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1" r:id="rId3"/>
    <p:sldId id="258" r:id="rId4"/>
    <p:sldId id="284" r:id="rId5"/>
    <p:sldId id="261" r:id="rId6"/>
    <p:sldId id="281" r:id="rId7"/>
    <p:sldId id="262" r:id="rId8"/>
    <p:sldId id="280" r:id="rId9"/>
    <p:sldId id="264" r:id="rId10"/>
    <p:sldId id="265" r:id="rId11"/>
    <p:sldId id="285" r:id="rId12"/>
    <p:sldId id="282" r:id="rId13"/>
    <p:sldId id="276" r:id="rId14"/>
    <p:sldId id="277" r:id="rId15"/>
    <p:sldId id="278" r:id="rId16"/>
    <p:sldId id="279" r:id="rId17"/>
    <p:sldId id="270" r:id="rId18"/>
    <p:sldId id="283" r:id="rId19"/>
    <p:sldId id="274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6" autoAdjust="0"/>
    <p:restoredTop sz="94660"/>
  </p:normalViewPr>
  <p:slideViewPr>
    <p:cSldViewPr>
      <p:cViewPr>
        <p:scale>
          <a:sx n="91" d="100"/>
          <a:sy n="91" d="100"/>
        </p:scale>
        <p:origin x="-120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3254F-9841-4C19-8200-2A9DE5600219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B6482-54C4-4C9F-B388-D14553C8DD7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7427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22.10.2022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3568" y="2852936"/>
            <a:ext cx="7772400" cy="1470025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KPB’DA KAN GAZI YÖNETİMİ</a:t>
            </a: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29201" y="4988768"/>
            <a:ext cx="6400800" cy="1752600"/>
          </a:xfrm>
        </p:spPr>
        <p:txBody>
          <a:bodyPr>
            <a:normAutofit/>
          </a:bodyPr>
          <a:lstStyle/>
          <a:p>
            <a:r>
              <a:rPr lang="tr-TR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Perf.AYGÜN</a:t>
            </a:r>
            <a:r>
              <a:rPr lang="tr-TR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BAY</a:t>
            </a:r>
          </a:p>
          <a:p>
            <a:r>
              <a:rPr lang="tr-TR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ALKÜ ALANYA EĞİTİM VE ARAŞTIRMA HASTANESİ</a:t>
            </a:r>
            <a:endParaRPr lang="tr-TR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44" y="18542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KPB’da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kan gazları rutin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olarak;uygun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oksijenasyon,karbondioksit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düzeyi ve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durumunu korumak için bakılmaktadır.</a:t>
            </a:r>
          </a:p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KPB’a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girdikten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dakika içinde kan gazı alınmalı ve gereken müdahaleler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yapılmalıdır.Diğer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 gazları ise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dakikada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rutin olarak alınmalıdır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 gazlarından elde edilen verilerin doğru okunması ve uygulanması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perfüzyonistin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 temel işlerinden biridir.</a:t>
            </a:r>
          </a:p>
        </p:txBody>
      </p:sp>
    </p:spTree>
    <p:extLst>
      <p:ext uri="{BB962C8B-B14F-4D97-AF65-F5344CB8AC3E}">
        <p14:creationId xmlns:p14="http://schemas.microsoft.com/office/powerpoint/2010/main" val="138332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Arteriyel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azı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537256"/>
              </p:ext>
            </p:extLst>
          </p:nvPr>
        </p:nvGraphicFramePr>
        <p:xfrm>
          <a:off x="467544" y="1412775"/>
          <a:ext cx="8229600" cy="4824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25144"/>
              </a:tblGrid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Parametre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Normal Değer Aralığı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7.35-7.45 mm Hg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</a:t>
                      </a:r>
                      <a:r>
                        <a:rPr lang="tr-TR" sz="20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35-45 mm Hg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tr-TR" sz="20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80-100 mm Hg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lang="tr-TR" sz="20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%95-100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HCO</a:t>
                      </a:r>
                      <a:r>
                        <a:rPr lang="tr-TR" sz="20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tr-TR" sz="2000" b="0" i="0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tr-TR" sz="20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standart,aktüel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22-26 </a:t>
                      </a:r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mmol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±2 </a:t>
                      </a:r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mmol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0,5-1.5 </a:t>
                      </a:r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mmol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Glukoz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70-100 mg/</a:t>
                      </a:r>
                      <a:r>
                        <a:rPr lang="tr-TR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dL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Hemoglobin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2-</a:t>
                      </a:r>
                      <a:r>
                        <a:rPr lang="pl-PL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tr-TR" sz="20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.5</a:t>
                      </a:r>
                      <a:r>
                        <a:rPr lang="tr-TR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g/</a:t>
                      </a:r>
                      <a:r>
                        <a:rPr lang="tr-TR" sz="2000" b="0" i="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dL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8594">
                <a:tc>
                  <a:txBody>
                    <a:bodyPr/>
                    <a:lstStyle/>
                    <a:p>
                      <a:r>
                        <a:rPr lang="tr-T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Elektrolitler (K</a:t>
                      </a:r>
                      <a:r>
                        <a:rPr lang="tr-TR" sz="2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tr-T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,Na</a:t>
                      </a:r>
                      <a:r>
                        <a:rPr lang="tr-TR" sz="2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tr-T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,Ca</a:t>
                      </a:r>
                      <a:r>
                        <a:rPr lang="tr-TR" sz="2000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</a:t>
                      </a:r>
                      <a:r>
                        <a:rPr lang="tr-T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,Cl</a:t>
                      </a:r>
                      <a:r>
                        <a:rPr lang="tr-TR" sz="2000" b="0" i="0" kern="1200" baseline="300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tr-TR" sz="20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4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tr-TR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Hayat;aslında</a:t>
            </a:r>
            <a:r>
              <a:rPr lang="tr-TR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günaha ve paranın gücüne karşı değil, H</a:t>
            </a:r>
            <a:r>
              <a:rPr lang="tr-TR" sz="18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tr-T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iyonuna karşı bir mücadeledir. </a:t>
            </a:r>
            <a:endParaRPr lang="tr-TR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H.L.Mencken</a:t>
            </a:r>
            <a:endParaRPr lang="tr-T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dirty="0"/>
          </a:p>
        </p:txBody>
      </p:sp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0" r="4080"/>
          <a:stretch>
            <a:fillRect/>
          </a:stretch>
        </p:blipFill>
        <p:spPr>
          <a:xfrm>
            <a:off x="971600" y="692696"/>
            <a:ext cx="7200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Parsiyel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Arteriyel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Oksijen Basıncı (Pa</a:t>
            </a:r>
            <a:r>
              <a:rPr lang="tr-TR" sz="40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4000" b="1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Arteriyel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kandaki oksijenin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parsiyel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basıncıdır.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Oksijenizasyonun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değerlendirilmesinde kullanılır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60-79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arasındaysa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hafif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hipoksemi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40-59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arasındaysa orta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hipoksemi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altındaysa ağır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hipoksemi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432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Oksihemoglobin</a:t>
            </a: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Disosiasyon</a:t>
            </a: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Eğrisi</a:t>
            </a:r>
            <a:endParaRPr lang="tr-TR" sz="36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628800"/>
            <a:ext cx="459636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98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Parsiyel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Arteriyel</a:t>
            </a:r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Karbondioksit Basıncı (Pa</a:t>
            </a:r>
            <a:r>
              <a:rPr lang="tr-TR" sz="2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tr-TR" sz="2800" b="1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Arteriyel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kandaki karbondioksitin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parsiyel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basıncıdır.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Alveolar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ventilasyonun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göstergesidir. </a:t>
            </a:r>
          </a:p>
        </p:txBody>
      </p:sp>
    </p:spTree>
    <p:extLst>
      <p:ext uri="{BB962C8B-B14F-4D97-AF65-F5344CB8AC3E}">
        <p14:creationId xmlns:p14="http://schemas.microsoft.com/office/powerpoint/2010/main" val="505357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Glukoz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metabolizmasının başlıca son ürünlerinden biridir ve KPB sırasında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durum hakkında fikir verir.</a:t>
            </a: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Çoğu hastada KPB sırasında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seviyelerinde ilerleyici bir artış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görülür.Laktat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seviyeleri,normotermik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hipotermik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KPB sırasında 2-3 kat artış gösterebilir.</a:t>
            </a:r>
          </a:p>
          <a:p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Hipoperfüzyon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periyotları, genellikle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hipotermiye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bağlı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olarak,laktat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seviyeleri daha da artar.</a:t>
            </a:r>
          </a:p>
          <a:p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Hastayı tekrar ısıtmak ve debiyi yükseltmek genellikle </a:t>
            </a:r>
            <a:r>
              <a:rPr lang="tr-TR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laktat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seviyesini düşürmekte yardımcı olur.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9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Baz Fazlalığı (BE)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sistemdeki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defekt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sonucu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oluşan kandaki fazla asit ya da bazı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gösterir.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oksijenize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kanın 37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°C’de ve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PaCO2’de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pH’sını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7.40’a getirmek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gerekli olan asit veya baz miktarını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verir.</a:t>
            </a:r>
          </a:p>
          <a:p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durumun göstergesidir. </a:t>
            </a:r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Eğer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&lt; -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asidoz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 &gt; +2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ise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alkalozu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düşündürür.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77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Bikarbonat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Standart Bikarbonat </a:t>
            </a:r>
            <a:r>
              <a:rPr lang="tr-T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(HCO</a:t>
            </a:r>
            <a:r>
              <a:rPr lang="tr-TR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std</a:t>
            </a:r>
            <a:r>
              <a:rPr 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Solunumsal nedenli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değişikliklerini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elimine etmek için standart koşullarda (37 °C sıcaklık ve 40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mmHg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altında) kanda bulunması gereken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konsantrasyonudur.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değişikliklere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bağlıdır.</a:t>
            </a:r>
          </a:p>
          <a:p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Standart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&gt;26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 ise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alkaloza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standart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&lt;22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mmol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 ise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asidoza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işaret eder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Aktüel Bikarbonat </a:t>
            </a:r>
            <a:r>
              <a:rPr lang="tr-TR" alt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20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2000" b="1" baseline="30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tr-TR" altLang="tr-TR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</a:t>
            </a:r>
            <a:r>
              <a:rPr lang="tr-TR" altLang="tr-TR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Plazma örneğinde o anda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varolan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değeridir. Normalde standart 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HCO</a:t>
            </a:r>
            <a:r>
              <a:rPr lang="tr-TR" sz="1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sz="1800" baseline="30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’a eşittir. 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Vücutta asit-baz dengesinin hem solunumsal hem de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komponenti</a:t>
            </a:r>
            <a:r>
              <a:rPr lang="tr-T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ilişkilidir.</a:t>
            </a:r>
            <a:endParaRPr lang="tr-TR" altLang="tr-TR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08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Hipotermide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Asit Baz Dengesi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Alfa-Stat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ve 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’nin kendi çözünürlük değişikliklerini izlenmesine izin verilir ve dışarıdan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müdahele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edilmez.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-Stat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Sıcaklık değiştikçe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sabit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tutulur.Hipotermi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geliştikçe </a:t>
            </a:r>
            <a:r>
              <a:rPr lang="tr-TR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pH’ı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arttırıp </a:t>
            </a:r>
            <a:r>
              <a:rPr lang="tr-TR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’i düşüreceğinden,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pH’ı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7.40 ve 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’yi 40 mm Hg’de tutabilmek için kana 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eklemektedir.</a:t>
            </a:r>
          </a:p>
          <a:p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durumda kanın toplam 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içeriği artmaktadır.</a:t>
            </a:r>
            <a:r>
              <a:rPr lang="tr-TR" sz="1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tr-TR" sz="1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’nin artışı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vazodilatör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etkiyle beynin kan akımının artmasına yol açarak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serebral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iskemi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riskini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azaltmaktadır.Pasif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serebral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vazodilatasyon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beyin kan akımı ve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ihtiyacındaki değişimlerin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otoregülasyonu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baskıladığı ve </a:t>
            </a:r>
            <a:r>
              <a:rPr lang="tr-TR" sz="1800" dirty="0" err="1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intrakraniyal</a:t>
            </a:r>
            <a:r>
              <a:rPr lang="tr-TR" sz="1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basınç riskine sokabildiği düşünülmektedir.</a:t>
            </a:r>
            <a:endParaRPr lang="tr-T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6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Asit-Baz Denge Bozukluğu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060848"/>
            <a:ext cx="6805250" cy="3444538"/>
          </a:xfrm>
        </p:spPr>
      </p:pic>
    </p:spTree>
    <p:extLst>
      <p:ext uri="{BB962C8B-B14F-4D97-AF65-F5344CB8AC3E}">
        <p14:creationId xmlns:p14="http://schemas.microsoft.com/office/powerpoint/2010/main" val="316156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sidoz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tr-T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lkaloz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tr-TR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Sistemik </a:t>
            </a:r>
            <a:r>
              <a:rPr lang="tr-TR" sz="5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asidoz</a:t>
            </a:r>
            <a:r>
              <a:rPr lang="tr-TR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genellikle KPB sırasında sistemik oksijen temininin (D</a:t>
            </a:r>
            <a:r>
              <a:rPr lang="tr-TR" sz="51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51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sistemik oksijen talebini (V</a:t>
            </a:r>
            <a:r>
              <a:rPr lang="tr-TR" sz="51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51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karşılamamasından oluşur.</a:t>
            </a:r>
          </a:p>
          <a:p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Düzeltme seçenekleri pompa akımını veya 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HCT’i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arttırarak D</a:t>
            </a:r>
            <a:r>
              <a:rPr lang="tr-TR" sz="51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51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’yi arttırmak veya sıcaklığı düşürerek veya mümkünse anestezi derinliğini arttırarak V</a:t>
            </a:r>
            <a:r>
              <a:rPr lang="tr-TR" sz="51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51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’yi azaltmaktır.</a:t>
            </a:r>
          </a:p>
          <a:p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Bunlar yapılamazsa sodyum bikarbonat uygulamak veya 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hemofiltrasyon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kullanımı 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asidozu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düzeltebilir.</a:t>
            </a:r>
          </a:p>
          <a:p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KPB ilişkili </a:t>
            </a:r>
            <a:r>
              <a:rPr lang="tr-TR" sz="5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1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alkaloz</a:t>
            </a:r>
            <a:r>
              <a:rPr lang="tr-TR" sz="51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genellikle serum potasyum seviyelerinde düşüşe bağlıdır.(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Örn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artmış idrar 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çıkımına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veya </a:t>
            </a:r>
            <a:r>
              <a:rPr lang="tr-TR" sz="5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hemofiltrasyona</a:t>
            </a:r>
            <a:r>
              <a:rPr lang="tr-TR" sz="5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bağlı) ve en iyi potasyum klorür uygulanmasıyla tedavi edilir.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728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Respiratuar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sidoz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tr-T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lkaloz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/>
          </a:bodyPr>
          <a:lstStyle/>
          <a:p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Respiratuar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asidoz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membran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oksijenatörde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hastanın kanında yetersiz C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atılımının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sonucudur.Membran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oksijenatörden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geçen gaz hızını arttırmak hastanın kanından C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atılımına yardımcı olacaktır.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Tam tersi,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respiratuar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alkaloz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aşırı C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atılımının sonucudur.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39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 Gazı Örnekleri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Örnek 1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pH:7.63, PaC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:24, Bikarbonat:26, Be:+5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Durum: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Respiratuar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alkaloz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Daha az </a:t>
            </a:r>
            <a:r>
              <a:rPr 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8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atılmasını sağlamak için gaz akımı azaltılır.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Örnek 2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pH:7.25, PaC</a:t>
            </a:r>
            <a:r>
              <a:rPr lang="tr-TR" sz="28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tr-TR" sz="2800" baseline="-250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:29, Bikarbonat:13,Be:-14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Durum: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Metabolik</a:t>
            </a:r>
            <a:r>
              <a:rPr lang="tr-TR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asidoz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Yeterli doku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perfüzyonu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(uygun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akım,arter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basıncı) </a:t>
            </a:r>
            <a:r>
              <a:rPr lang="tr-T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sağlanmalı,sodyum</a:t>
            </a: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bikarbonat verilmeli.</a:t>
            </a:r>
            <a:endParaRPr 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6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Kan Gazı Monitörleri</a:t>
            </a:r>
            <a:endParaRPr lang="tr-T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330911"/>
            <a:ext cx="2272415" cy="2941787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289871"/>
            <a:ext cx="2224303" cy="314724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437112"/>
            <a:ext cx="4156695" cy="232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3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tr-TR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kan gazı monitörleri, yaptığı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algoritmik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hesaplamalar ile kan gazı ölçüm cihazlarından farklı olarak; DO2, O2ER, VCO2 vb. birçok hayati önem taşıyan parametreler saniye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saniye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hesaplanarak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monitörize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edilmektedir.</a:t>
            </a:r>
          </a:p>
          <a:p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Perfüzyonun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amacına ulaşabilmesi için hastanın anlık durumu hakkında öngörü oluşturabilmesi aynı zamanda parametrelerdeki uygun olmayan değerlerin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monitörizasyon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uyarı eşliğinde, kullanıcıyı anında uyarabilmesi sayesinde yapılması gereken manipülasyonların zamanında gerçekleşmesine olanak tanır.</a:t>
            </a:r>
          </a:p>
          <a:p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Online kan gazı monitörleri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kardiyopulmoner</a:t>
            </a:r>
            <a:r>
              <a:rPr lang="tr-TR" sz="29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9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bypass 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sırasında zaman kazanımı, anlık </a:t>
            </a:r>
            <a:r>
              <a:rPr lang="tr-TR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müdahale şansı 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perfüzyonun</a:t>
            </a:r>
            <a:r>
              <a:rPr lang="tr-T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hedef odaklı yapılmasına yol gösterecek bir teknolojidir.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420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tr-TR" sz="5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TEŞEKKÜRLER</a:t>
            </a:r>
            <a:endParaRPr lang="tr-TR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700808"/>
            <a:ext cx="2321807" cy="246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772</Words>
  <Application>Microsoft Office PowerPoint</Application>
  <PresentationFormat>Ekran Gösterisi (4:3)</PresentationFormat>
  <Paragraphs>90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 KPB’DA KAN GAZI YÖNETİMİ</vt:lpstr>
      <vt:lpstr>GİRİŞ</vt:lpstr>
      <vt:lpstr>Arteriyel Kan Gazı</vt:lpstr>
      <vt:lpstr>PowerPoint Sunusu</vt:lpstr>
      <vt:lpstr>Parsiyel Arteriyel Oksijen Basıncı (PaO2)</vt:lpstr>
      <vt:lpstr>Oksihemoglobin Disosiasyon Eğrisi</vt:lpstr>
      <vt:lpstr>Parsiyel Arteriyel Karbondioksit Basıncı (PaCO2) </vt:lpstr>
      <vt:lpstr>Laktat</vt:lpstr>
      <vt:lpstr>Baz Fazlalığı (BE)</vt:lpstr>
      <vt:lpstr>Bikarbonat</vt:lpstr>
      <vt:lpstr>Hipotermide Asit Baz Dengesi</vt:lpstr>
      <vt:lpstr>Asit-Baz Denge Bozukluğu</vt:lpstr>
      <vt:lpstr>Metabolik Asidoz ve Alkaloz</vt:lpstr>
      <vt:lpstr>Respiratuar Asidoz ve Alkaloz</vt:lpstr>
      <vt:lpstr>Kan Gazı Örnekleri</vt:lpstr>
      <vt:lpstr>PowerPoint Sunusu</vt:lpstr>
      <vt:lpstr>Online Kan Gazı Monitörleri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 gazı analizi ve değerlendirilmesi. Ne kadar biliyoruz? Öne çıkan parametreler nelerdir?</dc:title>
  <dc:creator>user</dc:creator>
  <cp:lastModifiedBy>user</cp:lastModifiedBy>
  <cp:revision>55</cp:revision>
  <dcterms:created xsi:type="dcterms:W3CDTF">2021-03-07T17:28:53Z</dcterms:created>
  <dcterms:modified xsi:type="dcterms:W3CDTF">2022-10-22T05:58:11Z</dcterms:modified>
</cp:coreProperties>
</file>