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6" r:id="rId1"/>
  </p:sldMasterIdLst>
  <p:notesMasterIdLst>
    <p:notesMasterId r:id="rId13"/>
  </p:notesMasterIdLst>
  <p:sldIdLst>
    <p:sldId id="256" r:id="rId2"/>
    <p:sldId id="285" r:id="rId3"/>
    <p:sldId id="284" r:id="rId4"/>
    <p:sldId id="262" r:id="rId5"/>
    <p:sldId id="280" r:id="rId6"/>
    <p:sldId id="281" r:id="rId7"/>
    <p:sldId id="268" r:id="rId8"/>
    <p:sldId id="269" r:id="rId9"/>
    <p:sldId id="272" r:id="rId10"/>
    <p:sldId id="282" r:id="rId11"/>
    <p:sldId id="278" r:id="rId12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FDD"/>
    <a:srgbClr val="99FF99"/>
    <a:srgbClr val="DC9F9C"/>
    <a:srgbClr val="DDA29F"/>
    <a:srgbClr val="DA9996"/>
    <a:srgbClr val="D99692"/>
    <a:srgbClr val="D49F94"/>
    <a:srgbClr val="BD899F"/>
    <a:srgbClr val="BA8C9C"/>
    <a:srgbClr val="AF9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9" autoAdjust="0"/>
    <p:restoredTop sz="88744" autoAdjust="0"/>
  </p:normalViewPr>
  <p:slideViewPr>
    <p:cSldViewPr snapToGrid="0">
      <p:cViewPr varScale="1">
        <p:scale>
          <a:sx n="133" d="100"/>
          <a:sy n="133" d="100"/>
        </p:scale>
        <p:origin x="-336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017A0-FC4B-4407-955F-F2CC7886D47F}" type="datetimeFigureOut">
              <a:rPr lang="tr-TR" smtClean="0"/>
              <a:pPr/>
              <a:t>21.10.2022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95C84-B54E-416F-9E78-BB39622D6D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8255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5C84-B54E-416F-9E78-BB39622D6D51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95C84-B54E-416F-9E78-BB39622D6D51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9726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A6262-D4E2-4AA9-91BB-1DEA74413B70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206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91AF2-6F07-41B4-8659-CA7885EA7897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714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752FC-CC25-46B6-B399-8FCD96FDF4F5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8648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650A7-A04D-4BDE-963E-95FA22E1420C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9110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9D6F0-FEE9-4B61-9773-E87D8A2BC198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2499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B91C8-8E52-4252-A982-64CE16D54301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2364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72ADB-1729-47CD-B741-F6E74392189B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6707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1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11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9B993-C5AA-4D4A-8A08-AE15BC098B52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3053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EA108-5E6F-4F8A-95C9-B51CAE728844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344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6AD3-E1CA-4A47-8946-FAD5CA9804C0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1949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C627-CAAF-4B50-8939-A8A00ABC4597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7448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8F52-228C-479C-BC84-0BC3EA9DFCAA}" type="datetime1">
              <a:rPr lang="tr-TR" smtClean="0"/>
              <a:pPr/>
              <a:t>21.10.2022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9366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enthamopen.com/FULLTEXT/TOCMJ-9-105#cor1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enthamopen.com/FULLTEXT/TOCMJ-9-105#cor1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02413"/>
            <a:ext cx="7772400" cy="4813536"/>
          </a:xfrm>
        </p:spPr>
        <p:txBody>
          <a:bodyPr>
            <a:normAutofit/>
          </a:bodyPr>
          <a:lstStyle/>
          <a:p>
            <a:r>
              <a:rPr lang="tr-TR" sz="4000" b="1" dirty="0" smtClean="0"/>
              <a:t>NON-KORONER KOLLATERALLERİN </a:t>
            </a:r>
            <a:br>
              <a:rPr lang="tr-TR" sz="4000" b="1" dirty="0" smtClean="0"/>
            </a:br>
            <a:r>
              <a:rPr lang="tr-TR" sz="4000" b="1" dirty="0" smtClean="0"/>
              <a:t>MİYOKARD KORUMAYA ETKİSİ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sz="2000" b="1" dirty="0" smtClean="0"/>
              <a:t>Güray Yener</a:t>
            </a:r>
            <a:r>
              <a:rPr lang="tr-TR" sz="2000" dirty="0" smtClean="0"/>
              <a:t/>
            </a:r>
            <a:br>
              <a:rPr lang="tr-TR" sz="2000" dirty="0" smtClean="0"/>
            </a:br>
            <a:r>
              <a:rPr lang="tr-TR" sz="2000" dirty="0" smtClean="0"/>
              <a:t/>
            </a:r>
            <a:br>
              <a:rPr lang="tr-TR" sz="2000" dirty="0" smtClean="0"/>
            </a:br>
            <a:r>
              <a:rPr lang="tr-TR" sz="2000" dirty="0" smtClean="0"/>
              <a:t>Antalya </a:t>
            </a:r>
            <a:r>
              <a:rPr lang="tr-TR" sz="2000" dirty="0" err="1" smtClean="0"/>
              <a:t>Medical</a:t>
            </a:r>
            <a:r>
              <a:rPr lang="tr-TR" sz="2000" dirty="0" smtClean="0"/>
              <a:t> Park Hastanesi</a:t>
            </a:r>
            <a:br>
              <a:rPr lang="tr-TR" sz="2000" dirty="0" smtClean="0"/>
            </a:br>
            <a:r>
              <a:rPr lang="tr-TR" sz="2000" dirty="0"/>
              <a:t/>
            </a:r>
            <a:br>
              <a:rPr lang="tr-TR" sz="2000" dirty="0"/>
            </a:br>
            <a:r>
              <a:rPr lang="tr-TR" sz="2000" dirty="0" smtClean="0"/>
              <a:t/>
            </a:r>
            <a:br>
              <a:rPr lang="tr-TR" sz="2000" dirty="0" smtClean="0"/>
            </a:br>
            <a:r>
              <a:rPr lang="tr-TR" sz="2000" dirty="0" err="1" smtClean="0"/>
              <a:t>Perfüzyonistler</a:t>
            </a:r>
            <a:r>
              <a:rPr lang="tr-TR" sz="2000" dirty="0" smtClean="0"/>
              <a:t> Derneği </a:t>
            </a:r>
            <a:br>
              <a:rPr lang="tr-TR" sz="2000" dirty="0" smtClean="0"/>
            </a:br>
            <a:r>
              <a:rPr lang="tr-TR" sz="2000" dirty="0" smtClean="0"/>
              <a:t>Antalya Bölgesel Eğitim Toplantısı</a:t>
            </a:r>
            <a:endParaRPr lang="tr-TR" sz="2000" dirty="0"/>
          </a:p>
        </p:txBody>
      </p:sp>
      <p:pic>
        <p:nvPicPr>
          <p:cNvPr id="1028" name="Picture 4" descr="C:\Users\userpc\Desktop\per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81" y="3322040"/>
            <a:ext cx="1707297" cy="1566333"/>
          </a:xfrm>
          <a:prstGeom prst="rect">
            <a:avLst/>
          </a:prstGeom>
          <a:noFill/>
          <a:effectLst/>
          <a:scene3d>
            <a:camera prst="orthographicFront"/>
            <a:lightRig rig="threePt" dir="t">
              <a:rot lat="0" lon="0" rev="0"/>
            </a:lightRig>
          </a:scene3d>
          <a:sp3d>
            <a:bevelT w="114300" prst="artDeco"/>
          </a:sp3d>
        </p:spPr>
      </p:pic>
      <p:pic>
        <p:nvPicPr>
          <p:cNvPr id="5" name="Picture 4" descr="C:\Users\userpc\Desktop\per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181" y="3322040"/>
            <a:ext cx="1707297" cy="1566333"/>
          </a:xfrm>
          <a:prstGeom prst="rect">
            <a:avLst/>
          </a:prstGeom>
          <a:noFill/>
          <a:effectLst/>
          <a:scene3d>
            <a:camera prst="orthographicFront"/>
            <a:lightRig rig="threePt" dir="t">
              <a:rot lat="0" lon="0" rev="0"/>
            </a:lightRig>
          </a:scene3d>
          <a:sp3d>
            <a:bevelT w="114300" prst="artDeco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</a:t>
            </a:fld>
            <a:endParaRPr lang="tr-TR"/>
          </a:p>
        </p:txBody>
      </p:sp>
      <p:pic>
        <p:nvPicPr>
          <p:cNvPr id="1026" name="Picture 2" descr="C:\Users\userpc\Desktop\kp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65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414340" y="200025"/>
            <a:ext cx="8308181" cy="46434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3600" dirty="0" err="1">
                <a:solidFill>
                  <a:schemeClr val="tx1"/>
                </a:solidFill>
              </a:rPr>
              <a:t>Bronkopulmoner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>
                <a:solidFill>
                  <a:schemeClr val="tx1"/>
                </a:solidFill>
              </a:rPr>
              <a:t>anastomozlar</a:t>
            </a:r>
            <a:endParaRPr lang="tr-TR" sz="3600" dirty="0">
              <a:solidFill>
                <a:schemeClr val="tx1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414337" y="746521"/>
            <a:ext cx="8308182" cy="45005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3600" dirty="0" err="1"/>
              <a:t>Bronşial</a:t>
            </a:r>
            <a:r>
              <a:rPr lang="tr-TR" sz="3600" dirty="0"/>
              <a:t> </a:t>
            </a:r>
            <a:r>
              <a:rPr lang="tr-TR" sz="3600" dirty="0" err="1"/>
              <a:t>venler</a:t>
            </a:r>
            <a:endParaRPr lang="tr-TR" sz="3600" dirty="0"/>
          </a:p>
        </p:txBody>
      </p:sp>
      <p:sp>
        <p:nvSpPr>
          <p:cNvPr id="13" name="Dikdörtgen 12"/>
          <p:cNvSpPr/>
          <p:nvPr/>
        </p:nvSpPr>
        <p:spPr>
          <a:xfrm>
            <a:off x="414336" y="1271587"/>
            <a:ext cx="8308182" cy="4572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3600" dirty="0" err="1"/>
              <a:t>Thebesian</a:t>
            </a:r>
            <a:r>
              <a:rPr lang="tr-TR" sz="3600" dirty="0"/>
              <a:t> </a:t>
            </a:r>
            <a:r>
              <a:rPr lang="tr-TR" sz="3600" dirty="0" err="1"/>
              <a:t>venler</a:t>
            </a:r>
            <a:endParaRPr lang="tr-TR" sz="3600" dirty="0"/>
          </a:p>
        </p:txBody>
      </p:sp>
      <p:sp>
        <p:nvSpPr>
          <p:cNvPr id="14" name="Dikdörtgen 13"/>
          <p:cNvSpPr/>
          <p:nvPr/>
        </p:nvSpPr>
        <p:spPr>
          <a:xfrm>
            <a:off x="414336" y="1819279"/>
            <a:ext cx="8308182" cy="4572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3600" dirty="0" err="1"/>
              <a:t>Aortopulmoner</a:t>
            </a:r>
            <a:r>
              <a:rPr lang="tr-TR" sz="3600" dirty="0"/>
              <a:t> </a:t>
            </a:r>
            <a:r>
              <a:rPr lang="tr-TR" sz="3600" dirty="0" err="1"/>
              <a:t>kollateral</a:t>
            </a:r>
            <a:r>
              <a:rPr lang="tr-TR" sz="3600" dirty="0"/>
              <a:t> arterler (APCA)</a:t>
            </a:r>
          </a:p>
        </p:txBody>
      </p:sp>
      <p:sp>
        <p:nvSpPr>
          <p:cNvPr id="15" name="Dikdörtgen 14"/>
          <p:cNvSpPr/>
          <p:nvPr/>
        </p:nvSpPr>
        <p:spPr>
          <a:xfrm>
            <a:off x="414336" y="2355057"/>
            <a:ext cx="8308182" cy="4572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3600" dirty="0" err="1"/>
              <a:t>Kanülasyon</a:t>
            </a:r>
            <a:r>
              <a:rPr lang="tr-TR" sz="3600" dirty="0"/>
              <a:t> ve </a:t>
            </a:r>
            <a:r>
              <a:rPr lang="tr-TR" sz="3600" dirty="0" err="1"/>
              <a:t>venöz</a:t>
            </a:r>
            <a:r>
              <a:rPr lang="tr-TR" sz="3600" dirty="0"/>
              <a:t> drenaj problemleri</a:t>
            </a:r>
          </a:p>
        </p:txBody>
      </p:sp>
      <p:sp>
        <p:nvSpPr>
          <p:cNvPr id="16" name="Dikdörtgen 15"/>
          <p:cNvSpPr/>
          <p:nvPr/>
        </p:nvSpPr>
        <p:spPr>
          <a:xfrm>
            <a:off x="414337" y="2893219"/>
            <a:ext cx="8308182" cy="4572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3600" dirty="0" smtClean="0"/>
              <a:t>Koroner </a:t>
            </a:r>
            <a:r>
              <a:rPr lang="tr-TR" sz="3600" dirty="0" err="1" smtClean="0"/>
              <a:t>backflow</a:t>
            </a:r>
            <a:endParaRPr lang="tr-TR" sz="3600" dirty="0"/>
          </a:p>
        </p:txBody>
      </p:sp>
      <p:sp>
        <p:nvSpPr>
          <p:cNvPr id="17" name="Dikdörtgen 16"/>
          <p:cNvSpPr/>
          <p:nvPr/>
        </p:nvSpPr>
        <p:spPr>
          <a:xfrm>
            <a:off x="414338" y="3424237"/>
            <a:ext cx="8308182" cy="97159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3600" dirty="0"/>
              <a:t>Koroner arterlerle </a:t>
            </a:r>
            <a:r>
              <a:rPr lang="tr-TR" sz="3600" dirty="0" err="1"/>
              <a:t>anastomoz</a:t>
            </a:r>
            <a:r>
              <a:rPr lang="tr-TR" sz="3600" dirty="0"/>
              <a:t> yapan </a:t>
            </a:r>
            <a:r>
              <a:rPr lang="tr-TR" sz="3600" dirty="0" err="1"/>
              <a:t>bronşial</a:t>
            </a:r>
            <a:r>
              <a:rPr lang="tr-TR" sz="3600" dirty="0"/>
              <a:t> arterler</a:t>
            </a:r>
          </a:p>
        </p:txBody>
      </p:sp>
      <p:sp>
        <p:nvSpPr>
          <p:cNvPr id="18" name="Dikdörtgen 17"/>
          <p:cNvSpPr/>
          <p:nvPr/>
        </p:nvSpPr>
        <p:spPr>
          <a:xfrm>
            <a:off x="414338" y="4468650"/>
            <a:ext cx="8308182" cy="4572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3600" dirty="0" err="1" smtClean="0"/>
              <a:t>Nonkoroner</a:t>
            </a:r>
            <a:r>
              <a:rPr lang="tr-TR" sz="3600" dirty="0" smtClean="0"/>
              <a:t> </a:t>
            </a:r>
            <a:r>
              <a:rPr lang="tr-TR" sz="3600" dirty="0" err="1" smtClean="0"/>
              <a:t>kollateraller</a:t>
            </a:r>
            <a:endParaRPr lang="tr-TR" sz="3600" dirty="0"/>
          </a:p>
        </p:txBody>
      </p:sp>
      <p:sp>
        <p:nvSpPr>
          <p:cNvPr id="11" name="Dikdörtgen 10"/>
          <p:cNvSpPr/>
          <p:nvPr/>
        </p:nvSpPr>
        <p:spPr>
          <a:xfrm>
            <a:off x="261938" y="3121820"/>
            <a:ext cx="8308182" cy="97159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600" dirty="0" smtClean="0">
                <a:solidFill>
                  <a:srgbClr val="FF0000"/>
                </a:solidFill>
              </a:rPr>
              <a:t>AORT KLEMPİ ALTINDA KORONER ARTER KAN AKIMININ MUHTEMEL NEDENLERİ </a:t>
            </a:r>
            <a:endParaRPr lang="tr-TR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04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5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0"/>
                            </p:stCondLst>
                            <p:childTnLst>
                              <p:par>
                                <p:cTn id="5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000"/>
                            </p:stCondLst>
                            <p:childTnLst>
                              <p:par>
                                <p:cTn id="57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4" presetClass="exit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4" presetClass="exit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1.1732E-7 L -0.00087 -0.43408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1704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7778E-6 -3.56592E-6 L -0.00087 -0.29638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4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uiExpand="1" animBg="1"/>
      <p:bldP spid="17" grpId="1" animBg="1"/>
      <p:bldP spid="18" grpId="0" animBg="1"/>
      <p:bldP spid="18" grpId="1" animBg="1"/>
      <p:bldP spid="11" grpId="2" animBg="1"/>
      <p:bldP spid="11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etin kutusu"/>
          <p:cNvSpPr txBox="1"/>
          <p:nvPr/>
        </p:nvSpPr>
        <p:spPr>
          <a:xfrm>
            <a:off x="2643174" y="4822050"/>
            <a:ext cx="1744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Dr. Muhammed Reha Çelik  (göğüs </a:t>
            </a:r>
            <a:r>
              <a:rPr lang="tr-TR" sz="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cerr</a:t>
            </a:r>
            <a:r>
              <a:rPr lang="tr-TR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kış okulu)</a:t>
            </a:r>
          </a:p>
          <a:p>
            <a:r>
              <a:rPr lang="tr-TR" sz="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Trakeobronşial</a:t>
            </a:r>
            <a:r>
              <a:rPr lang="tr-TR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sistem ve akciğerlerin anatomisi</a:t>
            </a:r>
          </a:p>
        </p:txBody>
      </p:sp>
      <p:pic>
        <p:nvPicPr>
          <p:cNvPr id="5" name="Picture 2" descr="C:\Users\JEDI\Desktop\img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45651" y="1113589"/>
            <a:ext cx="4298970" cy="3672408"/>
          </a:xfrm>
          <a:prstGeom prst="rect">
            <a:avLst/>
          </a:prstGeom>
          <a:noFill/>
        </p:spPr>
      </p:pic>
      <p:sp>
        <p:nvSpPr>
          <p:cNvPr id="7" name="1 Başlık"/>
          <p:cNvSpPr txBox="1">
            <a:spLocks/>
          </p:cNvSpPr>
          <p:nvPr/>
        </p:nvSpPr>
        <p:spPr>
          <a:xfrm>
            <a:off x="467544" y="33468"/>
            <a:ext cx="7903760" cy="93103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Koroner arterle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anastomoz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yapan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bronşial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arterler</a:t>
            </a: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8 Sağ Ok"/>
          <p:cNvSpPr/>
          <p:nvPr/>
        </p:nvSpPr>
        <p:spPr>
          <a:xfrm rot="10800000">
            <a:off x="5267941" y="2538392"/>
            <a:ext cx="1242591" cy="16073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Sağ Ok"/>
          <p:cNvSpPr/>
          <p:nvPr/>
        </p:nvSpPr>
        <p:spPr>
          <a:xfrm rot="10800000">
            <a:off x="5399995" y="4015340"/>
            <a:ext cx="1191000" cy="16073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Sağ Ok"/>
          <p:cNvSpPr/>
          <p:nvPr/>
        </p:nvSpPr>
        <p:spPr>
          <a:xfrm rot="10800000">
            <a:off x="4550054" y="3053284"/>
            <a:ext cx="1243584" cy="1607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1000100" y="4339841"/>
            <a:ext cx="7128792" cy="7020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dirty="0"/>
              <a:t>Problem : </a:t>
            </a:r>
            <a:r>
              <a:rPr lang="tr-TR" dirty="0" err="1"/>
              <a:t>Bronşial</a:t>
            </a:r>
            <a:r>
              <a:rPr lang="tr-TR" dirty="0"/>
              <a:t> arterden koroner artere sürekli kan akımı sebebiyle </a:t>
            </a:r>
            <a:r>
              <a:rPr lang="tr-TR" dirty="0" err="1"/>
              <a:t>kardiyoplejinin</a:t>
            </a:r>
            <a:r>
              <a:rPr lang="tr-TR" dirty="0"/>
              <a:t> etkisini yitirmesi ve miyokardı </a:t>
            </a:r>
            <a:r>
              <a:rPr lang="tr-TR" dirty="0" err="1" smtClean="0"/>
              <a:t>korumayamama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1000100" y="1017976"/>
            <a:ext cx="7128792" cy="5398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dirty="0"/>
              <a:t>Problem : </a:t>
            </a:r>
            <a:r>
              <a:rPr lang="tr-TR" dirty="0" err="1"/>
              <a:t>Bronşial</a:t>
            </a:r>
            <a:r>
              <a:rPr lang="tr-TR" dirty="0"/>
              <a:t> arterden koroner artere sürekli kan akımı sebebiyle koroner arter cerrahisinde </a:t>
            </a:r>
            <a:r>
              <a:rPr lang="tr-TR" dirty="0" err="1"/>
              <a:t>exposure</a:t>
            </a:r>
            <a:r>
              <a:rPr lang="tr-TR" dirty="0"/>
              <a:t> kaybı.</a:t>
            </a:r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DEFA8C-F947-479F-BE07-76B6B3F80BF1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9" grpId="0" animBg="1"/>
      <p:bldP spid="10" grpId="0" animBg="1"/>
      <p:bldP spid="11" grpId="0" animBg="1"/>
      <p:bldP spid="4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34938" y="190740"/>
            <a:ext cx="8229600" cy="857250"/>
          </a:xfrm>
        </p:spPr>
        <p:txBody>
          <a:bodyPr>
            <a:normAutofit fontScale="90000"/>
          </a:bodyPr>
          <a:lstStyle/>
          <a:p>
            <a:pPr marL="0" lvl="0" indent="0">
              <a:buNone/>
            </a:pPr>
            <a:r>
              <a:rPr lang="tr-TR" sz="2800" dirty="0"/>
              <a:t>Koroner arterle </a:t>
            </a:r>
            <a:r>
              <a:rPr lang="tr-TR" sz="2800" dirty="0" err="1"/>
              <a:t>anastomoz</a:t>
            </a:r>
            <a:r>
              <a:rPr lang="tr-TR" sz="2800" dirty="0"/>
              <a:t> yapan </a:t>
            </a:r>
            <a:r>
              <a:rPr lang="tr-TR" sz="2800" dirty="0" err="1" smtClean="0"/>
              <a:t>bronşial</a:t>
            </a:r>
            <a:r>
              <a:rPr lang="tr-TR" sz="2800" dirty="0" smtClean="0"/>
              <a:t> </a:t>
            </a:r>
            <a:r>
              <a:rPr lang="tr-TR" sz="2800" dirty="0"/>
              <a:t>arterler</a:t>
            </a:r>
            <a:r>
              <a:rPr lang="tr-TR" sz="2400" dirty="0"/>
              <a:t/>
            </a:r>
            <a:br>
              <a:rPr lang="tr-TR" sz="2400" dirty="0"/>
            </a:br>
            <a:endParaRPr lang="tr-TR" sz="2400" dirty="0"/>
          </a:p>
        </p:txBody>
      </p:sp>
      <p:sp>
        <p:nvSpPr>
          <p:cNvPr id="11" name="1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DEFA8C-F947-479F-BE07-76B6B3F80BF1}" type="slidenum">
              <a:rPr lang="tr-TR" smtClean="0"/>
              <a:pPr/>
              <a:t>5</a:t>
            </a:fld>
            <a:endParaRPr lang="tr-TR"/>
          </a:p>
        </p:txBody>
      </p:sp>
      <p:pic>
        <p:nvPicPr>
          <p:cNvPr id="1026" name="Picture 2" descr="C:\Users\userpc\Desktop\koroner to bronşi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789552"/>
            <a:ext cx="4632702" cy="423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pc\Desktop\kor to bro\koroner to bronşial s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597866"/>
            <a:ext cx="3203848" cy="22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pc\Desktop\kor to bro\F1.large s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100" y="1977685"/>
            <a:ext cx="935037" cy="73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pc\Desktop\kor to bro\koroner to bronşial sss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368" y="1383619"/>
            <a:ext cx="3319792" cy="17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kan.gazi\Desktop\sunu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3911213"/>
            <a:ext cx="7929618" cy="625752"/>
          </a:xfrm>
          <a:prstGeom prst="rect">
            <a:avLst/>
          </a:prstGeom>
        </p:spPr>
      </p:pic>
      <p:pic>
        <p:nvPicPr>
          <p:cNvPr id="4" name="Picture 3" descr="C:\Users\kan.gazi\Desktop\sunu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8931" y="1178711"/>
            <a:ext cx="2893873" cy="22502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1768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7 0.00185 L -0.03819 0.00185 C -0.05521 0.00185 -0.07604 -0.00116 -0.07604 -0.00347 L -0.07604 -0.00833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94444E-6 2.22222E-6 L -0.00191 0.0935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467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94444E-6 -2.56072E-6 L 0.00052 -0.121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610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99529" y="190740"/>
            <a:ext cx="8229600" cy="857250"/>
          </a:xfrm>
          <a:noFill/>
        </p:spPr>
        <p:txBody>
          <a:bodyPr>
            <a:noAutofit/>
          </a:bodyPr>
          <a:lstStyle/>
          <a:p>
            <a:pPr lvl="0"/>
            <a:r>
              <a:rPr lang="tr-TR" sz="2800" dirty="0"/>
              <a:t>Koroner arterle </a:t>
            </a:r>
            <a:r>
              <a:rPr lang="tr-TR" sz="2800" dirty="0" err="1"/>
              <a:t>anastomoz</a:t>
            </a:r>
            <a:r>
              <a:rPr lang="tr-TR" sz="2800" dirty="0"/>
              <a:t> yapan </a:t>
            </a:r>
            <a:r>
              <a:rPr lang="tr-TR" sz="2800" dirty="0" err="1" smtClean="0"/>
              <a:t>bronşial</a:t>
            </a:r>
            <a:r>
              <a:rPr lang="tr-TR" sz="2800" dirty="0" smtClean="0"/>
              <a:t> </a:t>
            </a:r>
            <a:r>
              <a:rPr lang="tr-TR" sz="2800" dirty="0"/>
              <a:t>arterler</a:t>
            </a:r>
            <a:br>
              <a:rPr lang="tr-TR" sz="2800" dirty="0"/>
            </a:br>
            <a:endParaRPr lang="tr-TR" sz="2800" dirty="0"/>
          </a:p>
        </p:txBody>
      </p:sp>
      <p:sp>
        <p:nvSpPr>
          <p:cNvPr id="12" name="1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DEFA8C-F947-479F-BE07-76B6B3F80BF1}" type="slidenum">
              <a:rPr lang="tr-TR" smtClean="0"/>
              <a:pPr/>
              <a:t>6</a:t>
            </a:fld>
            <a:endParaRPr lang="tr-TR"/>
          </a:p>
        </p:txBody>
      </p:sp>
      <p:pic>
        <p:nvPicPr>
          <p:cNvPr id="2050" name="Picture 2" descr="C:\Users\userpc\Desktop\kor to bro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" y="1329612"/>
            <a:ext cx="301290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pc\Desktop\kor to bro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302" y="1329614"/>
            <a:ext cx="3041619" cy="302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pc\Desktop\kor to bro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365" y="1329612"/>
            <a:ext cx="305432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pc\Desktop\kor to bro\caf to br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101" y="3002799"/>
            <a:ext cx="3935739" cy="149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pc\Desktop\kor to bro\kor to bro 2ss 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728" y="2139702"/>
            <a:ext cx="607567" cy="48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serpc\Desktop\kor to bro\kor to bro 2ss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9" y="2132342"/>
            <a:ext cx="639047" cy="5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serpc\Desktop\kor to bro\kor to bro 2ss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229" y="2139702"/>
            <a:ext cx="629840" cy="50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2"/>
          <p:cNvSpPr/>
          <p:nvPr/>
        </p:nvSpPr>
        <p:spPr>
          <a:xfrm>
            <a:off x="1448410" y="3255265"/>
            <a:ext cx="5698540" cy="124306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Anjio</a:t>
            </a:r>
            <a:r>
              <a:rPr lang="tr-TR" dirty="0" smtClean="0">
                <a:solidFill>
                  <a:schemeClr val="tx1"/>
                </a:solidFill>
              </a:rPr>
              <a:t> sırasında kapatılması  ya da cerrahide aort </a:t>
            </a:r>
            <a:r>
              <a:rPr lang="tr-TR" dirty="0" err="1" smtClean="0">
                <a:solidFill>
                  <a:schemeClr val="tx1"/>
                </a:solidFill>
              </a:rPr>
              <a:t>klemplenmeden</a:t>
            </a:r>
            <a:r>
              <a:rPr lang="tr-TR" dirty="0" smtClean="0">
                <a:solidFill>
                  <a:schemeClr val="tx1"/>
                </a:solidFill>
              </a:rPr>
              <a:t> önce </a:t>
            </a:r>
            <a:r>
              <a:rPr lang="tr-TR" dirty="0" err="1" smtClean="0">
                <a:solidFill>
                  <a:schemeClr val="tx1"/>
                </a:solidFill>
              </a:rPr>
              <a:t>divizyonu</a:t>
            </a:r>
            <a:r>
              <a:rPr lang="tr-TR" dirty="0" smtClean="0">
                <a:solidFill>
                  <a:schemeClr val="tx1"/>
                </a:solidFill>
              </a:rPr>
              <a:t> ya da </a:t>
            </a:r>
            <a:r>
              <a:rPr lang="tr-TR" dirty="0" err="1" smtClean="0">
                <a:solidFill>
                  <a:schemeClr val="tx1"/>
                </a:solidFill>
              </a:rPr>
              <a:t>ligasyonu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önerilir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667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2222E-6 7.5428E-7 L -0.08316 0.04003 C -0.10052 0.04905 -0.12656 0.05391 -0.15364 0.05391 C -0.18455 0.05391 -0.20937 0.04905 -0.22673 0.04003 L -0.30972 7.5428E-7 " pathEditMode="relative" rAng="0" ptsTypes="FffFF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86" y="268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6 -4.63415E-6 L -0.05747 -0.09015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-450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1.67953E-6 L 0.06494 -0.0917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46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2056"/>
                                        </p:tgtEl>
                                      </p:cBhvr>
                                      <p:by x="370000" y="3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15" y="204059"/>
            <a:ext cx="8712968" cy="857250"/>
          </a:xfrm>
        </p:spPr>
        <p:txBody>
          <a:bodyPr>
            <a:normAutofit/>
          </a:bodyPr>
          <a:lstStyle/>
          <a:p>
            <a:r>
              <a:rPr lang="tr-TR" sz="4000" dirty="0" smtClean="0"/>
              <a:t>NON-KORONER KOLLATERALLER(NCC)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00151"/>
            <a:ext cx="4043362" cy="3394472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tr-TR" sz="2000" dirty="0" smtClean="0"/>
              <a:t>Kan akımını koroner arterlerden  almayan , kalp üzerindeki  </a:t>
            </a:r>
            <a:r>
              <a:rPr lang="tr-TR" sz="2000" dirty="0" err="1" smtClean="0"/>
              <a:t>kollateraller</a:t>
            </a:r>
            <a:r>
              <a:rPr lang="tr-TR" sz="2000" dirty="0" smtClean="0"/>
              <a:t> arterlerdir.</a:t>
            </a:r>
          </a:p>
          <a:p>
            <a:pPr>
              <a:buFont typeface="Arial" charset="0"/>
              <a:buChar char="•"/>
            </a:pPr>
            <a:r>
              <a:rPr lang="tr-TR" sz="2000" dirty="0" smtClean="0"/>
              <a:t>Kan akımları ,  koroner kan akımının % 3-10 u kadardır. </a:t>
            </a:r>
          </a:p>
          <a:p>
            <a:pPr>
              <a:buFont typeface="Arial" charset="0"/>
              <a:buChar char="•"/>
            </a:pPr>
            <a:r>
              <a:rPr lang="tr-TR" sz="2000" dirty="0" smtClean="0"/>
              <a:t>Sağ ve sol </a:t>
            </a:r>
            <a:r>
              <a:rPr lang="tr-TR" sz="2000" dirty="0" err="1" smtClean="0"/>
              <a:t>ITA’in</a:t>
            </a:r>
            <a:r>
              <a:rPr lang="tr-TR" sz="2000" dirty="0" smtClean="0"/>
              <a:t> yan dallarından, perikardı besleyen ana arterden (</a:t>
            </a:r>
            <a:r>
              <a:rPr lang="tr-TR" sz="2000" dirty="0" err="1" smtClean="0"/>
              <a:t>pericardiacophrenica</a:t>
            </a:r>
            <a:r>
              <a:rPr lang="tr-TR" sz="2000" dirty="0" smtClean="0"/>
              <a:t>)  , </a:t>
            </a:r>
            <a:r>
              <a:rPr lang="tr-TR" sz="2000" dirty="0" err="1" smtClean="0"/>
              <a:t>bronşial</a:t>
            </a:r>
            <a:r>
              <a:rPr lang="tr-TR" sz="2000" dirty="0" smtClean="0"/>
              <a:t> arterden </a:t>
            </a:r>
            <a:r>
              <a:rPr lang="tr-TR" sz="2000" smtClean="0"/>
              <a:t>yada direkt </a:t>
            </a:r>
            <a:r>
              <a:rPr lang="tr-TR" sz="2000" dirty="0" err="1" smtClean="0"/>
              <a:t>torakal</a:t>
            </a:r>
            <a:r>
              <a:rPr lang="tr-TR" sz="2000" dirty="0" smtClean="0"/>
              <a:t> </a:t>
            </a:r>
            <a:r>
              <a:rPr lang="tr-TR" sz="2000" dirty="0" err="1" smtClean="0"/>
              <a:t>aortadan</a:t>
            </a:r>
            <a:r>
              <a:rPr lang="tr-TR" sz="2000" dirty="0" smtClean="0"/>
              <a:t> </a:t>
            </a:r>
            <a:r>
              <a:rPr lang="tr-TR" sz="2000" dirty="0" err="1" smtClean="0"/>
              <a:t>orijinlenebilir</a:t>
            </a:r>
            <a:r>
              <a:rPr lang="tr-TR" sz="2000" dirty="0" smtClean="0"/>
              <a:t>. </a:t>
            </a:r>
            <a:endParaRPr lang="tr-TR" sz="2000" dirty="0"/>
          </a:p>
        </p:txBody>
      </p:sp>
      <p:sp>
        <p:nvSpPr>
          <p:cNvPr id="12" name="11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DEFA8C-F947-479F-BE07-76B6B3F80BF1}" type="slidenum">
              <a:rPr lang="tr-TR" smtClean="0"/>
              <a:pPr/>
              <a:t>7</a:t>
            </a:fld>
            <a:endParaRPr lang="tr-TR"/>
          </a:p>
        </p:txBody>
      </p:sp>
      <p:pic>
        <p:nvPicPr>
          <p:cNvPr id="7170" name="Picture 2" descr="C:\Users\JEDI\Desktop\TOCMJ-9-105_F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3" y="1178710"/>
            <a:ext cx="3322643" cy="3513003"/>
          </a:xfrm>
          <a:prstGeom prst="rect">
            <a:avLst/>
          </a:prstGeom>
          <a:noFill/>
        </p:spPr>
      </p:pic>
      <p:cxnSp>
        <p:nvCxnSpPr>
          <p:cNvPr id="6" name="5 Düz Ok Bağlayıcısı"/>
          <p:cNvCxnSpPr/>
          <p:nvPr/>
        </p:nvCxnSpPr>
        <p:spPr>
          <a:xfrm rot="16200000" flipV="1">
            <a:off x="7384873" y="2848572"/>
            <a:ext cx="589364" cy="35719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 flipV="1">
            <a:off x="5000628" y="2786066"/>
            <a:ext cx="714380" cy="48220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etin kutusu"/>
          <p:cNvSpPr txBox="1"/>
          <p:nvPr/>
        </p:nvSpPr>
        <p:spPr>
          <a:xfrm>
            <a:off x="5000628" y="4728001"/>
            <a:ext cx="33575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" b="1" dirty="0" smtClean="0"/>
              <a:t>Marco Picichè</a:t>
            </a:r>
            <a:r>
              <a:rPr lang="it-IT" sz="600" b="1" baseline="30000" dirty="0" smtClean="0">
                <a:hlinkClick r:id="rId3"/>
              </a:rPr>
              <a:t>*</a:t>
            </a:r>
            <a:r>
              <a:rPr lang="it-IT" sz="600" dirty="0" smtClean="0"/>
              <a:t/>
            </a:r>
            <a:br>
              <a:rPr lang="it-IT" sz="600" dirty="0" smtClean="0"/>
            </a:br>
            <a:r>
              <a:rPr lang="it-IT" sz="600" dirty="0" smtClean="0"/>
              <a:t>Cardiac Surgery Department, San Filippo Neri Hospital, Via Martinotti 20, 00135, Rome, Italy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repeatCount="2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6" presetClass="path" presetSubtype="0" repeatCount="500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26702 0.32546 L 2.5E-6 2.22222E-6 " pathEditMode="relative" rAng="0" ptsTypes="AA">
                                      <p:cBhvr>
                                        <p:cTn id="20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0" y="-163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2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6" presetClass="path" presetSubtype="0" repeatCount="500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10902 0.34814 L 3.05556E-6 0.00601 " pathEditMode="relative" rAng="0" ptsTypes="AA">
                                      <p:cBhvr>
                                        <p:cTn id="25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1" y="-1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 Başlık"/>
          <p:cNvSpPr>
            <a:spLocks noGrp="1"/>
          </p:cNvSpPr>
          <p:nvPr>
            <p:ph type="title"/>
          </p:nvPr>
        </p:nvSpPr>
        <p:spPr>
          <a:xfrm>
            <a:off x="251520" y="205979"/>
            <a:ext cx="8712968" cy="857250"/>
          </a:xfrm>
        </p:spPr>
        <p:txBody>
          <a:bodyPr>
            <a:normAutofit/>
          </a:bodyPr>
          <a:lstStyle/>
          <a:p>
            <a:r>
              <a:rPr lang="tr-TR" sz="4000" dirty="0" smtClean="0"/>
              <a:t>NONKORONER KOLLATERALLER(NCC)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DEFA8C-F947-479F-BE07-76B6B3F80BF1}" type="slidenum">
              <a:rPr lang="tr-TR" smtClean="0"/>
              <a:pPr/>
              <a:t>8</a:t>
            </a:fld>
            <a:endParaRPr lang="tr-TR"/>
          </a:p>
        </p:txBody>
      </p:sp>
      <p:pic>
        <p:nvPicPr>
          <p:cNvPr id="8194" name="Picture 2" descr="C:\Users\JEDI\Desktop\TOCMJ-9-105_F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63" y="1178710"/>
            <a:ext cx="8473775" cy="3589760"/>
          </a:xfrm>
          <a:prstGeom prst="rect">
            <a:avLst/>
          </a:prstGeom>
        </p:spPr>
      </p:pic>
      <p:cxnSp>
        <p:nvCxnSpPr>
          <p:cNvPr id="5" name="4 Düz Ok Bağlayıcısı"/>
          <p:cNvCxnSpPr/>
          <p:nvPr/>
        </p:nvCxnSpPr>
        <p:spPr>
          <a:xfrm rot="10800000" flipV="1">
            <a:off x="1785918" y="1607339"/>
            <a:ext cx="714380" cy="4822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Düz Ok Bağlayıcısı"/>
          <p:cNvCxnSpPr/>
          <p:nvPr/>
        </p:nvCxnSpPr>
        <p:spPr>
          <a:xfrm>
            <a:off x="5857884" y="1339446"/>
            <a:ext cx="785818" cy="4822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 rot="10800000" flipV="1">
            <a:off x="6572264" y="2196701"/>
            <a:ext cx="1571636" cy="9644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Metin kutusu"/>
          <p:cNvSpPr txBox="1"/>
          <p:nvPr/>
        </p:nvSpPr>
        <p:spPr>
          <a:xfrm>
            <a:off x="5786414" y="4822047"/>
            <a:ext cx="33575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" b="1" dirty="0" smtClean="0"/>
              <a:t>Marco Picichè</a:t>
            </a:r>
            <a:r>
              <a:rPr lang="it-IT" sz="600" b="1" baseline="30000" dirty="0" smtClean="0">
                <a:hlinkClick r:id="rId3"/>
              </a:rPr>
              <a:t>*</a:t>
            </a:r>
            <a:r>
              <a:rPr lang="it-IT" sz="600" dirty="0" smtClean="0"/>
              <a:t/>
            </a:r>
            <a:br>
              <a:rPr lang="it-IT" sz="600" dirty="0" smtClean="0"/>
            </a:br>
            <a:r>
              <a:rPr lang="it-IT" sz="600" dirty="0" smtClean="0"/>
              <a:t>Cardiac Surgery Department, San Filippo Neri Hospital, Via Martinotti 20, 00135, Rome, Italy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81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path" presetSubtype="0" repeatCount="3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7951 -0.20555 L -2.77778E-7 -2.59259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0" y="103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path" presetSubtype="0" repeatCount="3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14427 -0.18519 L 3.05556E-6 -0.0009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0" y="9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6" presetClass="path" presetSubtype="0" repeatCount="300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208 -0.16759 L 2.5E-6 0.0002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" y="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Başlık"/>
          <p:cNvSpPr>
            <a:spLocks noGrp="1"/>
          </p:cNvSpPr>
          <p:nvPr>
            <p:ph type="title"/>
          </p:nvPr>
        </p:nvSpPr>
        <p:spPr>
          <a:xfrm>
            <a:off x="231460" y="190740"/>
            <a:ext cx="8712968" cy="857250"/>
          </a:xfrm>
        </p:spPr>
        <p:txBody>
          <a:bodyPr>
            <a:normAutofit/>
          </a:bodyPr>
          <a:lstStyle/>
          <a:p>
            <a:r>
              <a:rPr lang="tr-TR" sz="4000" dirty="0" smtClean="0"/>
              <a:t>NONKORONER KOLLATERALLER(NCC)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376936"/>
            <a:ext cx="5357818" cy="32462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1800" dirty="0" smtClean="0"/>
              <a:t>	</a:t>
            </a:r>
            <a:r>
              <a:rPr lang="tr-TR" sz="1800" dirty="0" err="1" smtClean="0"/>
              <a:t>Kardiyopulmoner</a:t>
            </a:r>
            <a:r>
              <a:rPr lang="tr-TR" sz="1800" dirty="0" smtClean="0"/>
              <a:t> bypass eşliğinde yapılan CABG ameliyatlarında ;</a:t>
            </a:r>
          </a:p>
          <a:p>
            <a:pPr>
              <a:buNone/>
            </a:pPr>
            <a:endParaRPr lang="tr-TR" sz="1800" dirty="0" smtClean="0"/>
          </a:p>
          <a:p>
            <a:pPr>
              <a:buNone/>
            </a:pPr>
            <a:r>
              <a:rPr lang="tr-TR" sz="1800" dirty="0" smtClean="0"/>
              <a:t>	</a:t>
            </a:r>
            <a:r>
              <a:rPr lang="tr-TR" sz="1800" b="1" dirty="0" smtClean="0"/>
              <a:t>40 hasta üzerinde yapılan ölçümlerde ,</a:t>
            </a:r>
          </a:p>
          <a:p>
            <a:pPr marL="0" indent="0">
              <a:buNone/>
            </a:pPr>
            <a:endParaRPr lang="tr-TR" sz="1800" dirty="0" smtClean="0"/>
          </a:p>
          <a:p>
            <a:pPr>
              <a:buFont typeface="Arial" charset="0"/>
              <a:buChar char="•"/>
            </a:pPr>
            <a:r>
              <a:rPr lang="tr-TR" sz="1800" dirty="0" smtClean="0"/>
              <a:t>27  hastada  Ort. </a:t>
            </a:r>
            <a:r>
              <a:rPr lang="tr-TR" sz="1800" dirty="0" err="1" smtClean="0"/>
              <a:t>nonkoroner</a:t>
            </a:r>
            <a:r>
              <a:rPr lang="tr-TR" sz="1800" dirty="0" smtClean="0"/>
              <a:t> </a:t>
            </a:r>
            <a:r>
              <a:rPr lang="tr-TR" sz="1800" dirty="0" err="1" smtClean="0"/>
              <a:t>kollateral</a:t>
            </a:r>
            <a:r>
              <a:rPr lang="tr-TR" sz="1800" dirty="0" smtClean="0"/>
              <a:t> kan akımı</a:t>
            </a:r>
          </a:p>
          <a:p>
            <a:pPr marL="0" indent="0">
              <a:buNone/>
            </a:pPr>
            <a:r>
              <a:rPr lang="tr-TR" sz="1800" dirty="0" smtClean="0"/>
              <a:t>       74 ml/</a:t>
            </a:r>
            <a:r>
              <a:rPr lang="tr-TR" sz="1800" dirty="0" err="1" smtClean="0"/>
              <a:t>dk</a:t>
            </a:r>
            <a:r>
              <a:rPr lang="tr-TR" sz="1800" dirty="0" smtClean="0"/>
              <a:t>  </a:t>
            </a:r>
            <a:r>
              <a:rPr lang="tr-TR" sz="1400" dirty="0" smtClean="0"/>
              <a:t>(+/- 42 ml)</a:t>
            </a:r>
            <a:r>
              <a:rPr lang="tr-TR" sz="1800" dirty="0" smtClean="0"/>
              <a:t>                                                                    </a:t>
            </a:r>
            <a:endParaRPr lang="tr-TR" sz="1400" dirty="0" smtClean="0"/>
          </a:p>
          <a:p>
            <a:pPr>
              <a:buFont typeface="Arial" charset="0"/>
              <a:buChar char="•"/>
            </a:pPr>
            <a:r>
              <a:rPr lang="tr-TR" sz="1800" dirty="0" smtClean="0"/>
              <a:t>13  hastada </a:t>
            </a:r>
            <a:r>
              <a:rPr lang="tr-TR" sz="1800" dirty="0" err="1" smtClean="0"/>
              <a:t>nonkoroner</a:t>
            </a:r>
            <a:r>
              <a:rPr lang="tr-TR" sz="1800" dirty="0" smtClean="0"/>
              <a:t> </a:t>
            </a:r>
            <a:r>
              <a:rPr lang="tr-TR" sz="1800" dirty="0" err="1" smtClean="0"/>
              <a:t>kollateral</a:t>
            </a:r>
            <a:r>
              <a:rPr lang="tr-TR" sz="1800" dirty="0" smtClean="0"/>
              <a:t> akım 0ml/</a:t>
            </a:r>
            <a:r>
              <a:rPr lang="tr-TR" sz="1800" dirty="0" err="1" smtClean="0"/>
              <a:t>dk</a:t>
            </a:r>
            <a:endParaRPr lang="tr-TR" sz="1800" dirty="0" smtClean="0"/>
          </a:p>
          <a:p>
            <a:pPr>
              <a:buNone/>
            </a:pPr>
            <a:endParaRPr lang="tr-TR" sz="1800" dirty="0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DEFA8C-F947-479F-BE07-76B6B3F80BF1}" type="slidenum">
              <a:rPr lang="tr-TR" smtClean="0"/>
              <a:pPr/>
              <a:t>9</a:t>
            </a:fld>
            <a:endParaRPr lang="tr-TR"/>
          </a:p>
        </p:txBody>
      </p:sp>
      <p:pic>
        <p:nvPicPr>
          <p:cNvPr id="3074" name="Picture 2" descr="C:\Users\JEDI\Desktop\noncorona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3" y="834609"/>
            <a:ext cx="4037645" cy="3934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pc\Desktop\non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64" y="1216447"/>
            <a:ext cx="3203115" cy="33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pc\Desktop\nonc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018" y="1216447"/>
            <a:ext cx="3199556" cy="33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pc\Desktop\nonc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423" y="1224448"/>
            <a:ext cx="3179897" cy="334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pc\Desktop\RESS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935" y="1568034"/>
            <a:ext cx="1283939" cy="44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pc\Desktop\Resim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082" y="3046049"/>
            <a:ext cx="1357546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pc\Desktop\RESS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592" y="1681946"/>
            <a:ext cx="1268789" cy="77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pc\Desktop\RESS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40" y="1977686"/>
            <a:ext cx="1280347" cy="28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1 Başlık"/>
          <p:cNvSpPr>
            <a:spLocks noGrp="1"/>
          </p:cNvSpPr>
          <p:nvPr>
            <p:ph type="title"/>
          </p:nvPr>
        </p:nvSpPr>
        <p:spPr>
          <a:xfrm>
            <a:off x="251520" y="205979"/>
            <a:ext cx="8712968" cy="857250"/>
          </a:xfrm>
        </p:spPr>
        <p:txBody>
          <a:bodyPr>
            <a:normAutofit/>
          </a:bodyPr>
          <a:lstStyle/>
          <a:p>
            <a:r>
              <a:rPr lang="tr-TR" sz="4000" dirty="0" smtClean="0"/>
              <a:t>NONKORONER KOLLATERALLER(NCC)</a:t>
            </a:r>
            <a:endParaRPr lang="tr-TR" sz="4000" dirty="0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DEFA8C-F947-479F-BE07-76B6B3F80BF1}" type="slidenum">
              <a:rPr lang="tr-TR" smtClean="0"/>
              <a:pPr/>
              <a:t>10</a:t>
            </a:fld>
            <a:endParaRPr lang="tr-TR"/>
          </a:p>
        </p:txBody>
      </p:sp>
      <p:pic>
        <p:nvPicPr>
          <p:cNvPr id="2" name="Picture 2" descr="C:\Users\kan.gazi\Desktop\sun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7200" y="3107535"/>
            <a:ext cx="3829048" cy="911886"/>
          </a:xfrm>
          <a:prstGeom prst="rect">
            <a:avLst/>
          </a:prstGeom>
          <a:noFill/>
        </p:spPr>
      </p:pic>
      <p:pic>
        <p:nvPicPr>
          <p:cNvPr id="1027" name="Picture 3" descr="C:\Users\kan.gazi\Desktop\sun2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092330" y="1400177"/>
            <a:ext cx="3824122" cy="1332311"/>
          </a:xfrm>
          <a:prstGeom prst="rect">
            <a:avLst/>
          </a:prstGeom>
          <a:noFill/>
        </p:spPr>
      </p:pic>
      <p:pic>
        <p:nvPicPr>
          <p:cNvPr id="3" name="Picture 4" descr="C:\Users\kan.gazi\Desktop\sun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52500" y="3137276"/>
            <a:ext cx="3886200" cy="1298995"/>
          </a:xfrm>
          <a:prstGeom prst="rect">
            <a:avLst/>
          </a:prstGeom>
          <a:noFill/>
        </p:spPr>
      </p:pic>
      <p:pic>
        <p:nvPicPr>
          <p:cNvPr id="4" name="Picture 5" descr="C:\Users\kan.gazi\Desktop\sun4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914780" y="1060352"/>
            <a:ext cx="3871935" cy="2288391"/>
          </a:xfrm>
          <a:prstGeom prst="rect">
            <a:avLst/>
          </a:prstGeom>
          <a:noFill/>
        </p:spPr>
      </p:pic>
      <p:sp>
        <p:nvSpPr>
          <p:cNvPr id="6" name="Dikdörtgen 5"/>
          <p:cNvSpPr/>
          <p:nvPr/>
        </p:nvSpPr>
        <p:spPr>
          <a:xfrm>
            <a:off x="457200" y="2121839"/>
            <a:ext cx="3879909" cy="9144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Soğuk </a:t>
            </a:r>
            <a:r>
              <a:rPr lang="tr-TR" sz="1600" dirty="0" err="1" smtClean="0"/>
              <a:t>kardiyopleji</a:t>
            </a:r>
            <a:r>
              <a:rPr lang="tr-TR" sz="1600" dirty="0" smtClean="0"/>
              <a:t> verilen 58 hastada </a:t>
            </a:r>
            <a:r>
              <a:rPr lang="tr-TR" sz="1600" dirty="0" err="1" smtClean="0"/>
              <a:t>nonkoroner</a:t>
            </a:r>
            <a:r>
              <a:rPr lang="tr-TR" sz="1600" dirty="0" smtClean="0"/>
              <a:t> </a:t>
            </a:r>
            <a:r>
              <a:rPr lang="tr-TR" sz="1600" dirty="0" err="1" smtClean="0"/>
              <a:t>kollaterallerin</a:t>
            </a:r>
            <a:r>
              <a:rPr lang="tr-TR" sz="1600" dirty="0" smtClean="0"/>
              <a:t> miyokarda etkisi incelenmiş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3092330" y="2732488"/>
            <a:ext cx="3824122" cy="14200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tr-TR" sz="1600" dirty="0" smtClean="0"/>
              <a:t>30° C derece sistemik </a:t>
            </a:r>
            <a:r>
              <a:rPr lang="tr-TR" sz="1600" dirty="0" err="1" smtClean="0"/>
              <a:t>hipotermi</a:t>
            </a:r>
            <a:endParaRPr lang="tr-TR" sz="1600" dirty="0" smtClean="0"/>
          </a:p>
          <a:p>
            <a:pPr marL="285750" indent="-285750">
              <a:buFont typeface="Arial" charset="0"/>
              <a:buChar char="•"/>
            </a:pPr>
            <a:r>
              <a:rPr lang="tr-TR" sz="1600" dirty="0" smtClean="0"/>
              <a:t>%25-30 HCT</a:t>
            </a:r>
          </a:p>
          <a:p>
            <a:pPr marL="285750" indent="-285750">
              <a:buFont typeface="Arial" charset="0"/>
              <a:buChar char="•"/>
            </a:pPr>
            <a:r>
              <a:rPr lang="tr-TR" sz="1600" dirty="0" err="1" smtClean="0"/>
              <a:t>Non-pulsatil</a:t>
            </a:r>
            <a:r>
              <a:rPr lang="tr-TR" sz="1600" dirty="0" smtClean="0"/>
              <a:t> </a:t>
            </a:r>
            <a:r>
              <a:rPr lang="tr-TR" sz="1600" dirty="0" err="1" smtClean="0"/>
              <a:t>flow</a:t>
            </a:r>
            <a:endParaRPr lang="tr-TR" sz="1600" dirty="0" smtClean="0"/>
          </a:p>
          <a:p>
            <a:pPr marL="285750" indent="-285750">
              <a:buFont typeface="Arial" charset="0"/>
              <a:buChar char="•"/>
            </a:pPr>
            <a:r>
              <a:rPr lang="tr-TR" sz="1600" dirty="0" smtClean="0"/>
              <a:t>60-80 </a:t>
            </a:r>
            <a:r>
              <a:rPr lang="tr-TR" sz="1600" dirty="0" err="1" smtClean="0"/>
              <a:t>mmhg</a:t>
            </a:r>
            <a:r>
              <a:rPr lang="tr-TR" sz="1600" dirty="0" smtClean="0"/>
              <a:t> </a:t>
            </a:r>
            <a:r>
              <a:rPr lang="tr-TR" sz="1600" dirty="0" err="1" smtClean="0"/>
              <a:t>mean</a:t>
            </a:r>
            <a:r>
              <a:rPr lang="tr-TR" sz="1600" dirty="0" smtClean="0"/>
              <a:t> basınç</a:t>
            </a:r>
          </a:p>
          <a:p>
            <a:pPr marL="285750" indent="-285750">
              <a:buFont typeface="Arial" charset="0"/>
              <a:buChar char="•"/>
            </a:pPr>
            <a:r>
              <a:rPr lang="tr-TR" sz="1600" smtClean="0"/>
              <a:t>2.0-2.5 l/m² kardiyak </a:t>
            </a:r>
            <a:r>
              <a:rPr lang="tr-TR" sz="1600" dirty="0" err="1" smtClean="0"/>
              <a:t>index</a:t>
            </a:r>
            <a:endParaRPr lang="tr-TR" sz="1600" dirty="0"/>
          </a:p>
        </p:txBody>
      </p:sp>
      <p:sp>
        <p:nvSpPr>
          <p:cNvPr id="8" name="Dikdörtgen 7"/>
          <p:cNvSpPr/>
          <p:nvPr/>
        </p:nvSpPr>
        <p:spPr>
          <a:xfrm>
            <a:off x="4838700" y="3137276"/>
            <a:ext cx="4264621" cy="129899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dirty="0" err="1" smtClean="0"/>
              <a:t>Nonkoroner</a:t>
            </a:r>
            <a:r>
              <a:rPr lang="tr-TR" sz="1600" dirty="0" smtClean="0"/>
              <a:t> </a:t>
            </a:r>
            <a:r>
              <a:rPr lang="tr-TR" sz="1600" dirty="0" err="1" smtClean="0"/>
              <a:t>kollateral</a:t>
            </a:r>
            <a:r>
              <a:rPr lang="tr-TR" sz="1600" dirty="0" smtClean="0"/>
              <a:t> akım , </a:t>
            </a:r>
            <a:r>
              <a:rPr lang="tr-TR" sz="1600" dirty="0" err="1" smtClean="0"/>
              <a:t>kardiyoplejinin</a:t>
            </a:r>
            <a:r>
              <a:rPr lang="tr-TR" sz="1600" dirty="0" smtClean="0"/>
              <a:t> etkisini ortadan kaldırıyor ,elektromekanik aktivite başlıyor ,  bu akım nedeniyle </a:t>
            </a:r>
            <a:r>
              <a:rPr lang="tr-TR" sz="1600" dirty="0" err="1" smtClean="0"/>
              <a:t>miyokard</a:t>
            </a:r>
            <a:r>
              <a:rPr lang="tr-TR" sz="1600" dirty="0" smtClean="0"/>
              <a:t> ısınıyor ve bunlara bağlı olarak </a:t>
            </a:r>
            <a:r>
              <a:rPr lang="tr-TR" sz="1600" dirty="0" err="1" smtClean="0"/>
              <a:t>revaskülerizasyon</a:t>
            </a:r>
            <a:r>
              <a:rPr lang="tr-TR" sz="1600" dirty="0" smtClean="0"/>
              <a:t> sonrası </a:t>
            </a:r>
            <a:r>
              <a:rPr lang="tr-TR" sz="1600" dirty="0" err="1" smtClean="0"/>
              <a:t>miyokard</a:t>
            </a:r>
            <a:r>
              <a:rPr lang="tr-TR" sz="1600" dirty="0" smtClean="0"/>
              <a:t> depresyonu gözlemleniyor.</a:t>
            </a:r>
            <a:endParaRPr lang="tr-TR" sz="1600" dirty="0"/>
          </a:p>
        </p:txBody>
      </p:sp>
      <p:sp>
        <p:nvSpPr>
          <p:cNvPr id="10" name="Dikdörtgen 9"/>
          <p:cNvSpPr/>
          <p:nvPr/>
        </p:nvSpPr>
        <p:spPr>
          <a:xfrm>
            <a:off x="233842" y="1053499"/>
            <a:ext cx="3680938" cy="229524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ÖNERİLER</a:t>
            </a:r>
          </a:p>
          <a:p>
            <a:pPr marL="285750" indent="-285750">
              <a:buFont typeface="Arial" charset="0"/>
              <a:buChar char="•"/>
            </a:pPr>
            <a:r>
              <a:rPr lang="tr-TR" sz="1600" dirty="0" smtClean="0"/>
              <a:t>Düşük </a:t>
            </a:r>
            <a:r>
              <a:rPr lang="tr-TR" sz="1600" dirty="0" err="1" smtClean="0"/>
              <a:t>mean</a:t>
            </a:r>
            <a:r>
              <a:rPr lang="tr-TR" sz="1600" dirty="0" smtClean="0"/>
              <a:t> basınç (50 </a:t>
            </a:r>
            <a:r>
              <a:rPr lang="tr-TR" sz="1600" dirty="0" err="1" smtClean="0"/>
              <a:t>mmhg</a:t>
            </a:r>
            <a:r>
              <a:rPr lang="tr-TR" sz="1600" dirty="0" smtClean="0"/>
              <a:t>)</a:t>
            </a:r>
          </a:p>
          <a:p>
            <a:pPr marL="285750" indent="-285750">
              <a:buFont typeface="Arial" charset="0"/>
              <a:buChar char="•"/>
            </a:pPr>
            <a:r>
              <a:rPr lang="tr-TR" sz="1600" dirty="0" smtClean="0"/>
              <a:t>Hem normal koroner arterlerden hem de </a:t>
            </a:r>
            <a:r>
              <a:rPr lang="tr-TR" sz="1600" dirty="0" err="1"/>
              <a:t>a</a:t>
            </a:r>
            <a:r>
              <a:rPr lang="tr-TR" sz="1600" dirty="0" err="1" smtClean="0"/>
              <a:t>nastomoz</a:t>
            </a:r>
            <a:r>
              <a:rPr lang="tr-TR" sz="1600" dirty="0" smtClean="0"/>
              <a:t> yapılan </a:t>
            </a:r>
            <a:r>
              <a:rPr lang="tr-TR" sz="1600" dirty="0" err="1" smtClean="0"/>
              <a:t>greftlerden</a:t>
            </a:r>
            <a:r>
              <a:rPr lang="tr-TR" sz="1600" dirty="0" smtClean="0"/>
              <a:t> daha </a:t>
            </a:r>
            <a:r>
              <a:rPr lang="tr-TR" sz="1600" dirty="0"/>
              <a:t>sık </a:t>
            </a:r>
            <a:r>
              <a:rPr lang="tr-TR" sz="1600" dirty="0" err="1"/>
              <a:t>kardiyopleji</a:t>
            </a:r>
            <a:r>
              <a:rPr lang="tr-TR" sz="1600"/>
              <a:t> </a:t>
            </a:r>
            <a:r>
              <a:rPr lang="tr-TR" sz="1600" smtClean="0"/>
              <a:t>verilmesi</a:t>
            </a:r>
            <a:endParaRPr lang="tr-TR" sz="1600" dirty="0" smtClean="0"/>
          </a:p>
          <a:p>
            <a:pPr marL="285750" indent="-285750">
              <a:buFont typeface="Arial" charset="0"/>
              <a:buChar char="•"/>
            </a:pPr>
            <a:r>
              <a:rPr lang="tr-TR" sz="1600" dirty="0" smtClean="0"/>
              <a:t>Derin </a:t>
            </a:r>
            <a:r>
              <a:rPr lang="tr-TR" sz="1600" dirty="0" err="1" smtClean="0"/>
              <a:t>hipotermi</a:t>
            </a:r>
            <a:endParaRPr lang="tr-TR" sz="1600" dirty="0" smtClean="0"/>
          </a:p>
          <a:p>
            <a:r>
              <a:rPr lang="tr-TR" sz="1600" dirty="0" smtClean="0"/>
              <a:t> </a:t>
            </a:r>
          </a:p>
          <a:p>
            <a:pPr marL="285750" indent="-285750">
              <a:buFont typeface="Arial" charset="0"/>
              <a:buChar char="•"/>
            </a:pPr>
            <a:endParaRPr lang="tr-TR" sz="1600" dirty="0" smtClean="0"/>
          </a:p>
          <a:p>
            <a:pPr marL="285750" indent="-285750">
              <a:buFont typeface="Arial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870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0.00694 L 3.05556E-6 0.13611 C 3.05556E-6 0.20046 0.04444 0.28009 0.08055 0.28009 L 0.16146 0.28009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8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11111E-6 0.01064 L 0.05989 0.01064 C 0.08698 0.01064 0.12083 0.02336 0.12083 0.03377 L 0.12083 0.05713 " pathEditMode="relative" rAng="0" ptsTypes="FfFF">
                                      <p:cBhvr>
                                        <p:cTn id="2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2" y="23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6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0 L 3.05556E-6 0.14306 C 3.05556E-6 0.20741 0.04444 0.28704 0.08055 0.28704 L 0.16146 0.28704 " pathEditMode="relative" rAng="0" ptsTypes="FfFF">
                                      <p:cBhvr>
                                        <p:cTn id="46" dur="2000" spd="-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1435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33300" y="333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0" presetClass="path" presetSubtype="0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.00156 0.00023 L 0.03767 0.00023 C 0.05399 0.00023 0.07396 0.0294 0.07396 0.05278 L 0.07396 0.10533 " pathEditMode="relative" rAng="0" ptsTypes="FfFF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1" y="525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6" presetClass="emph" presetSubtype="0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8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3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3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9.9514E-7 L 1.11111E-6 0.02314 C 1.11111E-6 0.03356 0.03316 0.04652 0.06024 0.04652 L 0.12083 0.04652 " pathEditMode="relative" rAng="0" ptsTypes="FfFF">
                                      <p:cBhvr>
                                        <p:cTn id="70" dur="2000" spd="-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2" y="231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33300" y="333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5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1.66667E-6 3.05575E-6 L -0.12691 3.05575E-6 C -0.18385 3.05575E-6 -0.25312 0.00694 -0.25312 0.01226 L -0.25312 0.02382 " pathEditMode="relative" rAng="0" ptsTypes="FfFF">
                                      <p:cBhvr>
                                        <p:cTn id="7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56" y="118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1" dur="2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5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7396 0.1053 L 0.03768 0.1053 C 0.02136 0.1053 0.00156 0.07614 0.00156 0.05276 L 0.00156 0.00023 " pathEditMode="relative" rAng="0" ptsTypes="FfFF"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8" y="-5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6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6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178710"/>
            <a:ext cx="8229600" cy="3394472"/>
          </a:xfrm>
        </p:spPr>
        <p:txBody>
          <a:bodyPr/>
          <a:lstStyle/>
          <a:p>
            <a:pPr>
              <a:buNone/>
            </a:pPr>
            <a:r>
              <a:rPr lang="tr-TR" dirty="0" smtClean="0"/>
              <a:t>				</a:t>
            </a:r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DEFA8C-F947-479F-BE07-76B6B3F80BF1}" type="slidenum">
              <a:rPr lang="tr-TR" smtClean="0"/>
              <a:pPr/>
              <a:t>11</a:t>
            </a:fld>
            <a:endParaRPr lang="tr-TR"/>
          </a:p>
        </p:txBody>
      </p:sp>
      <p:pic>
        <p:nvPicPr>
          <p:cNvPr id="1026" name="Picture 2" descr="C:\Users\kan.gazi\Desktop\giphy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96973" y="885141"/>
            <a:ext cx="4411066" cy="4079759"/>
          </a:xfrm>
          <a:prstGeom prst="rect">
            <a:avLst/>
          </a:prstGeom>
          <a:noFill/>
        </p:spPr>
      </p:pic>
      <p:pic>
        <p:nvPicPr>
          <p:cNvPr id="7" name="Picture 4" descr="C:\Users\userpc\Desktop\perd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81" y="3436498"/>
            <a:ext cx="1707297" cy="1451875"/>
          </a:xfrm>
          <a:prstGeom prst="rect">
            <a:avLst/>
          </a:prstGeom>
          <a:noFill/>
          <a:effectLst/>
          <a:scene3d>
            <a:camera prst="orthographicFront"/>
            <a:lightRig rig="threePt" dir="t">
              <a:rot lat="0" lon="0" rev="0"/>
            </a:lightRig>
          </a:scene3d>
          <a:sp3d>
            <a:bevelT w="114300" prst="artDeco"/>
          </a:sp3d>
        </p:spPr>
      </p:pic>
      <p:pic>
        <p:nvPicPr>
          <p:cNvPr id="8" name="Picture 4" descr="C:\Users\userpc\Desktop\perd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480" y="3436499"/>
            <a:ext cx="1707297" cy="1451875"/>
          </a:xfrm>
          <a:prstGeom prst="rect">
            <a:avLst/>
          </a:prstGeom>
          <a:noFill/>
          <a:effectLst/>
          <a:scene3d>
            <a:camera prst="orthographicFront"/>
            <a:lightRig rig="threePt" dir="t">
              <a:rot lat="0" lon="0" rev="0"/>
            </a:lightRig>
          </a:scene3d>
          <a:sp3d>
            <a:bevelT w="114300" prst="artDeco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4368</TotalTime>
  <Words>279</Words>
  <Application>Microsoft Office PowerPoint</Application>
  <PresentationFormat>Ekran Gösterisi (16:9)</PresentationFormat>
  <Paragraphs>61</Paragraphs>
  <Slides>11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NON-KORONER KOLLATERALLERİN  MİYOKARD KORUMAYA ETKİSİ  Güray Yener  Antalya Medical Park Hastanesi   Perfüzyonistler Derneği  Antalya Bölgesel Eğitim Toplantısı</vt:lpstr>
      <vt:lpstr>PowerPoint Sunusu</vt:lpstr>
      <vt:lpstr>PowerPoint Sunusu</vt:lpstr>
      <vt:lpstr>PowerPoint Sunusu</vt:lpstr>
      <vt:lpstr>Koroner arterle anastomoz yapan bronşial arterler </vt:lpstr>
      <vt:lpstr>Koroner arterle anastomoz yapan bronşial arterler </vt:lpstr>
      <vt:lpstr>NON-KORONER KOLLATERALLER(NCC)</vt:lpstr>
      <vt:lpstr>NONKORONER KOLLATERALLER(NCC)</vt:lpstr>
      <vt:lpstr>NONKORONER KOLLATERALLER(NCC)</vt:lpstr>
      <vt:lpstr>NONKORONER KOLLATERALLER(NCC)</vt:lpstr>
      <vt:lpstr>TEŞEKKÜRLER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Kardiyopulmoner by pass sırasında</dc:title>
  <dc:creator>JEDI</dc:creator>
  <cp:lastModifiedBy>userpc</cp:lastModifiedBy>
  <cp:revision>697</cp:revision>
  <dcterms:created xsi:type="dcterms:W3CDTF">2017-12-24T06:28:23Z</dcterms:created>
  <dcterms:modified xsi:type="dcterms:W3CDTF">2022-10-21T14:43:37Z</dcterms:modified>
</cp:coreProperties>
</file>