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1" r:id="rId3"/>
    <p:sldId id="257" r:id="rId4"/>
    <p:sldId id="258" r:id="rId5"/>
    <p:sldId id="279" r:id="rId6"/>
    <p:sldId id="261" r:id="rId7"/>
    <p:sldId id="280" r:id="rId8"/>
    <p:sldId id="271" r:id="rId9"/>
    <p:sldId id="262" r:id="rId10"/>
    <p:sldId id="287" r:id="rId11"/>
    <p:sldId id="263" r:id="rId12"/>
    <p:sldId id="264" r:id="rId13"/>
    <p:sldId id="284" r:id="rId14"/>
    <p:sldId id="283" r:id="rId15"/>
    <p:sldId id="277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45" autoAdjust="0"/>
  </p:normalViewPr>
  <p:slideViewPr>
    <p:cSldViewPr>
      <p:cViewPr varScale="1">
        <p:scale>
          <a:sx n="60" d="100"/>
          <a:sy n="60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15" d="100"/>
        <a:sy n="115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A5ABD-67D6-4DAC-8173-115EF7B42EF1}" type="datetimeFigureOut">
              <a:rPr lang="tr-TR" smtClean="0"/>
              <a:t>21.10.2022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AF003-A92D-4868-BCB2-D3E33F3277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6201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DC03C-CBDF-41BA-A656-90BA74F1F4C2}" type="datetimeFigureOut">
              <a:rPr lang="tr-TR" smtClean="0"/>
              <a:t>21.10.2022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8BC52-86AE-420D-9016-D71CB74105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1281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b="0" baseline="0" dirty="0"/>
              <a:t>Sayın oturum başkanları, değerli </a:t>
            </a:r>
            <a:r>
              <a:rPr lang="tr-TR" b="0" baseline="0" dirty="0" err="1"/>
              <a:t>katılmcılar</a:t>
            </a:r>
            <a:r>
              <a:rPr lang="tr-TR" b="0" baseline="0" dirty="0"/>
              <a:t>… Hepinize saygılar sunarım. Ben Özkan </a:t>
            </a:r>
            <a:r>
              <a:rPr lang="tr-TR" b="0" baseline="0" dirty="0" err="1"/>
              <a:t>Ertosluk</a:t>
            </a:r>
            <a:r>
              <a:rPr lang="tr-TR" b="0" baseline="0" dirty="0"/>
              <a:t>. Isparta Şehir Hastanesi’nde görev yapıyorum.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0104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0" baseline="0" dirty="0"/>
              <a:t>Ben de sizlere;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b="0" baseline="0" dirty="0"/>
          </a:p>
          <a:p>
            <a:pPr algn="just"/>
            <a:r>
              <a:rPr lang="tr-TR" b="0" baseline="0" dirty="0"/>
              <a:t>- </a:t>
            </a:r>
            <a:r>
              <a:rPr lang="tr-TR" b="0" baseline="0" dirty="0" err="1"/>
              <a:t>Kardiyopleji</a:t>
            </a:r>
            <a:r>
              <a:rPr lang="tr-TR" b="0" baseline="0" dirty="0"/>
              <a:t> solüsyonları tarihinden, kalbin </a:t>
            </a:r>
            <a:r>
              <a:rPr lang="tr-TR" b="0" baseline="0" dirty="0" err="1"/>
              <a:t>elektrfizyolojisiyle</a:t>
            </a:r>
            <a:r>
              <a:rPr lang="tr-TR" b="0" baseline="0" dirty="0"/>
              <a:t> ilgili temel kavramlardan ve </a:t>
            </a:r>
            <a:r>
              <a:rPr lang="tr-TR" b="0" baseline="0" dirty="0" err="1"/>
              <a:t>kardiyopleji</a:t>
            </a:r>
            <a:r>
              <a:rPr lang="tr-TR" b="0" baseline="0" dirty="0"/>
              <a:t> solüsyonlarının elektromekanik </a:t>
            </a:r>
            <a:r>
              <a:rPr lang="tr-TR" b="0" baseline="0" dirty="0" err="1"/>
              <a:t>arest</a:t>
            </a:r>
            <a:r>
              <a:rPr lang="tr-TR" b="0" baseline="0" dirty="0"/>
              <a:t> oluşturma mekanizmalarından kısaca bahsetmeye çalışacağım. Herhangi bir çıkar çatışmam bulunmamaktadır.</a:t>
            </a:r>
            <a:endParaRPr lang="tr-TR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9389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Kalp cerrahisinin başlangıcındaki kapalı kalp ameliyatları döneminde oldukça sınırlı sayıda patolojinin ele alınabiliyor olması araştırmacıları daha farklı teknikler bulmaya itmiştir.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Kalbin kimyasal yolla elektromekanik olarak durdurulması fikri ilk olarak 1955 yılında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Melrose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arkadaşları tarafından öne sürülmüş, fakat kullanılan çok yüksek dozdaki potasyumun ciddi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myokard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hasarına neden olduğunun anlaşılması üzerine bu solüsyonun uygulanmasından vazgeçilmiştir.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Melrose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tekniğinin başarısızlığının ardından, 1950’li yılları takip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eden yaklaşık 20 yıl boyunca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solüsyonlarının kullanımı terk edilmiş, alternatif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kardiyoplejik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teknikler kullanılmaya başlanmıştır. B</a:t>
            </a:r>
            <a:r>
              <a:rPr lang="pl-PL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 süre zarfında cerrahlar iskemi sırasında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myokardial</a:t>
            </a:r>
            <a:r>
              <a:rPr lang="pl-PL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koruma için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sistemik/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topikal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hipotermi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devamlı veya aralıklı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aortik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oklüzyon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aortik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root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veya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intrakoroner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perfüzyonu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elektriksel olarak indüklenen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ventriküler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fibrilasyon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gibi </a:t>
            </a:r>
            <a:r>
              <a:rPr lang="pl-PL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çeşitli teknikler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güvenmişlerdir.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Fakat b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 uygulamalar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myokard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korumasını daha da kötüye götürmüş,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b="0" dirty="0"/>
              <a:t>ilk kez 1972 yılında </a:t>
            </a:r>
            <a:r>
              <a:rPr lang="tr-TR" b="0" dirty="0" err="1"/>
              <a:t>Denton</a:t>
            </a:r>
            <a:r>
              <a:rPr lang="tr-TR" b="0" dirty="0"/>
              <a:t> </a:t>
            </a:r>
            <a:r>
              <a:rPr lang="tr-TR" b="0" dirty="0" err="1"/>
              <a:t>Cooley</a:t>
            </a:r>
            <a:r>
              <a:rPr lang="tr-TR" b="0" dirty="0"/>
              <a:t> ve ark. tarafından ‘</a:t>
            </a:r>
            <a:r>
              <a:rPr lang="tr-TR" b="0" dirty="0" err="1"/>
              <a:t>stone</a:t>
            </a:r>
            <a:r>
              <a:rPr lang="tr-TR" b="0" dirty="0"/>
              <a:t> </a:t>
            </a:r>
            <a:r>
              <a:rPr lang="tr-TR" b="0" dirty="0" err="1"/>
              <a:t>heart</a:t>
            </a:r>
            <a:r>
              <a:rPr lang="tr-TR" b="0" dirty="0"/>
              <a:t>’ olarak tanımlanan,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geri dönüşümsüz şiddetli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miyokard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hasarı ve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postoperatif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kardiyak yetmezlik olguları baş göstermiştir.</a:t>
            </a:r>
            <a:endParaRPr lang="tr-TR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9786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Kimyasal elektromekanik </a:t>
            </a:r>
            <a:r>
              <a:rPr lang="tr-TR" dirty="0" err="1"/>
              <a:t>arest</a:t>
            </a:r>
            <a:r>
              <a:rPr lang="tr-TR" dirty="0"/>
              <a:t> konusundaki uluslararası ilgi 1970'lerde oldukça artış göstermiştir.</a:t>
            </a:r>
            <a:endParaRPr lang="tr-TR" b="0" dirty="0"/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b="1" dirty="0"/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0" dirty="0"/>
              <a:t>İlk başarılı farmakolojik </a:t>
            </a:r>
            <a:r>
              <a:rPr lang="tr-TR" b="0" dirty="0" err="1"/>
              <a:t>arest</a:t>
            </a:r>
            <a:r>
              <a:rPr lang="tr-TR" b="0" dirty="0"/>
              <a:t> 1964</a:t>
            </a:r>
            <a:r>
              <a:rPr lang="tr-TR" b="0" baseline="0" dirty="0"/>
              <a:t> yılında</a:t>
            </a:r>
            <a:r>
              <a:rPr lang="tr-TR" b="0" dirty="0"/>
              <a:t> </a:t>
            </a:r>
            <a:r>
              <a:rPr lang="tr-TR" b="0" dirty="0" err="1"/>
              <a:t>Bretschneider</a:t>
            </a:r>
            <a:r>
              <a:rPr lang="tr-TR" b="0" dirty="0"/>
              <a:t> ve ark. tarafından geliştirilen, </a:t>
            </a:r>
            <a:r>
              <a:rPr lang="tr-TR" b="0" dirty="0" err="1"/>
              <a:t>intraselüler</a:t>
            </a:r>
            <a:r>
              <a:rPr lang="tr-TR" b="0" dirty="0"/>
              <a:t>,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kalsiyumdan yoksun ve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prokain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içeren bir solüsyon </a:t>
            </a:r>
            <a:r>
              <a:rPr lang="tr-TR" b="0" dirty="0"/>
              <a:t>ile gerçekleştirilmiştir. Günümüz HTK </a:t>
            </a:r>
            <a:r>
              <a:rPr lang="tr-TR" b="0" dirty="0" err="1"/>
              <a:t>Custodiol</a:t>
            </a:r>
            <a:r>
              <a:rPr lang="tr-TR" b="0" dirty="0"/>
              <a:t> solüsyonunun ilk şeklini teşkil eden bu solüsyonun tanınması 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Alman literatüründeki orijinal yayınlar nedeniyle biraz gecikmiştir.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İngiltere’de David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Hearse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Mark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Braimbridge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1976 yılında,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kristalloid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içeriğinin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ekstraselüler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olması gerektiği yönünde çalışmalar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yapmışlardır.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Yüksek magnezyum ve potasyum içeriğine sahip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kristalloid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kardiyoplejinin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optimal iyonik kompozisyonunu belirlemişler ve St. Thomas 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No:1 ve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Plegisol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olarak bildiğimiz St. Thomas No:2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solüsyonlarını geliştirmişlerdir. St. Thomas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kardiyoplejisi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ilk olarak 1975 yılında cerrahi olarak kullanılmış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2-3 yıl içinde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kristalloid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tampon bazlı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kullanımı tüm dünyada baskın teknik haline gelmiştir.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Multidoz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kristalloid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kardiyoplejinin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rutin olarak kullanılmaya başlanmasının ardından, 1978’de Gerald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Buckberg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arkadaşlarının ABD’de, kalsiyum, potasyum,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ozmolaritede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yaptıkları değişiklikler ile hazırladıkları soğuk kan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kardiyoplejisi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solüsyonları,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miyokard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korumasını daha da geliştirmiştir.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Buckberg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yaptığı çalışmalar ile, </a:t>
            </a:r>
            <a:r>
              <a:rPr lang="tr-TR" b="0" dirty="0"/>
              <a:t>kanın potasyum </a:t>
            </a:r>
            <a:r>
              <a:rPr lang="tr-TR" b="0" dirty="0" err="1"/>
              <a:t>kardiyoplejisi</a:t>
            </a:r>
            <a:r>
              <a:rPr lang="tr-TR" b="0" dirty="0"/>
              <a:t> taşıyıcısı olarak kullanılmasının, </a:t>
            </a:r>
            <a:r>
              <a:rPr lang="tr-TR" b="0" dirty="0" err="1"/>
              <a:t>iskemi-reperfüzyon</a:t>
            </a:r>
            <a:r>
              <a:rPr lang="tr-TR" b="0" dirty="0"/>
              <a:t> hasarına karşı potansiyel koruyucu etkisinin bulunduğunu bildirmiş ve </a:t>
            </a:r>
            <a:r>
              <a:rPr lang="tr-TR" b="0" dirty="0" err="1"/>
              <a:t>aortik</a:t>
            </a:r>
            <a:r>
              <a:rPr lang="tr-TR" b="0" dirty="0"/>
              <a:t> </a:t>
            </a:r>
            <a:r>
              <a:rPr lang="tr-TR" b="0" dirty="0" err="1"/>
              <a:t>oklüzyon</a:t>
            </a:r>
            <a:r>
              <a:rPr lang="tr-TR" b="0" dirty="0"/>
              <a:t> sırasında soğuk </a:t>
            </a:r>
            <a:r>
              <a:rPr lang="tr-TR" b="0" dirty="0" err="1"/>
              <a:t>kardiyoplejik</a:t>
            </a:r>
            <a:r>
              <a:rPr lang="tr-TR" b="0" dirty="0"/>
              <a:t> kanla aralıklı </a:t>
            </a:r>
            <a:r>
              <a:rPr lang="tr-TR" b="0" dirty="0" err="1"/>
              <a:t>perfüzyon</a:t>
            </a:r>
            <a:r>
              <a:rPr lang="tr-TR" b="0" dirty="0"/>
              <a:t> ve sistemik </a:t>
            </a:r>
            <a:r>
              <a:rPr lang="tr-TR" b="0" dirty="0" err="1"/>
              <a:t>hipotermi</a:t>
            </a:r>
            <a:r>
              <a:rPr lang="tr-TR" b="0" dirty="0"/>
              <a:t> uygulamalarını öne sürmüştür. Kan </a:t>
            </a:r>
            <a:r>
              <a:rPr lang="tr-TR" b="0" dirty="0" err="1"/>
              <a:t>k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ardiyoplejisi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solüsyonunu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glutamat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aspartat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gibi diğer bileşenlerle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zenginleştirirek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miyokard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koruması konusunda büyük gelişmelere öncü olmuştur.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kardiyoplejisi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günümüzde halen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hiperkalemik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kardiyoplejinin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yaygın kullanılan şekli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olmaya devam etmektedir.</a:t>
            </a:r>
            <a:endParaRPr lang="tr-TR" b="0" dirty="0"/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3502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Kalbin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elektrofizyolojisiyle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ilgili temel kavramları kısaca hatırlayalım.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Tüm hücrelerin zarları boyunca ‘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potansiyeli’ adı verilen bir elektriksel potansiyel fark 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bulunmaktadır.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potansiyeline hücre içi ve dışında farklı yoğunlukta bulunan iyonlar neden olur. Kalp kası hücresinde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potansiyelinden sorumlu başlıca üç iyon: hücre dışında daha yoğun olarak bulunan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sodyum (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tr-TR" sz="1200" b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kalsiyum (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b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ile hücre içinde daha yoğun olarak bulunan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potasyum (K</a:t>
            </a:r>
            <a:r>
              <a:rPr lang="tr-TR" sz="1200" b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iyonlarıdır.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potansiyelinin değeri, hücre zarının bu iyonlara karşı seçici geçirgenliği ile belirlenir. İyonların zar boyunca hareketi, genel olarak, belirli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potansiyellerinde açılan veya kapanan voltaj kapılı kanallar yoluyla gerçekleşmektedir. İstirahat halinde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myosit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hücre zarı potasyum (K+) iyonuna karşı daha geçirgendir; diğer iyonlara karşı geçirgenliği azdır. Bu nedenle kardiyak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myositlerde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istirahat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potansiyeline potasyum denge potansiyeli hakimdir. İstirahat halindeki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miyositin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denge potansiyeli yaklaşık -90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değerde stabil haldedir. Bu dengede hücre içine doğru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depolarize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edici ve hücre dışına doğru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repolarize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edici akımlar büyüklük olarak eşittir ve net bir iyon akımı yoktur.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6693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Kalp dokusunda ritmik uyarı çıkarmak üzere özelleşmiş, dengesiz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potansiyeline sahip bazı hücreler, aksiyon potansiyeli adı verilen elektriksel akımlar üretirler. Kararlı hal sürdürülürken, aksiyon potansiyelinin ileti sistemi yoluyla yayılarak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myositlere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ulaşması, bu hücrelerin negatif yük özelliklerini kaybetmelerine neden olur. Uyarılan hücrelerde,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potansiyelinin -70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eşik değere ulaşmasıyla s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odyum kanallarının açılması tetiklenerek 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hücre içine hızla sodyum (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+) girişi gerçekleşir ve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 hızlı bir şekilde +20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civarına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depolarize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olur. Bu, aksiyon potansiyelinin ‘hızlı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depolarizasyon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adı verilen 0.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Fazı’nı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teşkil etmektedir. Daha sonra sodyum kanallarının kapanması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 potasyum (K+) geçirgenliğinde hücre dışına doğru geçici bir artışla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hafifçe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repolarize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olur. Buna da 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Faz 1 veya ‘Erken Hızlı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Repolarizasyon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Fazı’ adı verilir.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 yaklaşık -40 ila -35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civarında iken, kalsiyum kanallarının geçirgenliğinin artmasıyla kalsiyum (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hücre içine girer.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 durum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membranın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depolarize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durumunun uzamasını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sağlar ve aksiyon potansiyelinin kardiyak hücrelere özgü fazı olan ‘Faz 2’ yani ‘Plato Fazı’ gerçekleşir. Faz 2 kardiyak sistolü göstermektedir. K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alsiyum kanallarının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inaktivasyonu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potasyumun (K+) hücre dışına çıkmaya devam etmesiyle,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 tekrar istirahat değerine dönecek şekilde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repolarize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olur. Buna da ‘Faz 3’ ya da ‘Hızlı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Repolarizasyon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Fazı’ denir. Başlangıçtaki elektriksel yük ve konsantrasyon dengesi sağlanacak şekilde iyonlar önceki yerlerine geri dönerler. Aksiyon potansiyelinin 4. fazı hücrenin istirahat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potansiyelini temsil eder ve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ventriküler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diyastolü gösterir.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0670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Kalp kası hücresi istirahat halindeyken </a:t>
            </a:r>
            <a:r>
              <a:rPr lang="tr-TR" dirty="0" err="1"/>
              <a:t>aktin</a:t>
            </a:r>
            <a:r>
              <a:rPr lang="tr-TR" dirty="0"/>
              <a:t> </a:t>
            </a:r>
            <a:r>
              <a:rPr lang="tr-TR" dirty="0" err="1"/>
              <a:t>filamenti</a:t>
            </a:r>
            <a:r>
              <a:rPr lang="tr-TR" dirty="0"/>
              <a:t> üzerindeki aktif </a:t>
            </a:r>
            <a:r>
              <a:rPr lang="tr-TR" dirty="0" err="1"/>
              <a:t>myozin</a:t>
            </a:r>
            <a:r>
              <a:rPr lang="tr-TR" dirty="0"/>
              <a:t> bağlanma bölgeleri </a:t>
            </a:r>
            <a:r>
              <a:rPr lang="tr-TR" dirty="0" err="1"/>
              <a:t>tropomyozin</a:t>
            </a:r>
            <a:r>
              <a:rPr lang="tr-TR" dirty="0"/>
              <a:t> tarafından kapatılmış haldedir. Aktin ve </a:t>
            </a:r>
            <a:r>
              <a:rPr lang="tr-TR" dirty="0" err="1"/>
              <a:t>myozin</a:t>
            </a:r>
            <a:r>
              <a:rPr lang="tr-TR" dirty="0"/>
              <a:t> arasında bir ilişki olmadığı için hücre gevşek durumdadır. Aksiyon potansiyelinin p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lato fazı sırasında hücre içi kalsiyum yoğunluğunda yaşanan küçük artış,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sarkoplazmik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retikulumdaki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kalsiyum depolarından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sitozole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önemli miktarda kalsiyum salınmasına neden olur. ‘Kalsiyuma bağlı kalsiyum salınımı’ adı verilen bu olay sonrası, hücre içinde daha da artan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dirty="0" err="1"/>
              <a:t>Troponin</a:t>
            </a:r>
            <a:r>
              <a:rPr lang="tr-TR" dirty="0"/>
              <a:t> C’ye bağlanarak </a:t>
            </a:r>
            <a:r>
              <a:rPr lang="tr-TR" dirty="0" err="1"/>
              <a:t>troponin</a:t>
            </a:r>
            <a:r>
              <a:rPr lang="tr-TR" dirty="0"/>
              <a:t> kompleksinin şekil değiştirmesine neden olur. Şekli değişen </a:t>
            </a:r>
            <a:r>
              <a:rPr lang="tr-TR" dirty="0" err="1"/>
              <a:t>troponin</a:t>
            </a:r>
            <a:r>
              <a:rPr lang="tr-TR" dirty="0"/>
              <a:t> kompleksi </a:t>
            </a:r>
            <a:r>
              <a:rPr lang="tr-TR" dirty="0" err="1"/>
              <a:t>tropomyozini</a:t>
            </a:r>
            <a:r>
              <a:rPr lang="tr-TR" dirty="0"/>
              <a:t> çekerek </a:t>
            </a:r>
            <a:r>
              <a:rPr lang="tr-TR" dirty="0" err="1"/>
              <a:t>aktin</a:t>
            </a:r>
            <a:r>
              <a:rPr lang="tr-TR" dirty="0"/>
              <a:t> üzerindeki </a:t>
            </a:r>
            <a:r>
              <a:rPr lang="tr-TR" dirty="0" err="1"/>
              <a:t>myozin</a:t>
            </a:r>
            <a:r>
              <a:rPr lang="tr-TR" dirty="0"/>
              <a:t> bağlanma alanlarının açığa çıkmasını sağlar. </a:t>
            </a:r>
            <a:r>
              <a:rPr lang="tr-TR" dirty="0" err="1"/>
              <a:t>Myozin</a:t>
            </a:r>
            <a:r>
              <a:rPr lang="tr-TR" dirty="0"/>
              <a:t> başı </a:t>
            </a:r>
            <a:r>
              <a:rPr lang="tr-TR" dirty="0" err="1"/>
              <a:t>aktin</a:t>
            </a:r>
            <a:r>
              <a:rPr lang="tr-TR" dirty="0"/>
              <a:t> üzerinde açığa çıkan bu alanlara bağlanarak çapraz köprü oluşturur ve bükülme hareketi yapar. Bu durum </a:t>
            </a:r>
            <a:r>
              <a:rPr lang="tr-TR" dirty="0" err="1"/>
              <a:t>aktin</a:t>
            </a:r>
            <a:r>
              <a:rPr lang="tr-TR" dirty="0"/>
              <a:t> ve </a:t>
            </a:r>
            <a:r>
              <a:rPr lang="tr-TR" dirty="0" err="1"/>
              <a:t>myozin</a:t>
            </a:r>
            <a:r>
              <a:rPr lang="tr-TR" dirty="0"/>
              <a:t> filamanlarının birbiri üzerinde kayarak </a:t>
            </a:r>
            <a:r>
              <a:rPr lang="tr-TR" dirty="0" err="1"/>
              <a:t>sarkomerin</a:t>
            </a:r>
            <a:r>
              <a:rPr lang="tr-TR" dirty="0"/>
              <a:t> boyunun kısalmasına neden olur. Aktin üzerindeki bağlanma bölgeleri açık kaldığı sürece, ardışık milyonlarca </a:t>
            </a:r>
            <a:r>
              <a:rPr lang="tr-TR" dirty="0" err="1"/>
              <a:t>sarkomer</a:t>
            </a:r>
            <a:r>
              <a:rPr lang="tr-TR" dirty="0"/>
              <a:t> boyunca aynı sürecin gerçekleşmesiyle </a:t>
            </a:r>
            <a:r>
              <a:rPr lang="tr-TR" dirty="0" err="1"/>
              <a:t>kontraksiyon</a:t>
            </a:r>
            <a:r>
              <a:rPr lang="tr-TR" dirty="0"/>
              <a:t> meydana gelir. </a:t>
            </a:r>
            <a:r>
              <a:rPr lang="tr-TR" dirty="0" err="1"/>
              <a:t>Kontraksiyon</a:t>
            </a:r>
            <a:r>
              <a:rPr lang="tr-TR" dirty="0"/>
              <a:t> ortamda kalsiyum düzeyi yüksek olduğu ve ATP bulunduğu sürece devam eder. Kalsiyum iyonlarının sitoplazmadan </a:t>
            </a:r>
            <a:r>
              <a:rPr lang="tr-TR" dirty="0" err="1"/>
              <a:t>sarkoplazmik</a:t>
            </a:r>
            <a:r>
              <a:rPr lang="tr-TR" dirty="0"/>
              <a:t> </a:t>
            </a:r>
            <a:r>
              <a:rPr lang="tr-TR" dirty="0" err="1"/>
              <a:t>retikuluma</a:t>
            </a:r>
            <a:r>
              <a:rPr lang="tr-TR" dirty="0"/>
              <a:t> geri çekilmesi ile </a:t>
            </a:r>
            <a:r>
              <a:rPr lang="tr-TR" dirty="0" err="1"/>
              <a:t>troponin</a:t>
            </a:r>
            <a:r>
              <a:rPr lang="tr-TR" dirty="0"/>
              <a:t> kompleksi tekrar şekil değiştirir. </a:t>
            </a:r>
            <a:r>
              <a:rPr lang="tr-TR" dirty="0" err="1"/>
              <a:t>Tropomyozin</a:t>
            </a:r>
            <a:r>
              <a:rPr lang="tr-TR" dirty="0"/>
              <a:t> eski yerine geri dönerek </a:t>
            </a:r>
            <a:r>
              <a:rPr lang="tr-TR" dirty="0" err="1"/>
              <a:t>aktin</a:t>
            </a:r>
            <a:r>
              <a:rPr lang="tr-TR" dirty="0"/>
              <a:t> üzerindeki </a:t>
            </a:r>
            <a:r>
              <a:rPr lang="tr-TR" dirty="0" err="1"/>
              <a:t>myozin</a:t>
            </a:r>
            <a:r>
              <a:rPr lang="tr-TR" dirty="0"/>
              <a:t> bağlanma alanlarını kapatır ve </a:t>
            </a:r>
            <a:r>
              <a:rPr lang="tr-TR" dirty="0" err="1"/>
              <a:t>aktin</a:t>
            </a:r>
            <a:r>
              <a:rPr lang="tr-TR" dirty="0"/>
              <a:t> ve </a:t>
            </a:r>
            <a:r>
              <a:rPr lang="tr-TR" dirty="0" err="1"/>
              <a:t>myozin</a:t>
            </a:r>
            <a:r>
              <a:rPr lang="tr-TR" dirty="0"/>
              <a:t> arasında reaksiyon gelişemediği için </a:t>
            </a:r>
            <a:r>
              <a:rPr lang="tr-TR" dirty="0" err="1"/>
              <a:t>kontraksiyon</a:t>
            </a:r>
            <a:r>
              <a:rPr lang="tr-TR" dirty="0"/>
              <a:t> sona ererek kas gevşer.</a:t>
            </a:r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6147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Kardiyoplejik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arest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günümüzde kalp cerrahisi sırasında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miyokardiyal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koruma için geçerli altın standarttır.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Aortik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klemp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elektif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olarak indüklenen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iskemik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süreç boyunca miyokardın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metabolik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aktivitesini, dolayısıyla oksijen ihtiyacını en aza indirgeyerek, hareketsiz bir operasyon sahası olanağı tanıyan gevşek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diyastolik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bir durum sağlar.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Bunun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için birçok farklı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solüsyonu ve yöntemi kullanılmaktadır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Bunlar, kullanılan solüsyonun tipi,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dilüsyon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oranı, uygulama yönü, uygulama sıklığı, uygulama sıcaklığı ve dozaj gibi açılardan farklılık göstermektedirler.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solüsyonlarının amacı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aortaya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klemp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koyulmasıyla kalp için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iskemik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süreç başlatıldığında kalbi en kısa sürede durdurmaktır. Kalbin atmaya devam etmesi enerji ve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substrat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depolarınının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hızlıca tükenmesine neden olur. Bunun yanı sıra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solüsyonları kalbi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iskemi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reperfüzyon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hasarından koruyan maddeler içermektedir. Ayrıca kalbin soğutulmasını da sağlar. Cross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klemp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süresi boyunca aralıklı olarak tekrarlanan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miyokardiyal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durgunluk devam ettirilir. Anaerobik metabolizma sırasında oluşan asidik son ürünler yıkanarak kalpten uzaklaştırılır. 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solüsyonları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kristalloid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kan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kardiyoplejisi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solüsyonları olmak üzere iki ana gruba ayrılır.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Kristalloid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solüsyonların iki tipi vardır. Birincisi hücreler arası sıvıya benzer şekilde, yüksek ya da normal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 içeriğine sahip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ekstraselüler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solüsyonlar, diğeri ise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sarkoplazmaya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benzer şekilde düşük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 içeriğine sahip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intraselüler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solüsyonlardır.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solüsyonunun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intraselüler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 da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ekstraselüler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bir solüsyon olmasını,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 iyonu içeriğinin düşük ya da yüksek olması belirler.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Ekstraselüler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solüsyonları genellikle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cross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klemp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süresi daha kısa olması beklenen vakalarda kullanılırlar.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Myokardiyal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korumayı en uygun hale getirmek için her 15-20 dakikada bir tekrarlanırlar. Buna karşın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intraselüler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kardiyoplejiler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uzun bir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miyokardiyal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arest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aralığı temin ederler ve özellikle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cross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klemp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süresi uzun olan operasyonlarla uyumludurlar.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7140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Çeşitli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solüsyonlarının, uyarılma-kasılma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kaskadındaki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bağlantıları önlemek ve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myokardiyal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arest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oluşturmak için etkilemeyi hedeflediği iyonik mekanizmalar iki ana kategoriye ayrılır. </a:t>
            </a:r>
          </a:p>
          <a:p>
            <a:pPr algn="just"/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Bunları: </a:t>
            </a:r>
          </a:p>
          <a:p>
            <a:pPr marL="171450" indent="-171450" algn="just">
              <a:buFontTx/>
              <a:buChar char="-"/>
            </a:pP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ızlı sodyum kanalları aktivitesini engelleyerek, aksiyon potansiyelinin bir sonraki aşamaya ilerlemesinin önlenmesi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 algn="just">
              <a:buFontTx/>
              <a:buNone/>
            </a:pP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endParaRPr lang="tr-T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 algn="just">
              <a:buFontTx/>
              <a:buChar char="-"/>
            </a:pP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Kalsiyum ile aktive olan mekanizmaları engelleyerek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miyofilament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kontraksiyonunun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önlenmesi </a:t>
            </a:r>
          </a:p>
          <a:p>
            <a:pPr marL="0" indent="0" algn="just">
              <a:buFontTx/>
              <a:buNone/>
            </a:pP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ş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eklinde sıralayabiliriz.</a:t>
            </a:r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ızlı sodyum kanallarının aktivitesini engelleme 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yollarından 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biri, </a:t>
            </a:r>
            <a:r>
              <a:rPr lang="tr-T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 </a:t>
            </a:r>
            <a:r>
              <a:rPr lang="tr-T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değerini, -70 </a:t>
            </a:r>
            <a:r>
              <a:rPr lang="tr-TR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</a:t>
            </a:r>
            <a:r>
              <a:rPr lang="tr-T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sodyum kanal aktivasyon eşiğinden uzaklaştırm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yoludur. 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 durum: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St.Thomas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Buckberg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solüsyonlarında olduğu gibi,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tr-TR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kstraselüler</a:t>
            </a:r>
            <a:r>
              <a:rPr lang="tr-T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hiperkalemi</a:t>
            </a:r>
            <a:r>
              <a:rPr lang="tr-T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ile</a:t>
            </a:r>
            <a:r>
              <a:rPr lang="tr-TR" sz="1200" b="0" i="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-65 ila -40 </a:t>
            </a:r>
            <a:r>
              <a:rPr lang="tr-T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aralığında yeni bir istirahat </a:t>
            </a:r>
            <a:r>
              <a:rPr lang="tr-T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 oluşturularak sağlanabilir. Buna</a:t>
            </a:r>
            <a:r>
              <a:rPr lang="tr-T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depolarize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arest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adı verilir.</a:t>
            </a:r>
            <a:r>
              <a:rPr lang="tr-T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veya </a:t>
            </a:r>
          </a:p>
          <a:p>
            <a:pPr marL="171450" marR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Pinasidil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adenozin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gibi 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potasyum kanal açıcılar ile, -90 </a:t>
            </a:r>
            <a:r>
              <a:rPr lang="tr-T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mV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istirahat </a:t>
            </a:r>
            <a:r>
              <a:rPr lang="tr-T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 değerinde veya bu değerden</a:t>
            </a:r>
            <a:r>
              <a:rPr lang="tr-T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daha negatif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yeni bir </a:t>
            </a:r>
            <a:r>
              <a:rPr lang="tr-T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potansiyeli oluşturularak </a:t>
            </a:r>
            <a:r>
              <a:rPr lang="tr-T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ızlı sodyum kanallarının aktivitesi engellenebilir. Buna da 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polarize</a:t>
            </a:r>
            <a:r>
              <a:rPr lang="tr-T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veya </a:t>
            </a:r>
            <a:r>
              <a:rPr lang="tr-T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hiperpolarize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arest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denmektedir.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H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ızlı sodyum kanallarını engellemenin 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 diğer yolu da,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sodyum kanal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blokörleri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ile bu kanalları direkt olarak durdurma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yoludur. Bunun için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etrodotoksin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lidokain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prokain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veya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esmolol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kullanılabilir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Kalsiyum ile aktive olan mekanizmaların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inhibisyonu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ise üç şekilde sağlanabilir.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algn="just"/>
            <a:endParaRPr lang="tr-TR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Bunlardan biri:</a:t>
            </a:r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Hipokalsemik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solüsyonlar ile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ekstraselüler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kalsiyumun sıfırlanması yoludur.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Bretschneider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HTK solüsyonu örnek olarak verilebilir.</a:t>
            </a:r>
          </a:p>
          <a:p>
            <a:pPr algn="just"/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 diğeri: </a:t>
            </a:r>
          </a:p>
          <a:p>
            <a:pPr marL="0" indent="0" algn="just">
              <a:buFontTx/>
              <a:buNone/>
            </a:pP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Sarkolemmal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kalsiyum kanallarının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diltiazem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verapamil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esmolol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veya yüksek magnezyum gibi kalsiyum kanal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blokörleri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ile doğrudan blokajı yoludur.</a:t>
            </a:r>
          </a:p>
          <a:p>
            <a:pPr marL="0" indent="0" algn="just">
              <a:buFontTx/>
              <a:buNone/>
            </a:pPr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Butandion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monoksim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(BDM) ile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miyozin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arasındaki bağlantı kesilerek, direkt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miyofilament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inhibisyonu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sağlamak da mümkündür. Buna da kalsiyum duyarsızlaştırma adı verilir.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8129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Herhangi bir iyonun hücre </a:t>
            </a:r>
            <a:r>
              <a:rPr lang="tr-TR" dirty="0" err="1"/>
              <a:t>membranında</a:t>
            </a:r>
            <a:r>
              <a:rPr lang="tr-TR" dirty="0"/>
              <a:t> oluşturduğu elektriksel yük değeri </a:t>
            </a:r>
            <a:r>
              <a:rPr lang="tr-TR" dirty="0" err="1"/>
              <a:t>Nernst</a:t>
            </a:r>
            <a:r>
              <a:rPr lang="tr-TR" dirty="0"/>
              <a:t> eşitliği kullanılarak hesaplanabilir. Bu eşitlikten yararlanarak hücre dışı ortamın manipülasyonu yoluyla </a:t>
            </a:r>
            <a:r>
              <a:rPr lang="tr-TR" dirty="0" err="1"/>
              <a:t>miyositlerin</a:t>
            </a:r>
            <a:r>
              <a:rPr lang="tr-TR" dirty="0"/>
              <a:t> </a:t>
            </a:r>
            <a:r>
              <a:rPr lang="tr-TR" dirty="0" err="1"/>
              <a:t>membran</a:t>
            </a:r>
            <a:r>
              <a:rPr lang="tr-TR" dirty="0"/>
              <a:t> potansiyelinin nasıl değiştirilebildiğini daha iyi anlayabiliriz. Burada </a:t>
            </a:r>
            <a:r>
              <a:rPr lang="tr-TR" dirty="0" err="1"/>
              <a:t>Emk</a:t>
            </a:r>
            <a:r>
              <a:rPr lang="tr-TR" dirty="0"/>
              <a:t> </a:t>
            </a:r>
            <a:r>
              <a:rPr lang="tr-TR" dirty="0" err="1"/>
              <a:t>mV</a:t>
            </a:r>
            <a:r>
              <a:rPr lang="tr-TR" dirty="0"/>
              <a:t> cinsinden </a:t>
            </a:r>
            <a:r>
              <a:rPr lang="tr-TR" dirty="0" err="1"/>
              <a:t>membran</a:t>
            </a:r>
            <a:r>
              <a:rPr lang="tr-TR" dirty="0"/>
              <a:t> potansiyeli değerini, </a:t>
            </a:r>
            <a:r>
              <a:rPr lang="tr-TR" dirty="0" err="1"/>
              <a:t>Co</a:t>
            </a:r>
            <a:r>
              <a:rPr lang="tr-TR" dirty="0"/>
              <a:t> ilgili iyonun hücre dışı konsantrasyonunu ve </a:t>
            </a:r>
            <a:r>
              <a:rPr lang="tr-TR" dirty="0" err="1"/>
              <a:t>Ci</a:t>
            </a:r>
            <a:r>
              <a:rPr lang="tr-TR" dirty="0"/>
              <a:t> hücre içi konsantrasyonunu göstermektedir. Herhangi bir iyonun hücre dışı konsantrasyonu ile hücre içi konsantrasyonu arasındaki ilişki değiştirilirse, farklı değerde bir </a:t>
            </a:r>
            <a:r>
              <a:rPr lang="tr-TR" dirty="0" err="1"/>
              <a:t>membran</a:t>
            </a:r>
            <a:r>
              <a:rPr lang="tr-TR" dirty="0"/>
              <a:t> potansiyeli elde edilir. İstirahat halinde </a:t>
            </a:r>
            <a:r>
              <a:rPr lang="tr-TR" dirty="0" err="1"/>
              <a:t>myositlerde</a:t>
            </a:r>
            <a:r>
              <a:rPr lang="tr-TR" dirty="0"/>
              <a:t> K+ iyonu için hücre dışı konsantrasyonun hücre içi konsantrasyona oranı 4/140’tır</a:t>
            </a:r>
            <a:r>
              <a:rPr lang="tr-TR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/>
              <a:t>ve K+ denge potansiyeli -94 </a:t>
            </a:r>
            <a:r>
              <a:rPr lang="tr-TR" dirty="0" err="1"/>
              <a:t>mV</a:t>
            </a:r>
            <a:r>
              <a:rPr lang="tr-TR" dirty="0"/>
              <a:t> olarak hesaplanır. Hücre dışı K+ konsantrasyonu, </a:t>
            </a:r>
            <a:r>
              <a:rPr lang="tr-TR" dirty="0" err="1"/>
              <a:t>hiperkalemik</a:t>
            </a:r>
            <a:r>
              <a:rPr lang="tr-TR" dirty="0"/>
              <a:t> </a:t>
            </a:r>
            <a:r>
              <a:rPr lang="tr-TR" dirty="0" err="1"/>
              <a:t>kardiyopleji</a:t>
            </a:r>
            <a:r>
              <a:rPr lang="tr-TR" dirty="0"/>
              <a:t> solüsyonlarında olduğu gibi, 20 </a:t>
            </a:r>
            <a:r>
              <a:rPr lang="tr-TR" dirty="0" err="1"/>
              <a:t>mmol</a:t>
            </a:r>
            <a:r>
              <a:rPr lang="tr-TR" dirty="0"/>
              <a:t>/l'ye yükseltilirse, </a:t>
            </a:r>
            <a:r>
              <a:rPr lang="tr-TR" dirty="0" err="1"/>
              <a:t>Co</a:t>
            </a:r>
            <a:r>
              <a:rPr lang="tr-TR" dirty="0"/>
              <a:t>/</a:t>
            </a:r>
            <a:r>
              <a:rPr lang="tr-TR" dirty="0" err="1"/>
              <a:t>Ci</a:t>
            </a:r>
            <a:r>
              <a:rPr lang="tr-TR" dirty="0"/>
              <a:t> değeri 20/140'a değişeceğinden </a:t>
            </a:r>
            <a:r>
              <a:rPr lang="tr-TR" dirty="0" err="1"/>
              <a:t>membran</a:t>
            </a:r>
            <a:r>
              <a:rPr lang="tr-TR" dirty="0"/>
              <a:t> potansiyeli -52 </a:t>
            </a:r>
            <a:r>
              <a:rPr lang="tr-TR" dirty="0" err="1"/>
              <a:t>mV’a</a:t>
            </a:r>
            <a:r>
              <a:rPr lang="tr-TR" dirty="0"/>
              <a:t> çekilmiş olur. Bu durumda -70 </a:t>
            </a:r>
            <a:r>
              <a:rPr lang="tr-TR" dirty="0" err="1"/>
              <a:t>mV</a:t>
            </a:r>
            <a:r>
              <a:rPr lang="tr-TR" dirty="0"/>
              <a:t> </a:t>
            </a:r>
            <a:r>
              <a:rPr lang="tr-TR" dirty="0" err="1"/>
              <a:t>membran</a:t>
            </a:r>
            <a:r>
              <a:rPr lang="tr-TR" dirty="0"/>
              <a:t> potansiyelinde tetiklenen sodyum (</a:t>
            </a:r>
            <a:r>
              <a:rPr lang="tr-TR" dirty="0" err="1"/>
              <a:t>Na</a:t>
            </a:r>
            <a:r>
              <a:rPr lang="tr-TR" dirty="0"/>
              <a:t>+) kanallarının devre dışı kalmasıyla, aksiyon potansiyeli bir sonraki aşamaya ilerleyemeyeceği için elektriksel aktivite durur ve elektromekanik </a:t>
            </a:r>
            <a:r>
              <a:rPr lang="tr-TR" dirty="0" err="1"/>
              <a:t>arest</a:t>
            </a:r>
            <a:r>
              <a:rPr lang="tr-TR" dirty="0"/>
              <a:t> elde edilir.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5527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Hiperkalemik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solüsyonlarıyla sağlanan hücre dışı yüksek 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yoğunluğunun, 10 ila 30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mmol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/L arasında bir güvenlik aralığı vardır. Hücre dışı 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konsantrasyonunun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mmol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/L olması,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membranın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hızlı sodyum (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kanallarının aktivasyon eşiğine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depolarize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olmasına neden olur. 30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mmol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/L'nin üzerindeki hücre dışı K+ düzeylerinde ise,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daha da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depolarize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olarak, -40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mV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eşiğe sahip yavaş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kanallarının aktivasyonu tetiklenir. Bu durum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miyosit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içine doğru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akımına neden olarak, özellikle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reperfüzyon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sırasında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aşırı yüklenmesi,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kontraktür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sonuç olarak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miyokard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hasarına yol açan bir tablo oluşturur. </a:t>
            </a:r>
          </a:p>
          <a:p>
            <a:pPr algn="just"/>
            <a:endParaRPr lang="tr-T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/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 nedenle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St.Thomas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solüsyonunun 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konsantrasyonu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16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mmol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/L olarak belirlenmiştir. Bu yoğunluk, bahsettiğimiz hücre dışı 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yoğunluğu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güvenlik aralığının ortalarına tekabül eder. Dolayısıyla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potansiyeli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St.Thomas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solüsyonu ile yaklaşık -50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mV‘a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depolarize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edildiğinde, hem hızlı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kanallarının, hem de yavaş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 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anallarının aktivasyon eşiğinden uzak tutulmuş olur.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0683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Ancak,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hiperkalemik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solüsyonlarıyla sodyum</a:t>
            </a:r>
            <a:r>
              <a:rPr lang="tr-TR" dirty="0"/>
              <a:t> kanallarının bir çoğu hızlı bir şekilde etkisiz hale getirilse de, bu kanalların bir kısmı açık kalmaya devam ettiği için bir pencere akımı oluşmaktadır.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Grafik, farklı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potansiyellerinde, aktive ve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inaktive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sodyum kanallarının oranını göstermektedir. Eğrilerin kesişmesi, ‘pencere akımı’ adı verilen sodyum akımının devam ettiğini gösterir. 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Hücre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dışına doğru sürekli bir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akımı vardır. Bu akım,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 </a:t>
            </a:r>
            <a:r>
              <a:rPr lang="tr-T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eğişimi yoluyla hücre içi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birikimine yol açar ve o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luşan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gradyanları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enerji bağımlı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transmembran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pompalar yoluyla düzeltme girişimleri, hücrelerin enerji bileşiklerini tüketmelerine neden olur. Sonuç olarak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myokardiyal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derlenme gecikir. Bu nedenle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hiperkalemik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solüsyonları hızlı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myokardiyal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aresti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indüklemek için en yaygın ve popüler olarak kullanılan yöntem olmaya devam etse de, optimal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myokardiyal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korumayı her zaman sağlamayabilirler.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9180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nido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kardiyopleji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solüsyonu,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Lidokain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magnezyum (Mg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ile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modifiye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edilmiş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ekstraselüler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kalsiyum içermeyen bir ajandır. Bir sodyum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kanal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blokörü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olan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lidokain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miyosit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membranını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stabilize ederek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uyarılabilirliğini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azaltır ve bu durum elektromekanik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arest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süresinin uzamasını sağlar.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Lidokain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ayrıca hücrede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birikimini engelleyerek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hiperkalemik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depolarize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arestin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negatif etkilerini ortadan kaldırır. Solüsyondaki magnezyum sülfat içeriği,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klempin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alınması sırasında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intraselüler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aşırı yüklenmesi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riskini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azaltarak, özellikle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taşıma yeteneği olgunlaşmamış pediatrik kalplerde ek bir koruma sağlar. Del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Nido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solüsyonunun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öne sürülen bir diğer avantajı da, glikoz içermemesinden dolayı kullanımı sonrası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hiperglisemi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oluşmamasıdır.</a:t>
            </a:r>
            <a:endParaRPr lang="tr-TR" b="1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5558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Bretschneider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HTK solüsyonu polarize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arest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oluşturmada kullanılan solüsyonlardan birisidir.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İntraselüler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kristalloid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bir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kardiyopleji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solüsyonu olan bu solüsyonunun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myokardiyal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kasılmayı durdurma yöntemi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hipokalsemidir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Ekstraselüler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sıvıdan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b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++’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tamamen uzaklaştırılması, L tipi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b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kanallarından hücre içine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</a:t>
            </a:r>
            <a:r>
              <a:rPr lang="tr-TR" sz="1200" b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girişini etkin bir biçimde önler. Böylece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sarkoplazmik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retikulumdan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kalsiyum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bağlı 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kalsiyum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salınımı gerçekleşmez ve uyarılma kasılma bağlantısı kırılarak kalp diyastolde durdurulur.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tr-TR" sz="1200" b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konsantrasyonunun düşük olması da, aksiyon potansiyelinin başlangıcındaki hızlı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tr-TR" sz="1200" b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akımını zayıflatarak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potansiyelinin, istirahat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potansiyeli değerine yakın durmasını sağlar. İyonik konsantrasyonunun yanı sıra, solüsyonuna eklenen bazı katkı maddeleriyle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etkiliğinin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artırılması hedeflenmiştir. İçerdiği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histidin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asidik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metabolitleri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uzaklaştırarak anaerobik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glikolizin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etkinliğini artırır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ken,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triptofan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membran</a:t>
            </a:r>
            <a:r>
              <a:rPr lang="tr-T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stabilizasyonunda rol oynar. </a:t>
            </a:r>
            <a:r>
              <a:rPr lang="tr-TR" sz="1200" b="0" i="0" u="none" strike="noStrike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etoglutarat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ise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reperfüzyonda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oksidasyon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için uygun bir ortam yaratarak enerji üretimini artırır.</a:t>
            </a:r>
            <a:r>
              <a:rPr lang="tr-TR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tr-TR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annitol</a:t>
            </a:r>
            <a:r>
              <a:rPr lang="tr-TR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hücresel ödemin azaltması ile ilişkilidir.</a:t>
            </a:r>
            <a:endParaRPr lang="tr-TR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39188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8BC52-86AE-420D-9016-D71CB74105EC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0200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58F9-1095-4566-81B5-F928906CB2A9}" type="datetime1">
              <a:rPr lang="tr-TR" smtClean="0"/>
              <a:t>21.10.2022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73B1-BB5A-406D-831A-75D4C634DAA1}" type="datetime1">
              <a:rPr lang="tr-TR" smtClean="0"/>
              <a:t>21.10.2022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558F3-998F-4DB1-83A8-DAD97D5F4C07}" type="datetime1">
              <a:rPr lang="tr-TR" smtClean="0"/>
              <a:t>21.10.2022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73E4F-F00E-4FB6-ACDF-CF14029448E4}" type="datetime1">
              <a:rPr lang="tr-TR" smtClean="0"/>
              <a:t>21.10.2022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12-BE86-494E-8A01-F822A1D82931}" type="datetime1">
              <a:rPr lang="tr-TR" smtClean="0"/>
              <a:t>21.10.2022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8376-1422-4129-9656-B621002AC676}" type="datetime1">
              <a:rPr lang="tr-TR" smtClean="0"/>
              <a:t>21.10.2022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E473-31C7-479B-9F75-3F48E66B5FE2}" type="datetime1">
              <a:rPr lang="tr-TR" smtClean="0"/>
              <a:t>21.10.2022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46D8-3B9B-4CB2-BCAD-66BA321D6575}" type="datetime1">
              <a:rPr lang="tr-TR" smtClean="0"/>
              <a:t>21.10.2022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85EDB-EB08-4FA7-AF2D-6DB00312530F}" type="datetime1">
              <a:rPr lang="tr-TR" smtClean="0"/>
              <a:t>21.10.2022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44E1E-CC99-4E1E-BB37-23D0A48AD087}" type="datetime1">
              <a:rPr lang="tr-TR" smtClean="0"/>
              <a:t>21.10.2022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D1463-FFBB-4438-A8DD-70119479E55A}" type="datetime1">
              <a:rPr lang="tr-TR" smtClean="0"/>
              <a:t>21.10.2022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5B746E-9307-408C-A31B-DD81E1EDBBB2}" type="datetime1">
              <a:rPr lang="tr-TR" smtClean="0"/>
              <a:t>21.10.2022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CC7B33-14F5-4652-92BF-92DE2AFC90B1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>
          <a:xfrm>
            <a:off x="3203848" y="2780928"/>
            <a:ext cx="5486400" cy="566738"/>
          </a:xfrm>
        </p:spPr>
        <p:txBody>
          <a:bodyPr>
            <a:normAutofit fontScale="90000"/>
          </a:bodyPr>
          <a:lstStyle/>
          <a:p>
            <a:pPr algn="ctr"/>
            <a:br>
              <a:rPr lang="tr-TR" dirty="0">
                <a:solidFill>
                  <a:schemeClr val="accent1"/>
                </a:solidFill>
              </a:rPr>
            </a:br>
            <a:br>
              <a:rPr lang="tr-TR" dirty="0">
                <a:solidFill>
                  <a:schemeClr val="accent1"/>
                </a:solidFill>
              </a:rPr>
            </a:br>
            <a:r>
              <a:rPr lang="tr-TR" sz="4000" dirty="0" err="1">
                <a:solidFill>
                  <a:schemeClr val="accent1"/>
                </a:solidFill>
              </a:rPr>
              <a:t>Kardiyopleji</a:t>
            </a:r>
            <a:r>
              <a:rPr lang="tr-TR" sz="4000" dirty="0">
                <a:solidFill>
                  <a:schemeClr val="accent1"/>
                </a:solidFill>
              </a:rPr>
              <a:t> Solüsyonları Etki Mekanizmaları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type="body" sz="half" idx="2"/>
          </p:nvPr>
        </p:nvSpPr>
        <p:spPr>
          <a:xfrm>
            <a:off x="2353344" y="5355427"/>
            <a:ext cx="5486400" cy="58491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1600" dirty="0" err="1">
                <a:solidFill>
                  <a:schemeClr val="accent1"/>
                </a:solidFill>
              </a:rPr>
              <a:t>Perfüzyonistler</a:t>
            </a:r>
            <a:r>
              <a:rPr lang="tr-TR" sz="1600" dirty="0">
                <a:solidFill>
                  <a:schemeClr val="accent1"/>
                </a:solidFill>
              </a:rPr>
              <a:t> Derneği</a:t>
            </a:r>
          </a:p>
          <a:p>
            <a:pPr marL="0" indent="0" algn="ctr">
              <a:buNone/>
            </a:pPr>
            <a:r>
              <a:rPr lang="tr-TR" sz="1600" dirty="0">
                <a:solidFill>
                  <a:schemeClr val="accent1"/>
                </a:solidFill>
              </a:rPr>
              <a:t>Antalya Bölgesel Eğitim Toplantısı</a:t>
            </a:r>
          </a:p>
          <a:p>
            <a:pPr marL="0" indent="0" algn="ctr">
              <a:buNone/>
            </a:pPr>
            <a:r>
              <a:rPr lang="tr-TR" sz="1600" dirty="0">
                <a:solidFill>
                  <a:schemeClr val="accent1"/>
                </a:solidFill>
              </a:rPr>
              <a:t>2022</a:t>
            </a:r>
          </a:p>
          <a:p>
            <a:pPr marL="0" indent="0" algn="ctr">
              <a:buNone/>
            </a:pPr>
            <a:endParaRPr lang="tr-TR" sz="1600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13" y="586408"/>
            <a:ext cx="2341563" cy="332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Metin kutusu 9"/>
          <p:cNvSpPr txBox="1"/>
          <p:nvPr/>
        </p:nvSpPr>
        <p:spPr>
          <a:xfrm>
            <a:off x="3377530" y="3627603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chemeClr val="accent1"/>
                </a:solidFill>
              </a:rPr>
              <a:t>Özkan ERTOSLUK</a:t>
            </a:r>
          </a:p>
          <a:p>
            <a:pPr algn="ctr"/>
            <a:r>
              <a:rPr lang="tr-TR" dirty="0">
                <a:solidFill>
                  <a:schemeClr val="accent1"/>
                </a:solidFill>
              </a:rPr>
              <a:t>Isparta Şehir Hastanesi </a:t>
            </a:r>
          </a:p>
          <a:p>
            <a:pPr algn="ctr"/>
            <a:r>
              <a:rPr lang="tr-TR" dirty="0" err="1">
                <a:solidFill>
                  <a:schemeClr val="accent1"/>
                </a:solidFill>
              </a:rPr>
              <a:t>Perfüzyonist</a:t>
            </a:r>
            <a:r>
              <a:rPr lang="tr-TR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04" y="4437112"/>
            <a:ext cx="2039205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70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61A9C3-9724-4403-A196-2D0677589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78" y="764704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Sunum Planı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E0BCB8-32F8-4E84-8F38-1F721F150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baseline="0" dirty="0" err="1">
                <a:solidFill>
                  <a:schemeClr val="accent1"/>
                </a:solidFill>
              </a:rPr>
              <a:t>Kardiyopleji</a:t>
            </a:r>
            <a:r>
              <a:rPr lang="tr-TR" baseline="0" dirty="0">
                <a:solidFill>
                  <a:schemeClr val="accent1"/>
                </a:solidFill>
              </a:rPr>
              <a:t> solüsyonları tarihi</a:t>
            </a:r>
          </a:p>
          <a:p>
            <a:pPr marL="0" indent="0" algn="just">
              <a:buNone/>
            </a:pPr>
            <a:endParaRPr lang="tr-TR" baseline="0" dirty="0">
              <a:solidFill>
                <a:schemeClr val="accent1"/>
              </a:solidFill>
            </a:endParaRPr>
          </a:p>
          <a:p>
            <a:pPr algn="just"/>
            <a:r>
              <a:rPr lang="tr-TR" baseline="0" dirty="0">
                <a:solidFill>
                  <a:schemeClr val="accent1"/>
                </a:solidFill>
              </a:rPr>
              <a:t>Kalbin </a:t>
            </a:r>
            <a:r>
              <a:rPr lang="tr-TR" baseline="0" dirty="0" err="1">
                <a:solidFill>
                  <a:schemeClr val="accent1"/>
                </a:solidFill>
              </a:rPr>
              <a:t>elektrofizyolojisi</a:t>
            </a:r>
            <a:r>
              <a:rPr lang="tr-TR" baseline="0" dirty="0">
                <a:solidFill>
                  <a:schemeClr val="accent1"/>
                </a:solidFill>
              </a:rPr>
              <a:t>:</a:t>
            </a:r>
          </a:p>
          <a:p>
            <a:pPr marL="0" indent="0" algn="just">
              <a:buNone/>
            </a:pPr>
            <a:endParaRPr lang="tr-TR" baseline="0" dirty="0">
              <a:solidFill>
                <a:schemeClr val="accent1"/>
              </a:solidFill>
            </a:endParaRPr>
          </a:p>
          <a:p>
            <a:pPr lvl="1" algn="just"/>
            <a:r>
              <a:rPr lang="tr-TR" dirty="0">
                <a:solidFill>
                  <a:schemeClr val="accent1"/>
                </a:solidFill>
              </a:rPr>
              <a:t>İstirahat</a:t>
            </a:r>
            <a:r>
              <a:rPr lang="tr-TR" baseline="0" dirty="0">
                <a:solidFill>
                  <a:schemeClr val="accent1"/>
                </a:solidFill>
              </a:rPr>
              <a:t> ve aksiyon </a:t>
            </a:r>
            <a:r>
              <a:rPr lang="tr-TR" baseline="0" dirty="0" err="1">
                <a:solidFill>
                  <a:schemeClr val="accent1"/>
                </a:solidFill>
              </a:rPr>
              <a:t>membran</a:t>
            </a:r>
            <a:r>
              <a:rPr lang="tr-TR" baseline="0" dirty="0">
                <a:solidFill>
                  <a:schemeClr val="accent1"/>
                </a:solidFill>
              </a:rPr>
              <a:t> potansiyelleri</a:t>
            </a:r>
          </a:p>
          <a:p>
            <a:pPr marL="393192" lvl="1" indent="0" algn="just">
              <a:buNone/>
            </a:pPr>
            <a:endParaRPr lang="tr-TR" baseline="0" dirty="0">
              <a:solidFill>
                <a:schemeClr val="accent1"/>
              </a:solidFill>
            </a:endParaRPr>
          </a:p>
          <a:p>
            <a:pPr lvl="1" algn="just"/>
            <a:r>
              <a:rPr lang="tr-TR" baseline="0" dirty="0">
                <a:solidFill>
                  <a:schemeClr val="accent1"/>
                </a:solidFill>
              </a:rPr>
              <a:t>Uyarılma-kasılma bağlantısı</a:t>
            </a:r>
          </a:p>
          <a:p>
            <a:pPr marL="0" indent="0" algn="just">
              <a:buNone/>
            </a:pPr>
            <a:endParaRPr lang="tr-TR" baseline="0" dirty="0">
              <a:solidFill>
                <a:schemeClr val="accent1"/>
              </a:solidFill>
            </a:endParaRPr>
          </a:p>
          <a:p>
            <a:pPr algn="just"/>
            <a:r>
              <a:rPr lang="tr-TR" baseline="0" dirty="0" err="1">
                <a:solidFill>
                  <a:schemeClr val="accent1"/>
                </a:solidFill>
              </a:rPr>
              <a:t>Kardiyopleji</a:t>
            </a:r>
            <a:r>
              <a:rPr lang="tr-TR" baseline="0" dirty="0">
                <a:solidFill>
                  <a:schemeClr val="accent1"/>
                </a:solidFill>
              </a:rPr>
              <a:t> solüsyonlarının </a:t>
            </a:r>
            <a:r>
              <a:rPr lang="tr-TR" dirty="0">
                <a:solidFill>
                  <a:schemeClr val="accent1"/>
                </a:solidFill>
              </a:rPr>
              <a:t>elektromekanik</a:t>
            </a:r>
            <a:r>
              <a:rPr lang="tr-TR" baseline="0" dirty="0">
                <a:solidFill>
                  <a:schemeClr val="accent1"/>
                </a:solidFill>
              </a:rPr>
              <a:t> </a:t>
            </a:r>
            <a:r>
              <a:rPr lang="tr-TR" baseline="0" dirty="0" err="1">
                <a:solidFill>
                  <a:schemeClr val="accent1"/>
                </a:solidFill>
              </a:rPr>
              <a:t>arest</a:t>
            </a:r>
            <a:r>
              <a:rPr lang="tr-TR" baseline="0" dirty="0">
                <a:solidFill>
                  <a:schemeClr val="accent1"/>
                </a:solidFill>
              </a:rPr>
              <a:t> oluşturma </a:t>
            </a:r>
            <a:r>
              <a:rPr lang="tr-TR" dirty="0">
                <a:solidFill>
                  <a:schemeClr val="accent1"/>
                </a:solidFill>
              </a:rPr>
              <a:t>mekanizmaları</a:t>
            </a:r>
            <a:endParaRPr lang="tr-TR" baseline="0" dirty="0">
              <a:solidFill>
                <a:schemeClr val="accent1"/>
              </a:solidFill>
            </a:endParaRPr>
          </a:p>
          <a:p>
            <a:pPr marL="0" indent="0" algn="just">
              <a:buFontTx/>
              <a:buNone/>
            </a:pPr>
            <a:endParaRPr lang="tr-TR" baseline="0" dirty="0"/>
          </a:p>
        </p:txBody>
      </p:sp>
    </p:spTree>
    <p:extLst>
      <p:ext uri="{BB962C8B-B14F-4D97-AF65-F5344CB8AC3E}">
        <p14:creationId xmlns:p14="http://schemas.microsoft.com/office/powerpoint/2010/main" val="402196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3492"/>
            <a:ext cx="8229600" cy="722344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err="1"/>
              <a:t>Kardiyopleji</a:t>
            </a:r>
            <a:r>
              <a:rPr lang="tr-TR" b="1" dirty="0"/>
              <a:t> Solüsyonları Tarihçesi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920678"/>
            <a:ext cx="8784976" cy="5532658"/>
          </a:xfrm>
        </p:spPr>
        <p:txBody>
          <a:bodyPr>
            <a:normAutofit fontScale="70000" lnSpcReduction="20000"/>
          </a:bodyPr>
          <a:lstStyle/>
          <a:p>
            <a:r>
              <a:rPr lang="tr-TR" dirty="0">
                <a:solidFill>
                  <a:schemeClr val="accent1"/>
                </a:solidFill>
              </a:rPr>
              <a:t>Kapalı kalp ameliyatları dönemi 1938 – 1950</a:t>
            </a:r>
          </a:p>
          <a:p>
            <a:pPr marL="0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r>
              <a:rPr lang="tr-TR" sz="3100" b="1" dirty="0" err="1">
                <a:solidFill>
                  <a:schemeClr val="accent1"/>
                </a:solidFill>
              </a:rPr>
              <a:t>Melrose</a:t>
            </a:r>
            <a:r>
              <a:rPr lang="tr-TR" sz="3100" b="1" dirty="0">
                <a:solidFill>
                  <a:schemeClr val="accent1"/>
                </a:solidFill>
              </a:rPr>
              <a:t> tekniği 1955</a:t>
            </a:r>
          </a:p>
          <a:p>
            <a:pPr lvl="1"/>
            <a:r>
              <a:rPr lang="tr-TR" sz="2900" b="1" dirty="0">
                <a:solidFill>
                  <a:schemeClr val="accent1"/>
                </a:solidFill>
              </a:rPr>
              <a:t>Yüksek doz</a:t>
            </a:r>
            <a:r>
              <a:rPr lang="tr-TR" sz="2300" b="1" dirty="0">
                <a:solidFill>
                  <a:schemeClr val="accent1"/>
                </a:solidFill>
              </a:rPr>
              <a:t> </a:t>
            </a:r>
            <a:r>
              <a:rPr lang="tr-TR" sz="2900" b="1" dirty="0">
                <a:solidFill>
                  <a:schemeClr val="accent1"/>
                </a:solidFill>
              </a:rPr>
              <a:t>potasyum </a:t>
            </a:r>
            <a:r>
              <a:rPr lang="tr-TR" sz="2900" b="1" dirty="0" err="1">
                <a:solidFill>
                  <a:schemeClr val="accent1"/>
                </a:solidFill>
              </a:rPr>
              <a:t>sitrat</a:t>
            </a:r>
            <a:r>
              <a:rPr lang="tr-TR" sz="2900" b="1" dirty="0">
                <a:solidFill>
                  <a:schemeClr val="accent1"/>
                </a:solidFill>
              </a:rPr>
              <a:t> (77 </a:t>
            </a:r>
            <a:r>
              <a:rPr lang="tr-TR" sz="2900" b="1" dirty="0" err="1">
                <a:solidFill>
                  <a:schemeClr val="accent1"/>
                </a:solidFill>
              </a:rPr>
              <a:t>mmol</a:t>
            </a:r>
            <a:r>
              <a:rPr lang="tr-TR" sz="2900" b="1" dirty="0">
                <a:solidFill>
                  <a:schemeClr val="accent1"/>
                </a:solidFill>
              </a:rPr>
              <a:t>/L)</a:t>
            </a:r>
          </a:p>
          <a:p>
            <a:pPr marL="393192" lvl="1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r>
              <a:rPr lang="tr-TR" dirty="0">
                <a:solidFill>
                  <a:schemeClr val="accent1"/>
                </a:solidFill>
              </a:rPr>
              <a:t>Lam ve ark. 1957</a:t>
            </a:r>
          </a:p>
          <a:p>
            <a:pPr lvl="1"/>
            <a:r>
              <a:rPr lang="tr-TR" dirty="0" err="1">
                <a:solidFill>
                  <a:schemeClr val="accent1"/>
                </a:solidFill>
              </a:rPr>
              <a:t>Asetilkolin</a:t>
            </a:r>
            <a:endParaRPr lang="tr-TR" dirty="0">
              <a:solidFill>
                <a:schemeClr val="accent1"/>
              </a:solidFill>
            </a:endParaRPr>
          </a:p>
          <a:p>
            <a:pPr marL="393192" lvl="1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r>
              <a:rPr lang="tr-TR" dirty="0" err="1">
                <a:solidFill>
                  <a:schemeClr val="accent1"/>
                </a:solidFill>
              </a:rPr>
              <a:t>Sealy</a:t>
            </a:r>
            <a:r>
              <a:rPr lang="tr-TR" dirty="0">
                <a:solidFill>
                  <a:schemeClr val="accent1"/>
                </a:solidFill>
              </a:rPr>
              <a:t> ve ark. 1958</a:t>
            </a:r>
          </a:p>
          <a:p>
            <a:pPr lvl="1"/>
            <a:r>
              <a:rPr lang="tr-TR" dirty="0">
                <a:solidFill>
                  <a:schemeClr val="accent1"/>
                </a:solidFill>
              </a:rPr>
              <a:t>Potasyum, magnezyum, </a:t>
            </a:r>
            <a:r>
              <a:rPr lang="tr-TR" dirty="0" err="1">
                <a:solidFill>
                  <a:schemeClr val="accent1"/>
                </a:solidFill>
              </a:rPr>
              <a:t>neostigmin</a:t>
            </a:r>
            <a:endParaRPr lang="tr-TR" dirty="0">
              <a:solidFill>
                <a:schemeClr val="accent1"/>
              </a:solidFill>
            </a:endParaRPr>
          </a:p>
          <a:p>
            <a:pPr marL="393192" lvl="1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r>
              <a:rPr lang="tr-TR" sz="3100" b="1" dirty="0" err="1">
                <a:solidFill>
                  <a:schemeClr val="accent1"/>
                </a:solidFill>
              </a:rPr>
              <a:t>Kardiyopleji</a:t>
            </a:r>
            <a:r>
              <a:rPr lang="tr-TR" sz="3100" b="1" dirty="0">
                <a:solidFill>
                  <a:schemeClr val="accent1"/>
                </a:solidFill>
              </a:rPr>
              <a:t> dışı teknikler 1958 – 1972</a:t>
            </a:r>
          </a:p>
          <a:p>
            <a:pPr lvl="1"/>
            <a:r>
              <a:rPr lang="tr-TR" sz="2900" b="1" dirty="0">
                <a:solidFill>
                  <a:schemeClr val="accent1"/>
                </a:solidFill>
              </a:rPr>
              <a:t>S</a:t>
            </a:r>
            <a:r>
              <a:rPr lang="tr-TR" sz="2900" b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istemik ve/veya </a:t>
            </a:r>
            <a:r>
              <a:rPr lang="tr-TR" sz="2900" b="1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topikal</a:t>
            </a:r>
            <a:r>
              <a:rPr lang="tr-TR" sz="2900" b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2900" b="1" kern="120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hipotermi</a:t>
            </a:r>
            <a:r>
              <a:rPr lang="tr-TR" sz="2900" b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1"/>
            <a:r>
              <a:rPr lang="tr-TR" sz="2900" b="1" dirty="0">
                <a:solidFill>
                  <a:schemeClr val="accent1"/>
                </a:solidFill>
              </a:rPr>
              <a:t>D</a:t>
            </a:r>
            <a:r>
              <a:rPr lang="tr-TR" sz="2900" b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evamlı veya aralıklı</a:t>
            </a:r>
            <a:r>
              <a:rPr lang="tr-TR" sz="2900" b="1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2900" b="1" kern="1200" baseline="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aortik</a:t>
            </a:r>
            <a:r>
              <a:rPr lang="tr-TR" sz="2900" b="1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2900" b="1" kern="1200" baseline="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oklüzyon</a:t>
            </a:r>
            <a:r>
              <a:rPr lang="tr-TR" sz="2900" b="1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1"/>
            <a:r>
              <a:rPr lang="tr-TR" sz="2900" b="1" dirty="0" err="1">
                <a:solidFill>
                  <a:schemeClr val="accent1"/>
                </a:solidFill>
              </a:rPr>
              <a:t>A</a:t>
            </a:r>
            <a:r>
              <a:rPr lang="tr-TR" sz="2900" b="1" kern="1200" baseline="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ortik</a:t>
            </a:r>
            <a:r>
              <a:rPr lang="tr-TR" sz="2900" b="1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2900" b="1" kern="1200" baseline="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root</a:t>
            </a:r>
            <a:r>
              <a:rPr lang="tr-TR" sz="2900" b="1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veya </a:t>
            </a:r>
            <a:r>
              <a:rPr lang="tr-TR" sz="2900" b="1" kern="1200" baseline="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intrakoroner</a:t>
            </a:r>
            <a:r>
              <a:rPr lang="tr-TR" sz="2900" b="1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kan </a:t>
            </a:r>
            <a:r>
              <a:rPr lang="tr-TR" sz="2900" b="1" kern="1200" baseline="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perfüzyonu</a:t>
            </a:r>
            <a:r>
              <a:rPr lang="tr-TR" sz="2900" b="1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1"/>
            <a:r>
              <a:rPr lang="tr-TR" sz="2900" b="1" kern="1200" baseline="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Ventriküler</a:t>
            </a:r>
            <a:r>
              <a:rPr lang="tr-TR" sz="2900" b="1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2900" b="1" kern="1200" baseline="0" dirty="0" err="1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fibrilasyon</a:t>
            </a:r>
            <a:r>
              <a:rPr lang="tr-TR" sz="2900" b="1" kern="1200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tr-TR" sz="29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r>
              <a:rPr lang="tr-TR" sz="3100" b="1" dirty="0">
                <a:solidFill>
                  <a:schemeClr val="accent1"/>
                </a:solidFill>
              </a:rPr>
              <a:t>‘Stone </a:t>
            </a:r>
            <a:r>
              <a:rPr lang="tr-TR" sz="3100" b="1" dirty="0" err="1">
                <a:solidFill>
                  <a:schemeClr val="accent1"/>
                </a:solidFill>
              </a:rPr>
              <a:t>Heart</a:t>
            </a:r>
            <a:r>
              <a:rPr lang="tr-TR" sz="3100" b="1" dirty="0">
                <a:solidFill>
                  <a:schemeClr val="accent1"/>
                </a:solidFill>
              </a:rPr>
              <a:t>’ 1972 – </a:t>
            </a:r>
            <a:r>
              <a:rPr lang="tr-TR" sz="3100" b="1" dirty="0" err="1">
                <a:solidFill>
                  <a:schemeClr val="accent1"/>
                </a:solidFill>
              </a:rPr>
              <a:t>Cooley</a:t>
            </a:r>
            <a:r>
              <a:rPr lang="tr-TR" sz="3100" b="1" dirty="0">
                <a:solidFill>
                  <a:schemeClr val="accent1"/>
                </a:solidFill>
              </a:rPr>
              <a:t> ve ark.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2915816" y="6453336"/>
            <a:ext cx="3528392" cy="221109"/>
          </a:xfrm>
        </p:spPr>
        <p:txBody>
          <a:bodyPr/>
          <a:lstStyle/>
          <a:p>
            <a:r>
              <a:rPr lang="es-ES" dirty="0"/>
              <a:t>Gunnes ve Jynge 2011, Yamamoto ve Yamamoto 2013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8487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87289" y="48832"/>
            <a:ext cx="8229600" cy="737568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err="1"/>
              <a:t>Kardiyopleji</a:t>
            </a:r>
            <a:r>
              <a:rPr lang="tr-TR" b="1" dirty="0"/>
              <a:t> Solüsyonları Tarihçesi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-1245" y="925003"/>
            <a:ext cx="9396536" cy="5688632"/>
          </a:xfrm>
        </p:spPr>
        <p:txBody>
          <a:bodyPr>
            <a:normAutofit fontScale="55000" lnSpcReduction="20000"/>
          </a:bodyPr>
          <a:lstStyle/>
          <a:p>
            <a:r>
              <a:rPr lang="tr-TR" sz="4000" b="1" dirty="0" err="1">
                <a:solidFill>
                  <a:schemeClr val="accent1"/>
                </a:solidFill>
              </a:rPr>
              <a:t>Bretschneider</a:t>
            </a:r>
            <a:r>
              <a:rPr lang="tr-TR" sz="4000" b="1" dirty="0">
                <a:solidFill>
                  <a:schemeClr val="accent1"/>
                </a:solidFill>
              </a:rPr>
              <a:t> 1964</a:t>
            </a:r>
          </a:p>
          <a:p>
            <a:pPr lvl="1"/>
            <a:r>
              <a:rPr lang="tr-TR" sz="3600" b="1" dirty="0">
                <a:solidFill>
                  <a:schemeClr val="accent1"/>
                </a:solidFill>
              </a:rPr>
              <a:t>Düşük sodyumlu, kalsiyumsuz, </a:t>
            </a:r>
            <a:r>
              <a:rPr lang="tr-TR" sz="3600" b="1" dirty="0" err="1">
                <a:solidFill>
                  <a:schemeClr val="accent1"/>
                </a:solidFill>
              </a:rPr>
              <a:t>prokain</a:t>
            </a:r>
            <a:r>
              <a:rPr lang="tr-TR" sz="3600" b="1" dirty="0">
                <a:solidFill>
                  <a:schemeClr val="accent1"/>
                </a:solidFill>
              </a:rPr>
              <a:t> içerikli</a:t>
            </a:r>
          </a:p>
          <a:p>
            <a:pPr marL="393192" lvl="1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r>
              <a:rPr lang="tr-TR" sz="3300" dirty="0">
                <a:solidFill>
                  <a:schemeClr val="accent1"/>
                </a:solidFill>
              </a:rPr>
              <a:t>‘Kalsiyum paradoksu’ 1966 - </a:t>
            </a:r>
            <a:r>
              <a:rPr lang="tr-TR" sz="3300" dirty="0" err="1">
                <a:solidFill>
                  <a:schemeClr val="accent1"/>
                </a:solidFill>
              </a:rPr>
              <a:t>Zimmerman</a:t>
            </a:r>
            <a:r>
              <a:rPr lang="tr-TR" sz="3300" dirty="0">
                <a:solidFill>
                  <a:schemeClr val="accent1"/>
                </a:solidFill>
              </a:rPr>
              <a:t> ve ark.</a:t>
            </a:r>
          </a:p>
          <a:p>
            <a:pPr marL="0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r>
              <a:rPr lang="tr-TR" sz="3300" dirty="0" err="1">
                <a:solidFill>
                  <a:schemeClr val="accent1"/>
                </a:solidFill>
              </a:rPr>
              <a:t>Kirsch</a:t>
            </a:r>
            <a:r>
              <a:rPr lang="tr-TR" sz="3300" dirty="0">
                <a:solidFill>
                  <a:schemeClr val="accent1"/>
                </a:solidFill>
              </a:rPr>
              <a:t> ve ark. 1972</a:t>
            </a:r>
          </a:p>
          <a:p>
            <a:pPr lvl="1"/>
            <a:r>
              <a:rPr lang="tr-TR" sz="3100" dirty="0">
                <a:solidFill>
                  <a:schemeClr val="accent1"/>
                </a:solidFill>
              </a:rPr>
              <a:t>Kalsiyum ve sodyumsuz, yüksek magnezyumlu, </a:t>
            </a:r>
            <a:r>
              <a:rPr lang="tr-TR" sz="3100" dirty="0" err="1">
                <a:solidFill>
                  <a:schemeClr val="accent1"/>
                </a:solidFill>
              </a:rPr>
              <a:t>aspartatlı</a:t>
            </a:r>
            <a:endParaRPr lang="tr-TR" sz="3100" dirty="0">
              <a:solidFill>
                <a:schemeClr val="accent1"/>
              </a:solidFill>
            </a:endParaRPr>
          </a:p>
          <a:p>
            <a:pPr marL="393192" lvl="1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r>
              <a:rPr lang="tr-TR" sz="3300" dirty="0" err="1">
                <a:solidFill>
                  <a:schemeClr val="accent1"/>
                </a:solidFill>
              </a:rPr>
              <a:t>Gay</a:t>
            </a:r>
            <a:r>
              <a:rPr lang="tr-TR" sz="3300" dirty="0">
                <a:solidFill>
                  <a:schemeClr val="accent1"/>
                </a:solidFill>
              </a:rPr>
              <a:t> ve Ebert 1973, </a:t>
            </a:r>
            <a:r>
              <a:rPr lang="tr-TR" sz="3300" dirty="0" err="1">
                <a:solidFill>
                  <a:schemeClr val="accent1"/>
                </a:solidFill>
              </a:rPr>
              <a:t>Roe</a:t>
            </a:r>
            <a:r>
              <a:rPr lang="tr-TR" sz="3300" dirty="0">
                <a:solidFill>
                  <a:schemeClr val="accent1"/>
                </a:solidFill>
              </a:rPr>
              <a:t> ve ark. 1977</a:t>
            </a:r>
          </a:p>
          <a:p>
            <a:pPr lvl="1"/>
            <a:r>
              <a:rPr lang="tr-TR" sz="3100" dirty="0">
                <a:solidFill>
                  <a:schemeClr val="accent1"/>
                </a:solidFill>
              </a:rPr>
              <a:t>Yüksek potasyum (20-40 </a:t>
            </a:r>
            <a:r>
              <a:rPr lang="tr-TR" sz="3100" dirty="0" err="1">
                <a:solidFill>
                  <a:schemeClr val="accent1"/>
                </a:solidFill>
              </a:rPr>
              <a:t>mM</a:t>
            </a:r>
            <a:r>
              <a:rPr lang="tr-TR" sz="3100" dirty="0">
                <a:solidFill>
                  <a:schemeClr val="accent1"/>
                </a:solidFill>
              </a:rPr>
              <a:t>)</a:t>
            </a:r>
          </a:p>
          <a:p>
            <a:pPr marL="393192" lvl="1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r>
              <a:rPr lang="tr-TR" sz="3300" dirty="0" err="1">
                <a:solidFill>
                  <a:schemeClr val="accent1"/>
                </a:solidFill>
              </a:rPr>
              <a:t>Lolley</a:t>
            </a:r>
            <a:r>
              <a:rPr lang="tr-TR" sz="3300" dirty="0">
                <a:solidFill>
                  <a:schemeClr val="accent1"/>
                </a:solidFill>
              </a:rPr>
              <a:t> ve ark. 1974</a:t>
            </a:r>
          </a:p>
          <a:p>
            <a:pPr lvl="1"/>
            <a:r>
              <a:rPr lang="tr-TR" sz="3100" dirty="0">
                <a:solidFill>
                  <a:schemeClr val="accent1"/>
                </a:solidFill>
              </a:rPr>
              <a:t>GİK</a:t>
            </a:r>
          </a:p>
          <a:p>
            <a:pPr marL="393192" lvl="1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r>
              <a:rPr lang="tr-TR" sz="4000" b="1" dirty="0" err="1">
                <a:solidFill>
                  <a:schemeClr val="accent1"/>
                </a:solidFill>
              </a:rPr>
              <a:t>Hearse</a:t>
            </a:r>
            <a:r>
              <a:rPr lang="tr-TR" sz="4000" b="1" dirty="0">
                <a:solidFill>
                  <a:schemeClr val="accent1"/>
                </a:solidFill>
              </a:rPr>
              <a:t> ve </a:t>
            </a:r>
            <a:r>
              <a:rPr lang="tr-TR" sz="4000" b="1" dirty="0" err="1">
                <a:solidFill>
                  <a:schemeClr val="accent1"/>
                </a:solidFill>
              </a:rPr>
              <a:t>Braimbridge</a:t>
            </a:r>
            <a:r>
              <a:rPr lang="tr-TR" sz="4000" b="1" dirty="0">
                <a:solidFill>
                  <a:schemeClr val="accent1"/>
                </a:solidFill>
              </a:rPr>
              <a:t> 1976</a:t>
            </a:r>
          </a:p>
          <a:p>
            <a:pPr lvl="1"/>
            <a:r>
              <a:rPr lang="tr-TR" sz="3600" b="1" dirty="0" err="1">
                <a:solidFill>
                  <a:schemeClr val="accent1"/>
                </a:solidFill>
              </a:rPr>
              <a:t>St</a:t>
            </a:r>
            <a:r>
              <a:rPr lang="tr-TR" sz="3600" b="1" dirty="0">
                <a:solidFill>
                  <a:schemeClr val="accent1"/>
                </a:solidFill>
              </a:rPr>
              <a:t> Thomas No:1 (20 </a:t>
            </a:r>
            <a:r>
              <a:rPr lang="tr-TR" sz="3600" b="1" dirty="0" err="1">
                <a:solidFill>
                  <a:schemeClr val="accent1"/>
                </a:solidFill>
              </a:rPr>
              <a:t>mmol</a:t>
            </a:r>
            <a:r>
              <a:rPr lang="tr-TR" sz="3600" b="1" dirty="0">
                <a:solidFill>
                  <a:schemeClr val="accent1"/>
                </a:solidFill>
              </a:rPr>
              <a:t>/L potasyum) </a:t>
            </a:r>
          </a:p>
          <a:p>
            <a:pPr lvl="1"/>
            <a:r>
              <a:rPr lang="tr-TR" sz="3600" b="1" dirty="0" err="1">
                <a:solidFill>
                  <a:schemeClr val="accent1"/>
                </a:solidFill>
              </a:rPr>
              <a:t>St</a:t>
            </a:r>
            <a:r>
              <a:rPr lang="tr-TR" sz="3600" b="1" dirty="0">
                <a:solidFill>
                  <a:schemeClr val="accent1"/>
                </a:solidFill>
              </a:rPr>
              <a:t> Thomas No:2 (16 </a:t>
            </a:r>
            <a:r>
              <a:rPr lang="tr-TR" sz="3600" b="1" dirty="0" err="1">
                <a:solidFill>
                  <a:schemeClr val="accent1"/>
                </a:solidFill>
              </a:rPr>
              <a:t>mmol</a:t>
            </a:r>
            <a:r>
              <a:rPr lang="tr-TR" sz="3600" b="1" dirty="0">
                <a:solidFill>
                  <a:schemeClr val="accent1"/>
                </a:solidFill>
              </a:rPr>
              <a:t>/L potasyum)</a:t>
            </a:r>
          </a:p>
          <a:p>
            <a:pPr marL="393192" lvl="1" indent="0">
              <a:buNone/>
            </a:pPr>
            <a:endParaRPr lang="tr-TR" sz="3200" b="1" dirty="0">
              <a:solidFill>
                <a:schemeClr val="accent1"/>
              </a:solidFill>
            </a:endParaRPr>
          </a:p>
          <a:p>
            <a:r>
              <a:rPr lang="tr-TR" sz="4000" b="1" dirty="0" err="1">
                <a:solidFill>
                  <a:schemeClr val="accent1"/>
                </a:solidFill>
              </a:rPr>
              <a:t>Buckberg</a:t>
            </a:r>
            <a:r>
              <a:rPr lang="tr-TR" sz="4000" b="1" dirty="0">
                <a:solidFill>
                  <a:schemeClr val="accent1"/>
                </a:solidFill>
              </a:rPr>
              <a:t> ve ark. 1978</a:t>
            </a:r>
          </a:p>
          <a:p>
            <a:pPr lvl="1"/>
            <a:r>
              <a:rPr lang="tr-TR" sz="3600" b="1" dirty="0">
                <a:solidFill>
                  <a:schemeClr val="accent1"/>
                </a:solidFill>
              </a:rPr>
              <a:t>Kan </a:t>
            </a:r>
            <a:r>
              <a:rPr lang="tr-TR" sz="3600" b="1" dirty="0" err="1">
                <a:solidFill>
                  <a:schemeClr val="accent1"/>
                </a:solidFill>
              </a:rPr>
              <a:t>kardiyoplejisi</a:t>
            </a:r>
            <a:endParaRPr lang="tr-TR" sz="3600" b="1" dirty="0">
              <a:solidFill>
                <a:schemeClr val="accent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24744"/>
            <a:ext cx="2610291" cy="175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2771800" y="6381328"/>
            <a:ext cx="3417168" cy="313010"/>
          </a:xfrm>
        </p:spPr>
        <p:txBody>
          <a:bodyPr/>
          <a:lstStyle/>
          <a:p>
            <a:r>
              <a:rPr lang="es-ES" dirty="0"/>
              <a:t>Gunnes ve Jynge 2011, Yamamoto ve Yamamoto 2013</a:t>
            </a:r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B4124AE6-50FD-4345-8BDA-050AE448B5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801" y="3337803"/>
            <a:ext cx="1847088" cy="2574036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16D3FEA9-34BE-42FD-8E61-A983CE2ADDBE}"/>
              </a:ext>
            </a:extLst>
          </p:cNvPr>
          <p:cNvSpPr txBox="1"/>
          <p:nvPr/>
        </p:nvSpPr>
        <p:spPr>
          <a:xfrm>
            <a:off x="6677725" y="5911839"/>
            <a:ext cx="2466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0070C0"/>
                </a:solidFill>
              </a:rPr>
              <a:t>Gerald </a:t>
            </a:r>
            <a:r>
              <a:rPr lang="tr-TR" sz="1600" dirty="0" err="1">
                <a:solidFill>
                  <a:srgbClr val="0070C0"/>
                </a:solidFill>
              </a:rPr>
              <a:t>Buckberg</a:t>
            </a:r>
            <a:r>
              <a:rPr lang="tr-TR" sz="1600" dirty="0">
                <a:solidFill>
                  <a:srgbClr val="0070C0"/>
                </a:solidFill>
              </a:rPr>
              <a:t>, MD</a:t>
            </a:r>
          </a:p>
        </p:txBody>
      </p:sp>
    </p:spTree>
    <p:extLst>
      <p:ext uri="{BB962C8B-B14F-4D97-AF65-F5344CB8AC3E}">
        <p14:creationId xmlns:p14="http://schemas.microsoft.com/office/powerpoint/2010/main" val="1679834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err="1"/>
              <a:t>Membran</a:t>
            </a:r>
            <a:r>
              <a:rPr lang="tr-TR" b="1" dirty="0"/>
              <a:t> Potansiyeli Oluşumu ve İstirahat </a:t>
            </a:r>
            <a:r>
              <a:rPr lang="tr-TR" b="1" dirty="0" err="1"/>
              <a:t>Membran</a:t>
            </a:r>
            <a:r>
              <a:rPr lang="tr-TR" b="1" dirty="0"/>
              <a:t> Potansiyeli</a:t>
            </a: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80446"/>
            <a:ext cx="8424936" cy="5277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707904" y="6342781"/>
            <a:ext cx="3352800" cy="365125"/>
          </a:xfrm>
        </p:spPr>
        <p:txBody>
          <a:bodyPr/>
          <a:lstStyle/>
          <a:p>
            <a:r>
              <a:rPr lang="tr-TR" dirty="0" err="1"/>
              <a:t>Mohrman</a:t>
            </a:r>
            <a:r>
              <a:rPr lang="tr-TR" dirty="0"/>
              <a:t> ve </a:t>
            </a:r>
            <a:r>
              <a:rPr lang="tr-TR" dirty="0" err="1"/>
              <a:t>Heller</a:t>
            </a:r>
            <a:r>
              <a:rPr lang="tr-TR" dirty="0"/>
              <a:t> 2006</a:t>
            </a:r>
          </a:p>
        </p:txBody>
      </p:sp>
    </p:spTree>
    <p:extLst>
      <p:ext uri="{BB962C8B-B14F-4D97-AF65-F5344CB8AC3E}">
        <p14:creationId xmlns:p14="http://schemas.microsoft.com/office/powerpoint/2010/main" val="2403187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69548" y="11663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err="1"/>
              <a:t>Miyosit</a:t>
            </a:r>
            <a:r>
              <a:rPr lang="tr-TR" b="1" dirty="0"/>
              <a:t> Aksiyon Potansiyeli Oluşumu </a:t>
            </a:r>
          </a:p>
        </p:txBody>
      </p:sp>
      <p:pic>
        <p:nvPicPr>
          <p:cNvPr id="3" name="genmyoapconv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9548" y="1259632"/>
            <a:ext cx="4490484" cy="3327769"/>
          </a:xfrm>
          <a:prstGeom prst="rect">
            <a:avLst/>
          </a:prstGeom>
        </p:spPr>
      </p:pic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5466853" y="2432120"/>
            <a:ext cx="3352800" cy="365125"/>
          </a:xfrm>
        </p:spPr>
        <p:txBody>
          <a:bodyPr/>
          <a:lstStyle/>
          <a:p>
            <a:r>
              <a:rPr lang="en-US" dirty="0"/>
              <a:t>© 2022 </a:t>
            </a:r>
            <a:r>
              <a:rPr lang="en-US" dirty="0" err="1"/>
              <a:t>UpToDate</a:t>
            </a:r>
            <a:r>
              <a:rPr lang="en-US" dirty="0"/>
              <a:t>, Inc. and/or its affiliates.</a:t>
            </a: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E7B7CFF-7A33-4AD6-B48E-39AC4621BEDB}"/>
              </a:ext>
            </a:extLst>
          </p:cNvPr>
          <p:cNvSpPr txBox="1"/>
          <p:nvPr/>
        </p:nvSpPr>
        <p:spPr>
          <a:xfrm>
            <a:off x="314309" y="4587401"/>
            <a:ext cx="84754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accent1"/>
                </a:solidFill>
              </a:rPr>
              <a:t>Faz 0</a:t>
            </a:r>
            <a:r>
              <a:rPr lang="tr-TR" dirty="0">
                <a:solidFill>
                  <a:schemeClr val="accent1"/>
                </a:solidFill>
              </a:rPr>
              <a:t> : Hızlı sodyum kanallarının açılarak hücre içine sodyum akışı (-70 </a:t>
            </a:r>
            <a:r>
              <a:rPr lang="tr-TR" dirty="0" err="1">
                <a:solidFill>
                  <a:schemeClr val="accent1"/>
                </a:solidFill>
              </a:rPr>
              <a:t>mV</a:t>
            </a:r>
            <a:r>
              <a:rPr lang="tr-TR" dirty="0">
                <a:solidFill>
                  <a:schemeClr val="accent1"/>
                </a:solidFill>
              </a:rPr>
              <a:t>)</a:t>
            </a:r>
          </a:p>
          <a:p>
            <a:r>
              <a:rPr lang="tr-TR" b="1" dirty="0">
                <a:solidFill>
                  <a:schemeClr val="accent1"/>
                </a:solidFill>
              </a:rPr>
              <a:t>Faz 1</a:t>
            </a:r>
            <a:r>
              <a:rPr lang="tr-TR" dirty="0">
                <a:solidFill>
                  <a:schemeClr val="accent1"/>
                </a:solidFill>
              </a:rPr>
              <a:t> : Potasyum kanallarının açılarak hücre dışına potasyum çıkışı (+20 </a:t>
            </a:r>
            <a:r>
              <a:rPr lang="tr-TR" dirty="0" err="1">
                <a:solidFill>
                  <a:schemeClr val="accent1"/>
                </a:solidFill>
              </a:rPr>
              <a:t>mV</a:t>
            </a:r>
            <a:r>
              <a:rPr lang="tr-TR" dirty="0">
                <a:solidFill>
                  <a:schemeClr val="accent1"/>
                </a:solidFill>
              </a:rPr>
              <a:t>)</a:t>
            </a:r>
          </a:p>
          <a:p>
            <a:r>
              <a:rPr lang="tr-TR" b="1" dirty="0">
                <a:solidFill>
                  <a:schemeClr val="accent1"/>
                </a:solidFill>
              </a:rPr>
              <a:t>Faz 2</a:t>
            </a:r>
            <a:r>
              <a:rPr lang="tr-TR" dirty="0">
                <a:solidFill>
                  <a:schemeClr val="accent1"/>
                </a:solidFill>
              </a:rPr>
              <a:t> : Yavaş kalsiyum kanallarının açılması ve bir süre açık kalması (hücre içine kalsiyum akışı) (Sistol)</a:t>
            </a:r>
          </a:p>
          <a:p>
            <a:r>
              <a:rPr lang="tr-TR" b="1" dirty="0">
                <a:solidFill>
                  <a:schemeClr val="accent1"/>
                </a:solidFill>
              </a:rPr>
              <a:t>Faz 3</a:t>
            </a:r>
            <a:r>
              <a:rPr lang="tr-TR" dirty="0">
                <a:solidFill>
                  <a:schemeClr val="accent1"/>
                </a:solidFill>
              </a:rPr>
              <a:t> : Yavaş kalsiyum kanallarının kapanması, potasyum kanallarının açık kalmaya devam ederek hücre dışına potasyum çıkışı</a:t>
            </a:r>
          </a:p>
          <a:p>
            <a:r>
              <a:rPr lang="tr-TR" b="1" dirty="0">
                <a:solidFill>
                  <a:schemeClr val="accent1"/>
                </a:solidFill>
              </a:rPr>
              <a:t>Faz 4</a:t>
            </a:r>
            <a:r>
              <a:rPr lang="tr-TR" dirty="0">
                <a:solidFill>
                  <a:schemeClr val="accent1"/>
                </a:solidFill>
              </a:rPr>
              <a:t> :  Sodyum/potasyum pompası tarafından elektrolit konsantrasyonlarının dengelenmesi (Diyastol)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1857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467544" y="-38742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b="1" dirty="0"/>
              <a:t>Uyarılma-Kasılma Bağlantısı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141" y="693378"/>
            <a:ext cx="4250407" cy="224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7"/>
            <a:ext cx="4197530" cy="273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5565076" y="2835009"/>
            <a:ext cx="3352800" cy="365125"/>
          </a:xfrm>
        </p:spPr>
        <p:txBody>
          <a:bodyPr/>
          <a:lstStyle/>
          <a:p>
            <a:r>
              <a:rPr lang="de-DE" dirty="0" err="1"/>
              <a:t>Bers</a:t>
            </a:r>
            <a:r>
              <a:rPr lang="de-DE" dirty="0"/>
              <a:t> DM 2002, </a:t>
            </a:r>
            <a:r>
              <a:rPr lang="de-DE" dirty="0" err="1"/>
              <a:t>Marieb</a:t>
            </a:r>
            <a:r>
              <a:rPr lang="de-DE" dirty="0"/>
              <a:t> </a:t>
            </a:r>
            <a:r>
              <a:rPr lang="de-DE" dirty="0" err="1"/>
              <a:t>ve</a:t>
            </a:r>
            <a:r>
              <a:rPr lang="de-DE" dirty="0"/>
              <a:t> </a:t>
            </a:r>
            <a:r>
              <a:rPr lang="de-DE" dirty="0" err="1"/>
              <a:t>Hoehn</a:t>
            </a:r>
            <a:r>
              <a:rPr lang="de-DE" dirty="0"/>
              <a:t> 2006</a:t>
            </a:r>
            <a:endParaRPr lang="tr-TR" dirty="0"/>
          </a:p>
        </p:txBody>
      </p:sp>
      <p:pic>
        <p:nvPicPr>
          <p:cNvPr id="4" name="Myocardial Protection_Trim">
            <a:hlinkClick r:id="" action="ppaction://media"/>
            <a:extLst>
              <a:ext uri="{FF2B5EF4-FFF2-40B4-BE49-F238E27FC236}">
                <a16:creationId xmlns:a16="http://schemas.microsoft.com/office/drawing/2014/main" id="{B39987D6-11F9-49AD-B6C6-04B962BCED24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91680" y="3429000"/>
            <a:ext cx="6120680" cy="3442881"/>
          </a:xfrm>
        </p:spPr>
      </p:pic>
    </p:spTree>
    <p:extLst>
      <p:ext uri="{BB962C8B-B14F-4D97-AF65-F5344CB8AC3E}">
        <p14:creationId xmlns:p14="http://schemas.microsoft.com/office/powerpoint/2010/main" val="95104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58384"/>
            <a:ext cx="8229600" cy="650336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err="1"/>
              <a:t>Kardiyoplejik</a:t>
            </a:r>
            <a:r>
              <a:rPr lang="tr-TR" b="1" dirty="0"/>
              <a:t> </a:t>
            </a:r>
            <a:r>
              <a:rPr lang="tr-TR" b="1" dirty="0" err="1"/>
              <a:t>Arest</a:t>
            </a:r>
            <a:endParaRPr lang="tr-TR" b="1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57200" y="982992"/>
            <a:ext cx="8686800" cy="5875008"/>
          </a:xfrm>
        </p:spPr>
        <p:txBody>
          <a:bodyPr>
            <a:noAutofit/>
          </a:bodyPr>
          <a:lstStyle/>
          <a:p>
            <a:r>
              <a:rPr lang="tr-TR" sz="1400" b="1" dirty="0" err="1">
                <a:solidFill>
                  <a:schemeClr val="accent2"/>
                </a:solidFill>
              </a:rPr>
              <a:t>Kardiyopleji</a:t>
            </a:r>
            <a:r>
              <a:rPr lang="tr-TR" sz="1400" b="1" dirty="0">
                <a:solidFill>
                  <a:schemeClr val="accent2"/>
                </a:solidFill>
              </a:rPr>
              <a:t> solüsyonu tipi:</a:t>
            </a:r>
          </a:p>
          <a:p>
            <a:pPr lvl="1"/>
            <a:r>
              <a:rPr lang="tr-TR" sz="1400" dirty="0" err="1">
                <a:solidFill>
                  <a:schemeClr val="accent2"/>
                </a:solidFill>
              </a:rPr>
              <a:t>İntraselüler</a:t>
            </a:r>
            <a:endParaRPr lang="tr-TR" sz="1400" dirty="0">
              <a:solidFill>
                <a:schemeClr val="accent2"/>
              </a:solidFill>
            </a:endParaRPr>
          </a:p>
          <a:p>
            <a:pPr lvl="1"/>
            <a:r>
              <a:rPr lang="tr-TR" sz="1400" dirty="0" err="1">
                <a:solidFill>
                  <a:schemeClr val="accent2"/>
                </a:solidFill>
              </a:rPr>
              <a:t>Ekstraselüler</a:t>
            </a:r>
            <a:endParaRPr lang="tr-TR" sz="1400" dirty="0">
              <a:solidFill>
                <a:schemeClr val="accent2"/>
              </a:solidFill>
            </a:endParaRPr>
          </a:p>
          <a:p>
            <a:pPr marL="393192" lvl="1" indent="0">
              <a:buNone/>
            </a:pPr>
            <a:endParaRPr lang="tr-TR" sz="1400" dirty="0">
              <a:solidFill>
                <a:schemeClr val="accent2"/>
              </a:solidFill>
            </a:endParaRPr>
          </a:p>
          <a:p>
            <a:r>
              <a:rPr lang="tr-TR" sz="1400" b="1" dirty="0" err="1">
                <a:solidFill>
                  <a:schemeClr val="accent2"/>
                </a:solidFill>
              </a:rPr>
              <a:t>Dilüsyon</a:t>
            </a:r>
            <a:r>
              <a:rPr lang="tr-TR" sz="1400" b="1" dirty="0">
                <a:solidFill>
                  <a:schemeClr val="accent2"/>
                </a:solidFill>
              </a:rPr>
              <a:t> oranı:</a:t>
            </a:r>
          </a:p>
          <a:p>
            <a:pPr lvl="1"/>
            <a:r>
              <a:rPr lang="tr-TR" sz="1400" dirty="0" err="1">
                <a:solidFill>
                  <a:schemeClr val="accent2"/>
                </a:solidFill>
              </a:rPr>
              <a:t>Kristalloid</a:t>
            </a:r>
            <a:endParaRPr lang="tr-TR" sz="1400" dirty="0">
              <a:solidFill>
                <a:schemeClr val="accent2"/>
              </a:solidFill>
            </a:endParaRPr>
          </a:p>
          <a:p>
            <a:pPr lvl="1"/>
            <a:r>
              <a:rPr lang="tr-TR" sz="1400" dirty="0">
                <a:solidFill>
                  <a:schemeClr val="accent2"/>
                </a:solidFill>
              </a:rPr>
              <a:t>Kan</a:t>
            </a:r>
          </a:p>
          <a:p>
            <a:pPr marL="393192" lvl="1" indent="0">
              <a:buNone/>
            </a:pPr>
            <a:endParaRPr lang="tr-TR" sz="1400" dirty="0">
              <a:solidFill>
                <a:schemeClr val="accent2"/>
              </a:solidFill>
            </a:endParaRPr>
          </a:p>
          <a:p>
            <a:r>
              <a:rPr lang="tr-TR" sz="1400" b="1" dirty="0">
                <a:solidFill>
                  <a:schemeClr val="accent2"/>
                </a:solidFill>
              </a:rPr>
              <a:t>Uygulama yönü:</a:t>
            </a:r>
          </a:p>
          <a:p>
            <a:pPr lvl="1"/>
            <a:r>
              <a:rPr lang="tr-TR" sz="1400" dirty="0" err="1">
                <a:solidFill>
                  <a:schemeClr val="accent2"/>
                </a:solidFill>
              </a:rPr>
              <a:t>Antegrad</a:t>
            </a:r>
            <a:endParaRPr lang="tr-TR" sz="1400" dirty="0">
              <a:solidFill>
                <a:schemeClr val="accent2"/>
              </a:solidFill>
            </a:endParaRPr>
          </a:p>
          <a:p>
            <a:pPr lvl="1"/>
            <a:r>
              <a:rPr lang="tr-TR" sz="1400" dirty="0" err="1">
                <a:solidFill>
                  <a:schemeClr val="accent2"/>
                </a:solidFill>
              </a:rPr>
              <a:t>Retrograd</a:t>
            </a:r>
            <a:endParaRPr lang="tr-TR" sz="1400" dirty="0">
              <a:solidFill>
                <a:schemeClr val="accent2"/>
              </a:solidFill>
            </a:endParaRPr>
          </a:p>
          <a:p>
            <a:pPr marL="393192" lvl="1" indent="0">
              <a:buNone/>
            </a:pPr>
            <a:endParaRPr lang="tr-TR" sz="1400" dirty="0">
              <a:solidFill>
                <a:schemeClr val="accent2"/>
              </a:solidFill>
            </a:endParaRPr>
          </a:p>
          <a:p>
            <a:r>
              <a:rPr lang="tr-TR" sz="1400" b="1" dirty="0">
                <a:solidFill>
                  <a:schemeClr val="accent2"/>
                </a:solidFill>
              </a:rPr>
              <a:t>Uygulama sıklığı:</a:t>
            </a:r>
          </a:p>
          <a:p>
            <a:pPr lvl="1"/>
            <a:r>
              <a:rPr lang="tr-TR" sz="1400" dirty="0">
                <a:solidFill>
                  <a:schemeClr val="accent2"/>
                </a:solidFill>
              </a:rPr>
              <a:t>Tek doz</a:t>
            </a:r>
          </a:p>
          <a:p>
            <a:pPr lvl="1"/>
            <a:r>
              <a:rPr lang="tr-TR" sz="1400" dirty="0" err="1">
                <a:solidFill>
                  <a:schemeClr val="accent2"/>
                </a:solidFill>
              </a:rPr>
              <a:t>Multidoz</a:t>
            </a:r>
            <a:endParaRPr lang="tr-TR" sz="1400" dirty="0">
              <a:solidFill>
                <a:schemeClr val="accent2"/>
              </a:solidFill>
            </a:endParaRPr>
          </a:p>
          <a:p>
            <a:pPr marL="393192" lvl="1" indent="0">
              <a:buNone/>
            </a:pPr>
            <a:endParaRPr lang="tr-TR" sz="1400" dirty="0">
              <a:solidFill>
                <a:schemeClr val="accent2"/>
              </a:solidFill>
            </a:endParaRPr>
          </a:p>
          <a:p>
            <a:r>
              <a:rPr lang="tr-TR" sz="1400" b="1" dirty="0">
                <a:solidFill>
                  <a:schemeClr val="accent2"/>
                </a:solidFill>
              </a:rPr>
              <a:t>Uygulama sıcaklığı:</a:t>
            </a:r>
          </a:p>
          <a:p>
            <a:pPr lvl="1"/>
            <a:r>
              <a:rPr lang="tr-TR" sz="1400" dirty="0" err="1">
                <a:solidFill>
                  <a:schemeClr val="accent2"/>
                </a:solidFill>
              </a:rPr>
              <a:t>Hipotermik</a:t>
            </a:r>
            <a:endParaRPr lang="tr-TR" sz="1400" dirty="0">
              <a:solidFill>
                <a:schemeClr val="accent2"/>
              </a:solidFill>
            </a:endParaRPr>
          </a:p>
          <a:p>
            <a:pPr lvl="1"/>
            <a:r>
              <a:rPr lang="tr-TR" sz="1400" dirty="0">
                <a:solidFill>
                  <a:schemeClr val="accent2"/>
                </a:solidFill>
              </a:rPr>
              <a:t>Ilık</a:t>
            </a:r>
          </a:p>
          <a:p>
            <a:pPr lvl="1"/>
            <a:r>
              <a:rPr lang="tr-TR" sz="1400" dirty="0" err="1">
                <a:solidFill>
                  <a:schemeClr val="accent2"/>
                </a:solidFill>
              </a:rPr>
              <a:t>Normotermik</a:t>
            </a:r>
            <a:endParaRPr lang="tr-TR" sz="1400" dirty="0">
              <a:solidFill>
                <a:schemeClr val="accent2"/>
              </a:solidFill>
            </a:endParaRPr>
          </a:p>
          <a:p>
            <a:pPr lvl="1"/>
            <a:endParaRPr lang="tr-TR" sz="1400" dirty="0">
              <a:solidFill>
                <a:schemeClr val="accent2"/>
              </a:solidFill>
            </a:endParaRPr>
          </a:p>
          <a:p>
            <a:r>
              <a:rPr lang="tr-TR" sz="1400" b="1" dirty="0">
                <a:solidFill>
                  <a:schemeClr val="accent2"/>
                </a:solidFill>
              </a:rPr>
              <a:t>Dozaj</a:t>
            </a:r>
            <a:endParaRPr lang="tr-TR" sz="1400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90560D9-F51C-4ED6-B5D0-44FAB1BA3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84784"/>
            <a:ext cx="5655573" cy="424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200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287016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err="1"/>
              <a:t>Kardiyoplejik</a:t>
            </a:r>
            <a:r>
              <a:rPr lang="tr-TR" b="1" dirty="0"/>
              <a:t> </a:t>
            </a:r>
            <a:r>
              <a:rPr lang="tr-TR" b="1" dirty="0" err="1"/>
              <a:t>Arest</a:t>
            </a:r>
            <a:r>
              <a:rPr lang="tr-TR" b="1" dirty="0"/>
              <a:t> İçin Hücresel Hedefler 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521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876256" y="6370366"/>
            <a:ext cx="3352800" cy="365125"/>
          </a:xfrm>
        </p:spPr>
        <p:txBody>
          <a:bodyPr/>
          <a:lstStyle/>
          <a:p>
            <a:r>
              <a:rPr lang="tr-TR" dirty="0" err="1"/>
              <a:t>Chambers</a:t>
            </a:r>
            <a:r>
              <a:rPr lang="tr-TR" dirty="0"/>
              <a:t> ve </a:t>
            </a:r>
            <a:r>
              <a:rPr lang="tr-TR" dirty="0" err="1"/>
              <a:t>Fallouh</a:t>
            </a:r>
            <a:r>
              <a:rPr lang="tr-TR" dirty="0"/>
              <a:t> 2010 </a:t>
            </a:r>
          </a:p>
        </p:txBody>
      </p:sp>
    </p:spTree>
    <p:extLst>
      <p:ext uri="{BB962C8B-B14F-4D97-AF65-F5344CB8AC3E}">
        <p14:creationId xmlns:p14="http://schemas.microsoft.com/office/powerpoint/2010/main" val="3322717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CB5BC72A-C7F7-4061-B6F7-ADF86A1916FF}"/>
              </a:ext>
            </a:extLst>
          </p:cNvPr>
          <p:cNvSpPr txBox="1">
            <a:spLocks/>
          </p:cNvSpPr>
          <p:nvPr/>
        </p:nvSpPr>
        <p:spPr>
          <a:xfrm>
            <a:off x="611560" y="19055"/>
            <a:ext cx="7869560" cy="650336"/>
          </a:xfrm>
          <a:prstGeom prst="rect">
            <a:avLst/>
          </a:prstGeom>
        </p:spPr>
        <p:txBody>
          <a:bodyPr vert="horz" lIns="0" rIns="0" bIns="0"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 err="1"/>
              <a:t>Depolarize</a:t>
            </a:r>
            <a:r>
              <a:rPr lang="tr-TR" b="1" dirty="0"/>
              <a:t> </a:t>
            </a:r>
            <a:r>
              <a:rPr lang="tr-TR" b="1" dirty="0" err="1"/>
              <a:t>Arest</a:t>
            </a:r>
            <a:endParaRPr lang="tr-TR" b="1" dirty="0"/>
          </a:p>
        </p:txBody>
      </p:sp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6F465B8F-FA5B-4003-920C-5FD6F0BB7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429" y="739860"/>
            <a:ext cx="6383536" cy="504056"/>
          </a:xfrm>
        </p:spPr>
        <p:txBody>
          <a:bodyPr>
            <a:normAutofit fontScale="92500" lnSpcReduction="10000"/>
          </a:bodyPr>
          <a:lstStyle/>
          <a:p>
            <a:r>
              <a:rPr lang="tr-TR" sz="3200" b="1" dirty="0" err="1">
                <a:solidFill>
                  <a:schemeClr val="accent1"/>
                </a:solidFill>
              </a:rPr>
              <a:t>Ekstraselüler</a:t>
            </a:r>
            <a:r>
              <a:rPr lang="tr-TR" sz="3200" b="1" dirty="0">
                <a:solidFill>
                  <a:schemeClr val="accent1"/>
                </a:solidFill>
              </a:rPr>
              <a:t> </a:t>
            </a:r>
            <a:r>
              <a:rPr lang="tr-TR" sz="3200" b="1" dirty="0" err="1">
                <a:solidFill>
                  <a:schemeClr val="accent1"/>
                </a:solidFill>
              </a:rPr>
              <a:t>Hiperkalemi</a:t>
            </a:r>
            <a:endParaRPr lang="tr-TR" sz="32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b="1" dirty="0">
              <a:solidFill>
                <a:schemeClr val="accent1"/>
              </a:solidFill>
            </a:endParaRPr>
          </a:p>
          <a:p>
            <a:pPr marL="393192" lvl="1" indent="0">
              <a:buNone/>
            </a:pPr>
            <a:endParaRPr lang="tr-TR" sz="1900" dirty="0">
              <a:solidFill>
                <a:schemeClr val="accent1"/>
              </a:solidFill>
            </a:endParaRPr>
          </a:p>
          <a:p>
            <a:pPr lvl="1"/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4CE14CA9-D223-43A0-B0D6-65EA5FD6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5333"/>
            <a:ext cx="8229600" cy="504056"/>
          </a:xfrm>
        </p:spPr>
        <p:txBody>
          <a:bodyPr>
            <a:noAutofit/>
          </a:bodyPr>
          <a:lstStyle/>
          <a:p>
            <a:r>
              <a:rPr lang="tr-TR" sz="3600" dirty="0" err="1"/>
              <a:t>Nernst</a:t>
            </a:r>
            <a:r>
              <a:rPr lang="tr-TR" sz="3600" dirty="0"/>
              <a:t> Eşitliği</a:t>
            </a:r>
          </a:p>
        </p:txBody>
      </p:sp>
      <p:sp>
        <p:nvSpPr>
          <p:cNvPr id="11" name="İçerik Yer Tutucusu 2">
            <a:extLst>
              <a:ext uri="{FF2B5EF4-FFF2-40B4-BE49-F238E27FC236}">
                <a16:creationId xmlns:a16="http://schemas.microsoft.com/office/drawing/2014/main" id="{3DE7173D-A39D-4165-8EE3-0EEEB24346DB}"/>
              </a:ext>
            </a:extLst>
          </p:cNvPr>
          <p:cNvSpPr txBox="1">
            <a:spLocks/>
          </p:cNvSpPr>
          <p:nvPr/>
        </p:nvSpPr>
        <p:spPr>
          <a:xfrm>
            <a:off x="320882" y="1876047"/>
            <a:ext cx="8229600" cy="284263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800" dirty="0" err="1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tr-TR" sz="2800" baseline="-25000" dirty="0" err="1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mk</a:t>
            </a:r>
            <a:r>
              <a:rPr lang="tr-TR" sz="2800" baseline="-25000" dirty="0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61.5 </a:t>
            </a:r>
            <a:r>
              <a:rPr lang="tr-TR" sz="2800" dirty="0" err="1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log</a:t>
            </a:r>
            <a:r>
              <a:rPr lang="tr-TR" sz="2800" dirty="0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 (</a:t>
            </a:r>
            <a:r>
              <a:rPr lang="tr-TR" sz="2800" dirty="0" err="1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tr-TR" sz="2800" baseline="-25000" dirty="0" err="1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tr-TR" sz="2800" dirty="0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tr-TR" sz="2800" dirty="0" err="1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tr-TR" sz="2800" baseline="-25000" dirty="0" err="1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tr-TR" sz="2800" dirty="0">
                <a:solidFill>
                  <a:srgbClr val="00B05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tr-TR" sz="2000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tr-TR" sz="2000" baseline="-25000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mk</a:t>
            </a:r>
            <a:r>
              <a:rPr lang="tr-TR" sz="20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tr-TR" sz="20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Dinlenim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membran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potansiyeli</a:t>
            </a:r>
          </a:p>
          <a:p>
            <a:pPr lvl="1"/>
            <a:r>
              <a:rPr lang="tr-TR" sz="2000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tr-TR" sz="2000" baseline="-25000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tr-TR" sz="20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: 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Hücre dışı iyon</a:t>
            </a:r>
            <a:r>
              <a:rPr lang="tr-TR" sz="2000" baseline="30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konsantrasyonu</a:t>
            </a:r>
          </a:p>
          <a:p>
            <a:pPr lvl="1"/>
            <a:r>
              <a:rPr lang="tr-TR" sz="20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tr-TR" sz="2000" baseline="-25000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tr-TR" sz="20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: 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Hücre içi iyon konsantrasyonu</a:t>
            </a:r>
          </a:p>
          <a:p>
            <a:r>
              <a:rPr lang="tr-TR" sz="2800" dirty="0">
                <a:solidFill>
                  <a:srgbClr val="00B050"/>
                </a:solidFill>
                <a:latin typeface="Constantia" panose="02030602050306030303" pitchFamily="18" charset="0"/>
              </a:rPr>
              <a:t>Eğer hücre dışı potasyum konsantrasyonu:</a:t>
            </a:r>
          </a:p>
          <a:p>
            <a:pPr lvl="1"/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mmol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/L ise (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tr-TR" sz="2000" baseline="-25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tr-TR" sz="2000" baseline="-25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4/140) 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dinlenim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membran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potansiyeli: -94 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mV</a:t>
            </a:r>
            <a:endParaRPr lang="tr-TR" sz="2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mmol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/L ise (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tr-TR" sz="2000" baseline="-25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tr-TR" sz="2000" baseline="-25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20/140) 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dinlenim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membran</a:t>
            </a:r>
            <a:r>
              <a:rPr lang="tr-TR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potansiyeli: -52 </a:t>
            </a:r>
            <a:r>
              <a:rPr lang="tr-TR" sz="20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mV</a:t>
            </a:r>
            <a:endParaRPr lang="tr-TR" sz="2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4035139-4B47-4F1C-AB5A-93CEE95F5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981" y="4487629"/>
            <a:ext cx="5806038" cy="326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83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65104"/>
            <a:ext cx="3240360" cy="23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>
          <a:xfrm>
            <a:off x="7020272" y="6338588"/>
            <a:ext cx="3352800" cy="365125"/>
          </a:xfrm>
        </p:spPr>
        <p:txBody>
          <a:bodyPr/>
          <a:lstStyle/>
          <a:p>
            <a:r>
              <a:rPr lang="tr-TR" dirty="0" err="1"/>
              <a:t>Chambers</a:t>
            </a:r>
            <a:r>
              <a:rPr lang="tr-TR" dirty="0"/>
              <a:t> ve </a:t>
            </a:r>
            <a:r>
              <a:rPr lang="tr-TR" dirty="0" err="1"/>
              <a:t>Fallouh</a:t>
            </a:r>
            <a:r>
              <a:rPr lang="tr-TR" dirty="0"/>
              <a:t> 2010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CB5BC72A-C7F7-4061-B6F7-ADF86A1916FF}"/>
              </a:ext>
            </a:extLst>
          </p:cNvPr>
          <p:cNvSpPr txBox="1">
            <a:spLocks/>
          </p:cNvSpPr>
          <p:nvPr/>
        </p:nvSpPr>
        <p:spPr>
          <a:xfrm>
            <a:off x="611560" y="-31531"/>
            <a:ext cx="7869560" cy="778178"/>
          </a:xfrm>
          <a:prstGeom prst="rect">
            <a:avLst/>
          </a:prstGeom>
        </p:spPr>
        <p:txBody>
          <a:bodyPr vert="horz" lIns="0" rIns="0" bIns="0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 err="1"/>
              <a:t>Depolarize</a:t>
            </a:r>
            <a:r>
              <a:rPr lang="tr-TR" b="1" dirty="0"/>
              <a:t> </a:t>
            </a:r>
            <a:r>
              <a:rPr lang="tr-TR" b="1" dirty="0" err="1"/>
              <a:t>Arest</a:t>
            </a:r>
            <a:endParaRPr lang="tr-TR" b="1" dirty="0"/>
          </a:p>
        </p:txBody>
      </p:sp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6F465B8F-FA5B-4003-920C-5FD6F0BB7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7584" y="713094"/>
            <a:ext cx="6383536" cy="504056"/>
          </a:xfrm>
        </p:spPr>
        <p:txBody>
          <a:bodyPr>
            <a:normAutofit lnSpcReduction="10000"/>
          </a:bodyPr>
          <a:lstStyle/>
          <a:p>
            <a:r>
              <a:rPr lang="tr-TR" sz="2800" b="1" dirty="0" err="1">
                <a:solidFill>
                  <a:schemeClr val="accent1"/>
                </a:solidFill>
              </a:rPr>
              <a:t>Ekstraselüler</a:t>
            </a:r>
            <a:r>
              <a:rPr lang="tr-TR" sz="2800" b="1" dirty="0">
                <a:solidFill>
                  <a:schemeClr val="accent1"/>
                </a:solidFill>
              </a:rPr>
              <a:t> </a:t>
            </a:r>
            <a:r>
              <a:rPr lang="tr-TR" sz="2800" b="1" dirty="0" err="1">
                <a:solidFill>
                  <a:schemeClr val="accent1"/>
                </a:solidFill>
              </a:rPr>
              <a:t>Hiperkalemi</a:t>
            </a:r>
            <a:endParaRPr lang="tr-TR" sz="28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b="1" dirty="0">
              <a:solidFill>
                <a:schemeClr val="accent1"/>
              </a:solidFill>
            </a:endParaRPr>
          </a:p>
          <a:p>
            <a:pPr marL="393192" lvl="1" indent="0">
              <a:buNone/>
            </a:pPr>
            <a:endParaRPr lang="tr-TR" sz="1900" dirty="0">
              <a:solidFill>
                <a:schemeClr val="accent1"/>
              </a:solidFill>
            </a:endParaRPr>
          </a:p>
          <a:p>
            <a:pPr lvl="1"/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7" name="WhatsApp Video 2022-10-17 at 17.46.19">
            <a:hlinkClick r:id="" action="ppaction://media"/>
            <a:extLst>
              <a:ext uri="{FF2B5EF4-FFF2-40B4-BE49-F238E27FC236}">
                <a16:creationId xmlns:a16="http://schemas.microsoft.com/office/drawing/2014/main" id="{643FC122-DA03-450B-8DCD-4CD82C3121A8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35696" y="1154615"/>
            <a:ext cx="5773772" cy="3175120"/>
          </a:xfrm>
        </p:spPr>
      </p:pic>
    </p:spTree>
    <p:extLst>
      <p:ext uri="{BB962C8B-B14F-4D97-AF65-F5344CB8AC3E}">
        <p14:creationId xmlns:p14="http://schemas.microsoft.com/office/powerpoint/2010/main" val="43745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400" b="1" dirty="0" err="1"/>
              <a:t>Ekstraselüler</a:t>
            </a:r>
            <a:r>
              <a:rPr lang="tr-TR" sz="4400" b="1" dirty="0"/>
              <a:t> </a:t>
            </a:r>
            <a:r>
              <a:rPr lang="tr-TR" sz="4400" b="1" dirty="0" err="1"/>
              <a:t>Hiperkaleminin</a:t>
            </a:r>
            <a:r>
              <a:rPr lang="tr-TR" sz="4400" b="1" dirty="0"/>
              <a:t> Dezavantajı</a:t>
            </a:r>
            <a:br>
              <a:rPr lang="tr-TR" sz="4400" b="1" dirty="0"/>
            </a:b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1606558"/>
            <a:ext cx="5544616" cy="4716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>
          <a:xfrm>
            <a:off x="7308304" y="6323317"/>
            <a:ext cx="3352800" cy="365125"/>
          </a:xfrm>
        </p:spPr>
        <p:txBody>
          <a:bodyPr/>
          <a:lstStyle/>
          <a:p>
            <a:r>
              <a:rPr lang="tr-TR" dirty="0" err="1"/>
              <a:t>Chambers</a:t>
            </a:r>
            <a:r>
              <a:rPr lang="tr-TR" dirty="0"/>
              <a:t> ve </a:t>
            </a:r>
            <a:r>
              <a:rPr lang="tr-TR" dirty="0" err="1"/>
              <a:t>Fallouh</a:t>
            </a:r>
            <a:r>
              <a:rPr lang="tr-TR" dirty="0"/>
              <a:t> 2010</a:t>
            </a:r>
          </a:p>
        </p:txBody>
      </p:sp>
    </p:spTree>
    <p:extLst>
      <p:ext uri="{BB962C8B-B14F-4D97-AF65-F5344CB8AC3E}">
        <p14:creationId xmlns:p14="http://schemas.microsoft.com/office/powerpoint/2010/main" val="4148374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53244" y="332656"/>
            <a:ext cx="8229600" cy="1143000"/>
          </a:xfrm>
        </p:spPr>
        <p:txBody>
          <a:bodyPr/>
          <a:lstStyle/>
          <a:p>
            <a:r>
              <a:rPr lang="tr-TR" dirty="0" err="1"/>
              <a:t>Modifiye</a:t>
            </a:r>
            <a:r>
              <a:rPr lang="tr-TR" dirty="0"/>
              <a:t> </a:t>
            </a:r>
            <a:r>
              <a:rPr lang="tr-TR" dirty="0" err="1"/>
              <a:t>Depolarize</a:t>
            </a:r>
            <a:r>
              <a:rPr lang="tr-TR" dirty="0"/>
              <a:t> </a:t>
            </a:r>
            <a:r>
              <a:rPr lang="tr-TR" dirty="0" err="1"/>
              <a:t>Arest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389120"/>
          </a:xfrm>
        </p:spPr>
        <p:txBody>
          <a:bodyPr/>
          <a:lstStyle/>
          <a:p>
            <a:r>
              <a:rPr lang="tr-TR" dirty="0"/>
              <a:t>Del </a:t>
            </a:r>
            <a:r>
              <a:rPr lang="tr-TR" dirty="0" err="1"/>
              <a:t>Nido</a:t>
            </a:r>
            <a:r>
              <a:rPr lang="tr-TR" dirty="0"/>
              <a:t> Solüsyonu </a:t>
            </a:r>
          </a:p>
          <a:p>
            <a:pPr lvl="1"/>
            <a:r>
              <a:rPr lang="tr-TR" dirty="0"/>
              <a:t>150 </a:t>
            </a:r>
            <a:r>
              <a:rPr lang="tr-TR" dirty="0" err="1"/>
              <a:t>mmol</a:t>
            </a:r>
            <a:r>
              <a:rPr lang="tr-TR" dirty="0"/>
              <a:t>/L </a:t>
            </a:r>
            <a:r>
              <a:rPr lang="tr-TR" dirty="0" err="1"/>
              <a:t>Na</a:t>
            </a:r>
            <a:r>
              <a:rPr lang="tr-TR" dirty="0"/>
              <a:t>⁺</a:t>
            </a:r>
          </a:p>
          <a:p>
            <a:pPr lvl="1"/>
            <a:r>
              <a:rPr lang="tr-TR" dirty="0"/>
              <a:t>132 </a:t>
            </a:r>
            <a:r>
              <a:rPr lang="tr-TR" dirty="0" err="1"/>
              <a:t>mmol</a:t>
            </a:r>
            <a:r>
              <a:rPr lang="tr-TR" dirty="0"/>
              <a:t>/L Cl⁻</a:t>
            </a:r>
          </a:p>
          <a:p>
            <a:pPr lvl="1"/>
            <a:r>
              <a:rPr lang="tr-TR" dirty="0"/>
              <a:t>24 </a:t>
            </a:r>
            <a:r>
              <a:rPr lang="tr-TR" dirty="0" err="1"/>
              <a:t>mmol</a:t>
            </a:r>
            <a:r>
              <a:rPr lang="tr-TR" dirty="0"/>
              <a:t>/L K⁺</a:t>
            </a:r>
          </a:p>
          <a:p>
            <a:pPr lvl="1"/>
            <a:r>
              <a:rPr lang="tr-TR" dirty="0"/>
              <a:t>6 </a:t>
            </a:r>
            <a:r>
              <a:rPr lang="tr-TR" dirty="0" err="1"/>
              <a:t>mmol</a:t>
            </a:r>
            <a:r>
              <a:rPr lang="tr-TR" dirty="0"/>
              <a:t>/L Mg⁺</a:t>
            </a:r>
          </a:p>
          <a:p>
            <a:pPr lvl="1"/>
            <a:r>
              <a:rPr lang="tr-TR" dirty="0"/>
              <a:t>0.4 </a:t>
            </a:r>
            <a:r>
              <a:rPr lang="tr-TR" dirty="0" err="1"/>
              <a:t>mmol</a:t>
            </a:r>
            <a:r>
              <a:rPr lang="tr-TR" dirty="0"/>
              <a:t>/L </a:t>
            </a:r>
            <a:r>
              <a:rPr lang="tr-TR" dirty="0" err="1"/>
              <a:t>Ca</a:t>
            </a:r>
            <a:r>
              <a:rPr lang="tr-TR" dirty="0"/>
              <a:t>⁺⁺</a:t>
            </a:r>
          </a:p>
          <a:p>
            <a:pPr lvl="1"/>
            <a:r>
              <a:rPr lang="tr-TR" dirty="0"/>
              <a:t>140 mg/L </a:t>
            </a:r>
            <a:r>
              <a:rPr lang="tr-TR" dirty="0" err="1"/>
              <a:t>Lidokain</a:t>
            </a:r>
            <a:endParaRPr lang="tr-TR" dirty="0"/>
          </a:p>
          <a:p>
            <a:pPr lvl="1"/>
            <a:r>
              <a:rPr lang="tr-TR" dirty="0"/>
              <a:t>2.6 g/L </a:t>
            </a:r>
            <a:r>
              <a:rPr lang="tr-TR" dirty="0" err="1"/>
              <a:t>Mannitol</a:t>
            </a:r>
            <a:endParaRPr lang="tr-TR" dirty="0"/>
          </a:p>
          <a:p>
            <a:pPr lvl="1"/>
            <a:r>
              <a:rPr lang="tr-TR" dirty="0"/>
              <a:t>26 </a:t>
            </a:r>
            <a:r>
              <a:rPr lang="tr-TR" dirty="0" err="1"/>
              <a:t>mmol</a:t>
            </a:r>
            <a:r>
              <a:rPr lang="tr-TR" dirty="0"/>
              <a:t>/L </a:t>
            </a:r>
            <a:r>
              <a:rPr lang="tr-TR" dirty="0" err="1"/>
              <a:t>NaHCO</a:t>
            </a:r>
            <a:r>
              <a:rPr lang="tr-TR" dirty="0"/>
              <a:t>₃⁻</a:t>
            </a:r>
          </a:p>
          <a:p>
            <a:endParaRPr lang="tr-TR" dirty="0"/>
          </a:p>
          <a:p>
            <a:pPr lvl="1"/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AC4B656-B2FC-485E-9833-EFAF83853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4" y="1844824"/>
            <a:ext cx="3312368" cy="3312368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88791996-D814-4046-88FE-26098985DDFA}"/>
              </a:ext>
            </a:extLst>
          </p:cNvPr>
          <p:cNvSpPr txBox="1"/>
          <p:nvPr/>
        </p:nvSpPr>
        <p:spPr>
          <a:xfrm>
            <a:off x="4968044" y="523211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err="1"/>
              <a:t>Pedro</a:t>
            </a:r>
            <a:r>
              <a:rPr lang="tr-TR" dirty="0"/>
              <a:t> J. del </a:t>
            </a:r>
            <a:r>
              <a:rPr lang="tr-TR" dirty="0" err="1"/>
              <a:t>Nido</a:t>
            </a:r>
            <a:r>
              <a:rPr lang="tr-TR" dirty="0"/>
              <a:t>, MD</a:t>
            </a:r>
          </a:p>
        </p:txBody>
      </p:sp>
    </p:spTree>
    <p:extLst>
      <p:ext uri="{BB962C8B-B14F-4D97-AF65-F5344CB8AC3E}">
        <p14:creationId xmlns:p14="http://schemas.microsoft.com/office/powerpoint/2010/main" val="525233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143000"/>
          </a:xfrm>
        </p:spPr>
        <p:txBody>
          <a:bodyPr/>
          <a:lstStyle/>
          <a:p>
            <a:pPr algn="ctr"/>
            <a:r>
              <a:rPr lang="tr-TR" b="1" dirty="0"/>
              <a:t>Polarize </a:t>
            </a:r>
            <a:r>
              <a:rPr lang="tr-TR" b="1" dirty="0" err="1"/>
              <a:t>Arest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2087" y="827584"/>
            <a:ext cx="8229600" cy="4389120"/>
          </a:xfrm>
        </p:spPr>
        <p:txBody>
          <a:bodyPr>
            <a:normAutofit fontScale="25000" lnSpcReduction="20000"/>
          </a:bodyPr>
          <a:lstStyle/>
          <a:p>
            <a:r>
              <a:rPr lang="tr-TR" sz="11200" b="1" dirty="0" err="1">
                <a:solidFill>
                  <a:schemeClr val="accent1"/>
                </a:solidFill>
              </a:rPr>
              <a:t>Bretschneider</a:t>
            </a:r>
            <a:r>
              <a:rPr lang="tr-TR" sz="11200" b="1" dirty="0">
                <a:solidFill>
                  <a:schemeClr val="accent1"/>
                </a:solidFill>
              </a:rPr>
              <a:t> HTK Solüsyonu </a:t>
            </a:r>
          </a:p>
          <a:p>
            <a:pPr marL="0" indent="0">
              <a:buNone/>
            </a:pPr>
            <a:endParaRPr lang="tr-TR" b="1" dirty="0">
              <a:solidFill>
                <a:schemeClr val="accent1"/>
              </a:solidFill>
            </a:endParaRPr>
          </a:p>
          <a:p>
            <a:pPr lvl="1"/>
            <a:r>
              <a:rPr lang="tr-TR" sz="5500" dirty="0" err="1">
                <a:solidFill>
                  <a:schemeClr val="accent1"/>
                </a:solidFill>
              </a:rPr>
              <a:t>Kristalloid</a:t>
            </a:r>
            <a:endParaRPr lang="tr-TR" sz="5500" dirty="0">
              <a:solidFill>
                <a:schemeClr val="accent1"/>
              </a:solidFill>
            </a:endParaRPr>
          </a:p>
          <a:p>
            <a:pPr marL="393192" lvl="1" indent="0">
              <a:buNone/>
            </a:pPr>
            <a:endParaRPr lang="tr-TR" sz="5500" dirty="0">
              <a:solidFill>
                <a:schemeClr val="accent1"/>
              </a:solidFill>
            </a:endParaRPr>
          </a:p>
          <a:p>
            <a:pPr lvl="1"/>
            <a:r>
              <a:rPr lang="tr-TR" sz="5500" dirty="0" err="1">
                <a:solidFill>
                  <a:schemeClr val="accent1"/>
                </a:solidFill>
              </a:rPr>
              <a:t>İntraselüler</a:t>
            </a:r>
            <a:endParaRPr lang="tr-TR" sz="5500" dirty="0">
              <a:solidFill>
                <a:schemeClr val="accent1"/>
              </a:solidFill>
            </a:endParaRPr>
          </a:p>
          <a:p>
            <a:pPr marL="393192" lvl="1" indent="0">
              <a:buNone/>
            </a:pPr>
            <a:endParaRPr lang="tr-TR" sz="5500" dirty="0">
              <a:solidFill>
                <a:schemeClr val="accent1"/>
              </a:solidFill>
            </a:endParaRPr>
          </a:p>
          <a:p>
            <a:pPr lvl="1"/>
            <a:r>
              <a:rPr lang="tr-TR" sz="5500" dirty="0">
                <a:solidFill>
                  <a:schemeClr val="accent1"/>
                </a:solidFill>
              </a:rPr>
              <a:t>İçeriği:</a:t>
            </a:r>
          </a:p>
          <a:p>
            <a:pPr lvl="1"/>
            <a:endParaRPr lang="tr-TR" sz="5500" dirty="0">
              <a:solidFill>
                <a:schemeClr val="accent1"/>
              </a:solidFill>
            </a:endParaRPr>
          </a:p>
          <a:p>
            <a:pPr lvl="2"/>
            <a:r>
              <a:rPr lang="tr-TR" sz="5500" dirty="0">
                <a:solidFill>
                  <a:schemeClr val="accent1"/>
                </a:solidFill>
              </a:rPr>
              <a:t>15 </a:t>
            </a:r>
            <a:r>
              <a:rPr lang="tr-TR" sz="5500" dirty="0" err="1">
                <a:solidFill>
                  <a:schemeClr val="accent1"/>
                </a:solidFill>
              </a:rPr>
              <a:t>mmol</a:t>
            </a:r>
            <a:r>
              <a:rPr lang="tr-TR" sz="5500" dirty="0">
                <a:solidFill>
                  <a:schemeClr val="accent1"/>
                </a:solidFill>
              </a:rPr>
              <a:t>/L </a:t>
            </a:r>
            <a:r>
              <a:rPr lang="tr-TR" sz="5500" dirty="0" err="1">
                <a:solidFill>
                  <a:schemeClr val="accent1"/>
                </a:solidFill>
              </a:rPr>
              <a:t>Na</a:t>
            </a:r>
            <a:r>
              <a:rPr lang="tr-TR" sz="5500" dirty="0">
                <a:solidFill>
                  <a:schemeClr val="accent1"/>
                </a:solidFill>
              </a:rPr>
              <a:t>⁺</a:t>
            </a:r>
          </a:p>
          <a:p>
            <a:pPr lvl="2"/>
            <a:endParaRPr lang="tr-TR" sz="5500" dirty="0">
              <a:solidFill>
                <a:schemeClr val="accent1"/>
              </a:solidFill>
            </a:endParaRPr>
          </a:p>
          <a:p>
            <a:pPr lvl="2"/>
            <a:r>
              <a:rPr lang="tr-TR" sz="5500" dirty="0">
                <a:solidFill>
                  <a:schemeClr val="accent1"/>
                </a:solidFill>
              </a:rPr>
              <a:t>9 </a:t>
            </a:r>
            <a:r>
              <a:rPr lang="tr-TR" sz="5500" dirty="0" err="1">
                <a:solidFill>
                  <a:schemeClr val="accent1"/>
                </a:solidFill>
              </a:rPr>
              <a:t>mmol</a:t>
            </a:r>
            <a:r>
              <a:rPr lang="tr-TR" sz="5500" dirty="0">
                <a:solidFill>
                  <a:schemeClr val="accent1"/>
                </a:solidFill>
              </a:rPr>
              <a:t>/L K⁺</a:t>
            </a:r>
          </a:p>
          <a:p>
            <a:pPr lvl="2"/>
            <a:endParaRPr lang="tr-TR" sz="5500" dirty="0">
              <a:solidFill>
                <a:schemeClr val="accent1"/>
              </a:solidFill>
            </a:endParaRPr>
          </a:p>
          <a:p>
            <a:pPr lvl="2"/>
            <a:r>
              <a:rPr lang="tr-TR" sz="5500" dirty="0">
                <a:solidFill>
                  <a:schemeClr val="accent1"/>
                </a:solidFill>
              </a:rPr>
              <a:t>4 </a:t>
            </a:r>
            <a:r>
              <a:rPr lang="tr-TR" sz="5500" dirty="0" err="1">
                <a:solidFill>
                  <a:schemeClr val="accent1"/>
                </a:solidFill>
              </a:rPr>
              <a:t>mmol</a:t>
            </a:r>
            <a:r>
              <a:rPr lang="tr-TR" sz="5500" dirty="0">
                <a:solidFill>
                  <a:schemeClr val="accent1"/>
                </a:solidFill>
              </a:rPr>
              <a:t>/L Mg⁺⁺</a:t>
            </a:r>
          </a:p>
          <a:p>
            <a:pPr lvl="2"/>
            <a:endParaRPr lang="tr-TR" sz="5500" dirty="0">
              <a:solidFill>
                <a:schemeClr val="accent1"/>
              </a:solidFill>
            </a:endParaRPr>
          </a:p>
          <a:p>
            <a:pPr lvl="2"/>
            <a:r>
              <a:rPr lang="tr-TR" sz="5500" dirty="0">
                <a:solidFill>
                  <a:schemeClr val="accent1"/>
                </a:solidFill>
              </a:rPr>
              <a:t>0.015 </a:t>
            </a:r>
            <a:r>
              <a:rPr lang="tr-TR" sz="5500" dirty="0" err="1">
                <a:solidFill>
                  <a:schemeClr val="accent1"/>
                </a:solidFill>
              </a:rPr>
              <a:t>mmol</a:t>
            </a:r>
            <a:r>
              <a:rPr lang="tr-TR" sz="5500" dirty="0">
                <a:solidFill>
                  <a:schemeClr val="accent1"/>
                </a:solidFill>
              </a:rPr>
              <a:t>/L </a:t>
            </a:r>
            <a:r>
              <a:rPr lang="tr-TR" sz="5500" dirty="0" err="1">
                <a:solidFill>
                  <a:schemeClr val="accent1"/>
                </a:solidFill>
              </a:rPr>
              <a:t>Ca</a:t>
            </a:r>
            <a:r>
              <a:rPr lang="tr-TR" sz="5500" dirty="0">
                <a:solidFill>
                  <a:schemeClr val="accent1"/>
                </a:solidFill>
              </a:rPr>
              <a:t>⁺⁺ </a:t>
            </a:r>
          </a:p>
          <a:p>
            <a:pPr lvl="2"/>
            <a:endParaRPr lang="tr-TR" sz="5500" dirty="0">
              <a:solidFill>
                <a:schemeClr val="accent1"/>
              </a:solidFill>
            </a:endParaRPr>
          </a:p>
          <a:p>
            <a:pPr lvl="2"/>
            <a:r>
              <a:rPr lang="tr-TR" sz="5500" dirty="0">
                <a:solidFill>
                  <a:schemeClr val="accent1"/>
                </a:solidFill>
              </a:rPr>
              <a:t>180 </a:t>
            </a:r>
            <a:r>
              <a:rPr lang="tr-TR" sz="5500" dirty="0" err="1">
                <a:solidFill>
                  <a:schemeClr val="accent1"/>
                </a:solidFill>
              </a:rPr>
              <a:t>mmol</a:t>
            </a:r>
            <a:r>
              <a:rPr lang="tr-TR" sz="5500" dirty="0">
                <a:solidFill>
                  <a:schemeClr val="accent1"/>
                </a:solidFill>
              </a:rPr>
              <a:t>/L </a:t>
            </a:r>
            <a:r>
              <a:rPr lang="tr-TR" sz="5500" dirty="0" err="1">
                <a:solidFill>
                  <a:schemeClr val="accent1"/>
                </a:solidFill>
              </a:rPr>
              <a:t>Histidin</a:t>
            </a:r>
            <a:endParaRPr lang="tr-TR" sz="5500" dirty="0">
              <a:solidFill>
                <a:schemeClr val="accent1"/>
              </a:solidFill>
            </a:endParaRPr>
          </a:p>
          <a:p>
            <a:pPr lvl="2"/>
            <a:endParaRPr lang="tr-TR" sz="5500" dirty="0">
              <a:solidFill>
                <a:schemeClr val="accent1"/>
              </a:solidFill>
            </a:endParaRPr>
          </a:p>
          <a:p>
            <a:pPr lvl="2"/>
            <a:r>
              <a:rPr lang="tr-TR" sz="5500" dirty="0">
                <a:solidFill>
                  <a:schemeClr val="accent1"/>
                </a:solidFill>
              </a:rPr>
              <a:t>2 </a:t>
            </a:r>
            <a:r>
              <a:rPr lang="tr-TR" sz="5500" dirty="0" err="1">
                <a:solidFill>
                  <a:schemeClr val="accent1"/>
                </a:solidFill>
              </a:rPr>
              <a:t>mmol</a:t>
            </a:r>
            <a:r>
              <a:rPr lang="tr-TR" sz="5500" dirty="0">
                <a:solidFill>
                  <a:schemeClr val="accent1"/>
                </a:solidFill>
              </a:rPr>
              <a:t>/L </a:t>
            </a:r>
            <a:r>
              <a:rPr lang="tr-TR" sz="5500" dirty="0" err="1">
                <a:solidFill>
                  <a:schemeClr val="accent1"/>
                </a:solidFill>
              </a:rPr>
              <a:t>Triptofan</a:t>
            </a:r>
            <a:endParaRPr lang="tr-TR" sz="5500" dirty="0">
              <a:solidFill>
                <a:schemeClr val="accent1"/>
              </a:solidFill>
            </a:endParaRPr>
          </a:p>
          <a:p>
            <a:pPr marL="667512" lvl="2" indent="0">
              <a:buNone/>
            </a:pPr>
            <a:endParaRPr lang="tr-TR" sz="5500" dirty="0">
              <a:solidFill>
                <a:schemeClr val="accent1"/>
              </a:solidFill>
            </a:endParaRPr>
          </a:p>
          <a:p>
            <a:pPr lvl="2"/>
            <a:r>
              <a:rPr lang="tr-TR" sz="5500" dirty="0">
                <a:solidFill>
                  <a:schemeClr val="accent1"/>
                </a:solidFill>
              </a:rPr>
              <a:t>1 </a:t>
            </a:r>
            <a:r>
              <a:rPr lang="tr-TR" sz="5500" dirty="0" err="1">
                <a:solidFill>
                  <a:schemeClr val="accent1"/>
                </a:solidFill>
              </a:rPr>
              <a:t>mmol</a:t>
            </a:r>
            <a:r>
              <a:rPr lang="tr-TR" sz="5500" dirty="0">
                <a:solidFill>
                  <a:schemeClr val="accent1"/>
                </a:solidFill>
              </a:rPr>
              <a:t>/L  </a:t>
            </a:r>
            <a:r>
              <a:rPr lang="tr-TR" sz="5500" dirty="0" err="1">
                <a:solidFill>
                  <a:schemeClr val="accent1"/>
                </a:solidFill>
              </a:rPr>
              <a:t>Ketoglutarat</a:t>
            </a:r>
            <a:endParaRPr lang="tr-TR" sz="5500" dirty="0">
              <a:solidFill>
                <a:schemeClr val="accent1"/>
              </a:solidFill>
            </a:endParaRPr>
          </a:p>
          <a:p>
            <a:pPr lvl="2"/>
            <a:endParaRPr lang="tr-TR" sz="5500" dirty="0">
              <a:solidFill>
                <a:schemeClr val="accent1"/>
              </a:solidFill>
            </a:endParaRPr>
          </a:p>
          <a:p>
            <a:pPr lvl="2"/>
            <a:r>
              <a:rPr lang="tr-TR" sz="5500" dirty="0">
                <a:solidFill>
                  <a:schemeClr val="accent1"/>
                </a:solidFill>
              </a:rPr>
              <a:t>30 </a:t>
            </a:r>
            <a:r>
              <a:rPr lang="tr-TR" sz="5500" dirty="0" err="1">
                <a:solidFill>
                  <a:schemeClr val="accent1"/>
                </a:solidFill>
              </a:rPr>
              <a:t>mmol</a:t>
            </a:r>
            <a:r>
              <a:rPr lang="tr-TR" sz="5500" dirty="0">
                <a:solidFill>
                  <a:schemeClr val="accent1"/>
                </a:solidFill>
              </a:rPr>
              <a:t>/L </a:t>
            </a:r>
            <a:r>
              <a:rPr lang="tr-TR" sz="5500" dirty="0" err="1">
                <a:solidFill>
                  <a:schemeClr val="accent1"/>
                </a:solidFill>
              </a:rPr>
              <a:t>Mannitol</a:t>
            </a:r>
            <a:endParaRPr lang="tr-TR" sz="5500" dirty="0">
              <a:solidFill>
                <a:schemeClr val="accent1"/>
              </a:solidFill>
            </a:endParaRPr>
          </a:p>
          <a:p>
            <a:pPr lvl="2"/>
            <a:endParaRPr lang="tr-TR" sz="5500" dirty="0">
              <a:solidFill>
                <a:schemeClr val="accent1"/>
              </a:solidFill>
            </a:endParaRPr>
          </a:p>
          <a:p>
            <a:pPr lvl="1"/>
            <a:r>
              <a:rPr lang="tr-TR" sz="5500" dirty="0" err="1">
                <a:solidFill>
                  <a:schemeClr val="accent1"/>
                </a:solidFill>
              </a:rPr>
              <a:t>pH</a:t>
            </a:r>
            <a:r>
              <a:rPr lang="tr-TR" sz="5500" dirty="0">
                <a:solidFill>
                  <a:schemeClr val="accent1"/>
                </a:solidFill>
              </a:rPr>
              <a:t> 7.40 – 7.45 (4°C)</a:t>
            </a:r>
          </a:p>
          <a:p>
            <a:pPr lvl="1"/>
            <a:endParaRPr lang="tr-TR" sz="5500" dirty="0">
              <a:solidFill>
                <a:schemeClr val="accent1"/>
              </a:solidFill>
            </a:endParaRPr>
          </a:p>
          <a:p>
            <a:pPr lvl="1"/>
            <a:r>
              <a:rPr lang="tr-TR" sz="5500" dirty="0" err="1">
                <a:solidFill>
                  <a:schemeClr val="accent1"/>
                </a:solidFill>
              </a:rPr>
              <a:t>Ozmolarite</a:t>
            </a:r>
            <a:r>
              <a:rPr lang="tr-TR" sz="5500" dirty="0">
                <a:solidFill>
                  <a:schemeClr val="accent1"/>
                </a:solidFill>
              </a:rPr>
              <a:t> 310 </a:t>
            </a:r>
            <a:r>
              <a:rPr lang="tr-TR" sz="5500" dirty="0" err="1">
                <a:solidFill>
                  <a:schemeClr val="accent1"/>
                </a:solidFill>
              </a:rPr>
              <a:t>mOsm</a:t>
            </a:r>
            <a:r>
              <a:rPr lang="tr-TR" sz="5500" dirty="0">
                <a:solidFill>
                  <a:schemeClr val="accent1"/>
                </a:solidFill>
              </a:rPr>
              <a:t>/L</a:t>
            </a:r>
          </a:p>
          <a:p>
            <a:pPr marL="393192" lvl="1" indent="0">
              <a:buNone/>
            </a:pPr>
            <a:endParaRPr lang="tr-TR" dirty="0">
              <a:solidFill>
                <a:schemeClr val="accent1"/>
              </a:solidFill>
            </a:endParaRPr>
          </a:p>
          <a:p>
            <a:pPr lvl="1"/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738059"/>
            <a:ext cx="5472608" cy="4108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601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1560" y="-243408"/>
            <a:ext cx="8229600" cy="1143000"/>
          </a:xfrm>
        </p:spPr>
        <p:txBody>
          <a:bodyPr/>
          <a:lstStyle/>
          <a:p>
            <a:pPr algn="ctr"/>
            <a:r>
              <a:rPr lang="tr-TR" b="1" dirty="0"/>
              <a:t>Teşekkürler…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323528" y="1124744"/>
            <a:ext cx="8640960" cy="547260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tr-TR" dirty="0" err="1">
                <a:solidFill>
                  <a:schemeClr val="tx2"/>
                </a:solidFill>
              </a:rPr>
              <a:t>Bers</a:t>
            </a:r>
            <a:r>
              <a:rPr lang="tr-TR" dirty="0">
                <a:solidFill>
                  <a:schemeClr val="tx2"/>
                </a:solidFill>
              </a:rPr>
              <a:t> DM, </a:t>
            </a:r>
            <a:r>
              <a:rPr lang="tr-TR" dirty="0" err="1">
                <a:solidFill>
                  <a:schemeClr val="tx2"/>
                </a:solidFill>
              </a:rPr>
              <a:t>Cardiac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excitation-contraction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coupling</a:t>
            </a:r>
            <a:r>
              <a:rPr lang="tr-TR" dirty="0">
                <a:solidFill>
                  <a:schemeClr val="tx2"/>
                </a:solidFill>
              </a:rPr>
              <a:t>. Nature. 2002; 415: 198-205.</a:t>
            </a:r>
          </a:p>
          <a:p>
            <a:pPr marL="0" indent="0" algn="just">
              <a:buNone/>
            </a:pPr>
            <a:endParaRPr lang="tr-TR" dirty="0">
              <a:solidFill>
                <a:schemeClr val="tx2"/>
              </a:solidFill>
            </a:endParaRPr>
          </a:p>
          <a:p>
            <a:pPr algn="just"/>
            <a:r>
              <a:rPr lang="tr-TR" dirty="0" err="1">
                <a:solidFill>
                  <a:schemeClr val="tx2"/>
                </a:solidFill>
              </a:rPr>
              <a:t>Chambers</a:t>
            </a:r>
            <a:r>
              <a:rPr lang="tr-TR" dirty="0">
                <a:solidFill>
                  <a:schemeClr val="tx2"/>
                </a:solidFill>
              </a:rPr>
              <a:t> DJ, </a:t>
            </a:r>
            <a:r>
              <a:rPr lang="tr-TR" dirty="0" err="1">
                <a:solidFill>
                  <a:schemeClr val="tx2"/>
                </a:solidFill>
              </a:rPr>
              <a:t>Fallouh</a:t>
            </a:r>
            <a:r>
              <a:rPr lang="tr-TR" dirty="0">
                <a:solidFill>
                  <a:schemeClr val="tx2"/>
                </a:solidFill>
              </a:rPr>
              <a:t> HB. </a:t>
            </a:r>
            <a:r>
              <a:rPr lang="tr-TR" dirty="0" err="1">
                <a:solidFill>
                  <a:schemeClr val="tx2"/>
                </a:solidFill>
              </a:rPr>
              <a:t>Cardioplegia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and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cardiac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surgery</a:t>
            </a:r>
            <a:r>
              <a:rPr lang="tr-TR" dirty="0">
                <a:solidFill>
                  <a:schemeClr val="tx2"/>
                </a:solidFill>
              </a:rPr>
              <a:t>: </a:t>
            </a:r>
            <a:r>
              <a:rPr lang="tr-TR" dirty="0" err="1">
                <a:solidFill>
                  <a:schemeClr val="tx2"/>
                </a:solidFill>
              </a:rPr>
              <a:t>Pharmacological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arrest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and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cardioprotection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during</a:t>
            </a:r>
            <a:r>
              <a:rPr lang="tr-TR" dirty="0">
                <a:solidFill>
                  <a:schemeClr val="tx2"/>
                </a:solidFill>
              </a:rPr>
              <a:t> global </a:t>
            </a:r>
            <a:r>
              <a:rPr lang="tr-TR" dirty="0" err="1">
                <a:solidFill>
                  <a:schemeClr val="tx2"/>
                </a:solidFill>
              </a:rPr>
              <a:t>ischemia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and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reperfusion</a:t>
            </a:r>
            <a:r>
              <a:rPr lang="tr-TR" dirty="0">
                <a:solidFill>
                  <a:schemeClr val="tx2"/>
                </a:solidFill>
              </a:rPr>
              <a:t>. </a:t>
            </a:r>
            <a:r>
              <a:rPr lang="tr-TR" dirty="0" err="1">
                <a:solidFill>
                  <a:schemeClr val="tx2"/>
                </a:solidFill>
              </a:rPr>
              <a:t>Pharmacology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and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Therapeutics</a:t>
            </a:r>
            <a:r>
              <a:rPr lang="tr-TR" dirty="0">
                <a:solidFill>
                  <a:schemeClr val="tx2"/>
                </a:solidFill>
              </a:rPr>
              <a:t>. 2010; 127(1): 41-52.</a:t>
            </a:r>
          </a:p>
          <a:p>
            <a:pPr algn="just"/>
            <a:endParaRPr lang="tr-TR" dirty="0">
              <a:solidFill>
                <a:schemeClr val="tx2"/>
              </a:solidFill>
            </a:endParaRPr>
          </a:p>
          <a:p>
            <a:pPr algn="just"/>
            <a:r>
              <a:rPr lang="tr-TR" dirty="0" err="1">
                <a:solidFill>
                  <a:schemeClr val="tx2"/>
                </a:solidFill>
              </a:rPr>
              <a:t>Edelman</a:t>
            </a:r>
            <a:r>
              <a:rPr lang="tr-TR" dirty="0">
                <a:solidFill>
                  <a:schemeClr val="tx2"/>
                </a:solidFill>
              </a:rPr>
              <a:t> JJB, </a:t>
            </a:r>
            <a:r>
              <a:rPr lang="tr-TR" dirty="0" err="1">
                <a:solidFill>
                  <a:schemeClr val="tx2"/>
                </a:solidFill>
              </a:rPr>
              <a:t>Seco</a:t>
            </a:r>
            <a:r>
              <a:rPr lang="tr-TR" dirty="0">
                <a:solidFill>
                  <a:schemeClr val="tx2"/>
                </a:solidFill>
              </a:rPr>
              <a:t> M, </a:t>
            </a:r>
            <a:r>
              <a:rPr lang="tr-TR" dirty="0" err="1">
                <a:solidFill>
                  <a:schemeClr val="tx2"/>
                </a:solidFill>
              </a:rPr>
              <a:t>Dunne</a:t>
            </a:r>
            <a:r>
              <a:rPr lang="tr-TR" dirty="0">
                <a:solidFill>
                  <a:schemeClr val="tx2"/>
                </a:solidFill>
              </a:rPr>
              <a:t> B, </a:t>
            </a:r>
            <a:r>
              <a:rPr lang="tr-TR" dirty="0" err="1">
                <a:solidFill>
                  <a:schemeClr val="tx2"/>
                </a:solidFill>
              </a:rPr>
              <a:t>Matzelle</a:t>
            </a:r>
            <a:r>
              <a:rPr lang="tr-TR" dirty="0">
                <a:solidFill>
                  <a:schemeClr val="tx2"/>
                </a:solidFill>
              </a:rPr>
              <a:t> SJ, Murphy M, </a:t>
            </a:r>
            <a:r>
              <a:rPr lang="tr-TR" dirty="0" err="1">
                <a:solidFill>
                  <a:schemeClr val="tx2"/>
                </a:solidFill>
              </a:rPr>
              <a:t>Joshi</a:t>
            </a:r>
            <a:r>
              <a:rPr lang="tr-TR" dirty="0">
                <a:solidFill>
                  <a:schemeClr val="tx2"/>
                </a:solidFill>
              </a:rPr>
              <a:t> P. </a:t>
            </a:r>
            <a:r>
              <a:rPr lang="tr-TR" dirty="0" err="1">
                <a:solidFill>
                  <a:schemeClr val="tx2"/>
                </a:solidFill>
              </a:rPr>
              <a:t>Custodiol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for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myocardial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protection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and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preservation</a:t>
            </a:r>
            <a:r>
              <a:rPr lang="tr-TR" dirty="0">
                <a:solidFill>
                  <a:schemeClr val="tx2"/>
                </a:solidFill>
              </a:rPr>
              <a:t>: A </a:t>
            </a:r>
            <a:r>
              <a:rPr lang="tr-TR" dirty="0" err="1">
                <a:solidFill>
                  <a:schemeClr val="tx2"/>
                </a:solidFill>
              </a:rPr>
              <a:t>systematic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review</a:t>
            </a:r>
            <a:r>
              <a:rPr lang="tr-TR" dirty="0">
                <a:solidFill>
                  <a:schemeClr val="tx2"/>
                </a:solidFill>
              </a:rPr>
              <a:t>. </a:t>
            </a:r>
            <a:r>
              <a:rPr lang="tr-TR" dirty="0" err="1">
                <a:solidFill>
                  <a:schemeClr val="tx2"/>
                </a:solidFill>
              </a:rPr>
              <a:t>Ann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Cardiothorac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Surg</a:t>
            </a:r>
            <a:r>
              <a:rPr lang="tr-TR" dirty="0">
                <a:solidFill>
                  <a:schemeClr val="tx2"/>
                </a:solidFill>
              </a:rPr>
              <a:t>. 2013; 2(6): 717–28.</a:t>
            </a:r>
          </a:p>
          <a:p>
            <a:pPr marL="0" indent="0" algn="just">
              <a:buNone/>
            </a:pPr>
            <a:endParaRPr lang="tr-TR" dirty="0">
              <a:solidFill>
                <a:schemeClr val="tx2"/>
              </a:solidFill>
            </a:endParaRPr>
          </a:p>
          <a:p>
            <a:pPr algn="just"/>
            <a:r>
              <a:rPr lang="tr-TR" dirty="0" err="1">
                <a:solidFill>
                  <a:schemeClr val="tx2"/>
                </a:solidFill>
              </a:rPr>
              <a:t>Foëx</a:t>
            </a:r>
            <a:r>
              <a:rPr lang="tr-TR" dirty="0">
                <a:solidFill>
                  <a:schemeClr val="tx2"/>
                </a:solidFill>
              </a:rPr>
              <a:t> P, </a:t>
            </a:r>
            <a:r>
              <a:rPr lang="tr-TR" dirty="0" err="1">
                <a:solidFill>
                  <a:schemeClr val="tx2"/>
                </a:solidFill>
              </a:rPr>
              <a:t>Higham</a:t>
            </a:r>
            <a:r>
              <a:rPr lang="tr-TR" dirty="0">
                <a:solidFill>
                  <a:schemeClr val="tx2"/>
                </a:solidFill>
              </a:rPr>
              <a:t> H. </a:t>
            </a:r>
            <a:r>
              <a:rPr lang="tr-TR" dirty="0" err="1">
                <a:solidFill>
                  <a:schemeClr val="tx2"/>
                </a:solidFill>
              </a:rPr>
              <a:t>Cardiovascular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physiology</a:t>
            </a:r>
            <a:r>
              <a:rPr lang="tr-TR" dirty="0">
                <a:solidFill>
                  <a:schemeClr val="tx2"/>
                </a:solidFill>
              </a:rPr>
              <a:t>. </a:t>
            </a:r>
            <a:r>
              <a:rPr lang="tr-TR" dirty="0" err="1">
                <a:solidFill>
                  <a:schemeClr val="tx2"/>
                </a:solidFill>
              </a:rPr>
              <a:t>In</a:t>
            </a:r>
            <a:r>
              <a:rPr lang="tr-TR" dirty="0">
                <a:solidFill>
                  <a:schemeClr val="tx2"/>
                </a:solidFill>
              </a:rPr>
              <a:t>: </a:t>
            </a:r>
            <a:r>
              <a:rPr lang="tr-TR" dirty="0" err="1">
                <a:solidFill>
                  <a:schemeClr val="tx2"/>
                </a:solidFill>
              </a:rPr>
              <a:t>Fee</a:t>
            </a:r>
            <a:r>
              <a:rPr lang="tr-TR" dirty="0">
                <a:solidFill>
                  <a:schemeClr val="tx2"/>
                </a:solidFill>
              </a:rPr>
              <a:t> JPH, </a:t>
            </a:r>
            <a:r>
              <a:rPr lang="tr-TR" dirty="0" err="1">
                <a:solidFill>
                  <a:schemeClr val="tx2"/>
                </a:solidFill>
              </a:rPr>
              <a:t>Bovill</a:t>
            </a:r>
            <a:r>
              <a:rPr lang="tr-TR" dirty="0">
                <a:solidFill>
                  <a:schemeClr val="tx2"/>
                </a:solidFill>
              </a:rPr>
              <a:t> JG (</a:t>
            </a:r>
            <a:r>
              <a:rPr lang="tr-TR" dirty="0" err="1">
                <a:solidFill>
                  <a:schemeClr val="tx2"/>
                </a:solidFill>
              </a:rPr>
              <a:t>Eds</a:t>
            </a:r>
            <a:r>
              <a:rPr lang="tr-TR" dirty="0">
                <a:solidFill>
                  <a:schemeClr val="tx2"/>
                </a:solidFill>
              </a:rPr>
              <a:t>). </a:t>
            </a:r>
            <a:r>
              <a:rPr lang="tr-TR" dirty="0" err="1">
                <a:solidFill>
                  <a:schemeClr val="tx2"/>
                </a:solidFill>
              </a:rPr>
              <a:t>Physiology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for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Anaesthesiologists</a:t>
            </a:r>
            <a:r>
              <a:rPr lang="tr-TR" dirty="0">
                <a:solidFill>
                  <a:schemeClr val="tx2"/>
                </a:solidFill>
              </a:rPr>
              <a:t>. </a:t>
            </a:r>
            <a:r>
              <a:rPr lang="tr-TR" dirty="0" err="1">
                <a:solidFill>
                  <a:schemeClr val="tx2"/>
                </a:solidFill>
              </a:rPr>
              <a:t>Taylor&amp;Francis</a:t>
            </a:r>
            <a:r>
              <a:rPr lang="tr-TR" dirty="0">
                <a:solidFill>
                  <a:schemeClr val="tx2"/>
                </a:solidFill>
              </a:rPr>
              <a:t>, </a:t>
            </a:r>
            <a:r>
              <a:rPr lang="tr-TR" dirty="0" err="1">
                <a:solidFill>
                  <a:schemeClr val="tx2"/>
                </a:solidFill>
              </a:rPr>
              <a:t>Oxfordshire</a:t>
            </a:r>
            <a:r>
              <a:rPr lang="tr-TR" dirty="0">
                <a:solidFill>
                  <a:schemeClr val="tx2"/>
                </a:solidFill>
              </a:rPr>
              <a:t>, 200;. p 1-31.</a:t>
            </a:r>
          </a:p>
          <a:p>
            <a:pPr marL="0" indent="0" algn="just">
              <a:buNone/>
            </a:pPr>
            <a:endParaRPr lang="tr-TR" dirty="0">
              <a:solidFill>
                <a:schemeClr val="tx2"/>
              </a:solidFill>
            </a:endParaRPr>
          </a:p>
          <a:p>
            <a:pPr algn="just"/>
            <a:r>
              <a:rPr lang="en-US" dirty="0" err="1">
                <a:solidFill>
                  <a:schemeClr val="tx2"/>
                </a:solidFill>
              </a:rPr>
              <a:t>Gunnes</a:t>
            </a:r>
            <a:r>
              <a:rPr lang="en-US" dirty="0">
                <a:solidFill>
                  <a:schemeClr val="tx2"/>
                </a:solidFill>
              </a:rPr>
              <a:t> J, </a:t>
            </a:r>
            <a:r>
              <a:rPr lang="en-US" dirty="0" err="1">
                <a:solidFill>
                  <a:schemeClr val="tx2"/>
                </a:solidFill>
              </a:rPr>
              <a:t>Jynge</a:t>
            </a:r>
            <a:r>
              <a:rPr lang="en-US" dirty="0">
                <a:solidFill>
                  <a:schemeClr val="tx2"/>
                </a:solidFill>
              </a:rPr>
              <a:t> P. Fundamentals of the Past: </a:t>
            </a:r>
            <a:r>
              <a:rPr lang="en-US" dirty="0" err="1">
                <a:solidFill>
                  <a:schemeClr val="tx2"/>
                </a:solidFill>
              </a:rPr>
              <a:t>Cardioplegia</a:t>
            </a:r>
            <a:r>
              <a:rPr lang="en-US" dirty="0">
                <a:solidFill>
                  <a:schemeClr val="tx2"/>
                </a:solidFill>
              </a:rPr>
              <a:t>: The First Period Revisited. In: </a:t>
            </a:r>
            <a:r>
              <a:rPr lang="en-US" dirty="0" err="1">
                <a:solidFill>
                  <a:schemeClr val="tx2"/>
                </a:solidFill>
              </a:rPr>
              <a:t>Podesser</a:t>
            </a:r>
            <a:r>
              <a:rPr lang="en-US" dirty="0">
                <a:solidFill>
                  <a:schemeClr val="tx2"/>
                </a:solidFill>
              </a:rPr>
              <a:t> BK, Chambers DJ (</a:t>
            </a:r>
            <a:r>
              <a:rPr lang="en-US" dirty="0" err="1">
                <a:solidFill>
                  <a:schemeClr val="tx2"/>
                </a:solidFill>
              </a:rPr>
              <a:t>Eds</a:t>
            </a:r>
            <a:r>
              <a:rPr lang="en-US" dirty="0">
                <a:solidFill>
                  <a:schemeClr val="tx2"/>
                </a:solidFill>
              </a:rPr>
              <a:t>). Part II. An Update in Advanced Perioperative Protection. New Solutions for the Heart. Springer Vienna. 2011; p 15- 40.</a:t>
            </a:r>
            <a:endParaRPr lang="tr-TR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n-US" dirty="0">
                <a:solidFill>
                  <a:schemeClr val="tx2"/>
                </a:solidFill>
              </a:rPr>
              <a:t> </a:t>
            </a:r>
            <a:endParaRPr lang="tr-TR" dirty="0">
              <a:solidFill>
                <a:schemeClr val="tx2"/>
              </a:solidFill>
            </a:endParaRPr>
          </a:p>
          <a:p>
            <a:pPr algn="just"/>
            <a:r>
              <a:rPr lang="en-US" dirty="0" err="1">
                <a:solidFill>
                  <a:schemeClr val="tx2"/>
                </a:solidFill>
              </a:rPr>
              <a:t>Marieb</a:t>
            </a:r>
            <a:r>
              <a:rPr lang="en-US" dirty="0">
                <a:solidFill>
                  <a:schemeClr val="tx2"/>
                </a:solidFill>
              </a:rPr>
              <a:t> EN, Hoehn K. Cardiac Muscle Fibers. In: </a:t>
            </a:r>
            <a:r>
              <a:rPr lang="en-US" dirty="0" err="1">
                <a:solidFill>
                  <a:schemeClr val="tx2"/>
                </a:solidFill>
              </a:rPr>
              <a:t>Beauparlant</a:t>
            </a:r>
            <a:r>
              <a:rPr lang="en-US" dirty="0">
                <a:solidFill>
                  <a:schemeClr val="tx2"/>
                </a:solidFill>
              </a:rPr>
              <a:t> S (Ed). Human Anatomy &amp; Physiology, Ninth Edition. Pearson, Boston. 2013; p 671-74.</a:t>
            </a:r>
            <a:endParaRPr lang="tr-TR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tr-TR" dirty="0">
              <a:solidFill>
                <a:schemeClr val="tx2"/>
              </a:solidFill>
            </a:endParaRPr>
          </a:p>
          <a:p>
            <a:pPr algn="just"/>
            <a:r>
              <a:rPr lang="tr-TR" dirty="0" err="1">
                <a:solidFill>
                  <a:schemeClr val="tx2"/>
                </a:solidFill>
              </a:rPr>
              <a:t>Matte</a:t>
            </a:r>
            <a:r>
              <a:rPr lang="tr-TR" dirty="0">
                <a:solidFill>
                  <a:schemeClr val="tx2"/>
                </a:solidFill>
              </a:rPr>
              <a:t> GS, del </a:t>
            </a:r>
            <a:r>
              <a:rPr lang="tr-TR" dirty="0" err="1">
                <a:solidFill>
                  <a:schemeClr val="tx2"/>
                </a:solidFill>
              </a:rPr>
              <a:t>Nido</a:t>
            </a:r>
            <a:r>
              <a:rPr lang="tr-TR" dirty="0">
                <a:solidFill>
                  <a:schemeClr val="tx2"/>
                </a:solidFill>
              </a:rPr>
              <a:t> PJ. </a:t>
            </a:r>
            <a:r>
              <a:rPr lang="tr-TR" dirty="0" err="1">
                <a:solidFill>
                  <a:schemeClr val="tx2"/>
                </a:solidFill>
              </a:rPr>
              <a:t>History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and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use</a:t>
            </a:r>
            <a:r>
              <a:rPr lang="tr-TR" dirty="0">
                <a:solidFill>
                  <a:schemeClr val="tx2"/>
                </a:solidFill>
              </a:rPr>
              <a:t> of del </a:t>
            </a:r>
            <a:r>
              <a:rPr lang="tr-TR" dirty="0" err="1">
                <a:solidFill>
                  <a:schemeClr val="tx2"/>
                </a:solidFill>
              </a:rPr>
              <a:t>Nido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cardioplegia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solution</a:t>
            </a:r>
            <a:r>
              <a:rPr lang="tr-TR" dirty="0">
                <a:solidFill>
                  <a:schemeClr val="tx2"/>
                </a:solidFill>
              </a:rPr>
              <a:t> at Boston </a:t>
            </a:r>
            <a:r>
              <a:rPr lang="tr-TR" dirty="0" err="1">
                <a:solidFill>
                  <a:schemeClr val="tx2"/>
                </a:solidFill>
              </a:rPr>
              <a:t>Children’s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Hospital</a:t>
            </a:r>
            <a:r>
              <a:rPr lang="tr-TR" dirty="0">
                <a:solidFill>
                  <a:schemeClr val="tx2"/>
                </a:solidFill>
              </a:rPr>
              <a:t>. J </a:t>
            </a:r>
            <a:r>
              <a:rPr lang="tr-TR" dirty="0" err="1">
                <a:solidFill>
                  <a:schemeClr val="tx2"/>
                </a:solidFill>
              </a:rPr>
              <a:t>ExtraCorpor</a:t>
            </a:r>
            <a:r>
              <a:rPr lang="tr-TR" dirty="0">
                <a:solidFill>
                  <a:schemeClr val="tx2"/>
                </a:solidFill>
              </a:rPr>
              <a:t> </a:t>
            </a:r>
            <a:r>
              <a:rPr lang="tr-TR" dirty="0" err="1">
                <a:solidFill>
                  <a:schemeClr val="tx2"/>
                </a:solidFill>
              </a:rPr>
              <a:t>Technol</a:t>
            </a:r>
            <a:r>
              <a:rPr lang="tr-TR" dirty="0">
                <a:solidFill>
                  <a:schemeClr val="tx2"/>
                </a:solidFill>
              </a:rPr>
              <a:t>. 2012; 44: 98–103.</a:t>
            </a:r>
          </a:p>
          <a:p>
            <a:pPr marL="0" indent="0" algn="just">
              <a:buNone/>
            </a:pPr>
            <a:endParaRPr lang="tr-TR" dirty="0">
              <a:solidFill>
                <a:schemeClr val="tx2"/>
              </a:solidFill>
            </a:endParaRPr>
          </a:p>
          <a:p>
            <a:pPr algn="just"/>
            <a:r>
              <a:rPr lang="en-US" dirty="0" err="1">
                <a:solidFill>
                  <a:schemeClr val="tx2"/>
                </a:solidFill>
              </a:rPr>
              <a:t>Mohrman</a:t>
            </a:r>
            <a:r>
              <a:rPr lang="en-US" dirty="0">
                <a:solidFill>
                  <a:schemeClr val="tx2"/>
                </a:solidFill>
              </a:rPr>
              <a:t> DE, Heller LJ. Characteristics of Cardiac Muscle Cells. In: Cardiovascular Physiology, Eighth Edition. McGraw-Hill, USA, 2014. p 22-51.</a:t>
            </a:r>
            <a:endParaRPr lang="tr-TR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n-US" dirty="0">
                <a:solidFill>
                  <a:schemeClr val="tx2"/>
                </a:solidFill>
              </a:rPr>
              <a:t> </a:t>
            </a:r>
            <a:endParaRPr lang="tr-TR" dirty="0">
              <a:solidFill>
                <a:schemeClr val="tx2"/>
              </a:solidFill>
            </a:endParaRPr>
          </a:p>
          <a:p>
            <a:pPr algn="just"/>
            <a:r>
              <a:rPr lang="en-US" dirty="0">
                <a:solidFill>
                  <a:schemeClr val="tx2"/>
                </a:solidFill>
              </a:rPr>
              <a:t>Yamamoto H, Yamamoto F. Myocardial protection in cardiac surgery: A historical review from the beginning to the current topics. Gen </a:t>
            </a:r>
            <a:r>
              <a:rPr lang="en-US" dirty="0" err="1">
                <a:solidFill>
                  <a:schemeClr val="tx2"/>
                </a:solidFill>
              </a:rPr>
              <a:t>Thorac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Cardiovasc</a:t>
            </a:r>
            <a:r>
              <a:rPr lang="en-US" dirty="0">
                <a:solidFill>
                  <a:schemeClr val="tx2"/>
                </a:solidFill>
              </a:rPr>
              <a:t> Surg. 2013; 61: 485–496. </a:t>
            </a:r>
            <a:endParaRPr lang="tr-TR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tr-TR" dirty="0">
              <a:solidFill>
                <a:schemeClr val="tx2"/>
              </a:solidFill>
            </a:endParaRPr>
          </a:p>
          <a:p>
            <a:pPr algn="just"/>
            <a:r>
              <a:rPr lang="en-US" dirty="0">
                <a:solidFill>
                  <a:schemeClr val="tx2"/>
                </a:solidFill>
              </a:rPr>
              <a:t>Walker C, </a:t>
            </a:r>
            <a:r>
              <a:rPr lang="en-US" dirty="0" err="1">
                <a:solidFill>
                  <a:schemeClr val="tx2"/>
                </a:solidFill>
              </a:rPr>
              <a:t>Spinale</a:t>
            </a:r>
            <a:r>
              <a:rPr lang="en-US" dirty="0">
                <a:solidFill>
                  <a:schemeClr val="tx2"/>
                </a:solidFill>
              </a:rPr>
              <a:t> F. The structure and function of the cardiac myocyte: A review of fundamental concepts. J </a:t>
            </a:r>
            <a:r>
              <a:rPr lang="en-US" dirty="0" err="1">
                <a:solidFill>
                  <a:schemeClr val="tx2"/>
                </a:solidFill>
              </a:rPr>
              <a:t>Thorac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Cardiovasc</a:t>
            </a:r>
            <a:r>
              <a:rPr lang="en-US" dirty="0">
                <a:solidFill>
                  <a:schemeClr val="tx2"/>
                </a:solidFill>
              </a:rPr>
              <a:t> Surg. 1999; 375–82.</a:t>
            </a:r>
            <a:endParaRPr lang="tr-TR" dirty="0">
              <a:solidFill>
                <a:schemeClr val="tx2"/>
              </a:solidFill>
            </a:endParaRPr>
          </a:p>
          <a:p>
            <a:pPr algn="just"/>
            <a:endParaRPr lang="tr-TR" dirty="0">
              <a:solidFill>
                <a:schemeClr val="tx2"/>
              </a:solidFill>
            </a:endParaRPr>
          </a:p>
          <a:p>
            <a:pPr algn="just"/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Ismail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 A, </a:t>
            </a:r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Alassar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 A, </a:t>
            </a:r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Velissaris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 T, Ohri S. Southampton </a:t>
            </a:r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Reviews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 in </a:t>
            </a:r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Cardiothoracic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 </a:t>
            </a:r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Surgery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 </a:t>
            </a:r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Chapter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 </a:t>
            </a:r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One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: </a:t>
            </a:r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Myocardial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 </a:t>
            </a:r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Protection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. </a:t>
            </a:r>
            <a:r>
              <a:rPr lang="tr-TR" i="0" dirty="0" err="1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March</a:t>
            </a:r>
            <a:r>
              <a:rPr lang="tr-TR" i="0" dirty="0">
                <a:solidFill>
                  <a:schemeClr val="tx2"/>
                </a:solidFill>
                <a:effectLst/>
                <a:latin typeface="Constantia" panose="02030602050306030303" pitchFamily="18" charset="0"/>
              </a:rPr>
              <a:t> 2019. </a:t>
            </a:r>
            <a:r>
              <a:rPr lang="tr-TR" dirty="0" err="1">
                <a:solidFill>
                  <a:schemeClr val="tx2"/>
                </a:solidFill>
                <a:latin typeface="Constantia" panose="02030602050306030303" pitchFamily="18" charset="0"/>
              </a:rPr>
              <a:t>doi</a:t>
            </a:r>
            <a:r>
              <a:rPr lang="tr-TR" dirty="0">
                <a:solidFill>
                  <a:schemeClr val="tx2"/>
                </a:solidFill>
                <a:latin typeface="Constantia" panose="02030602050306030303" pitchFamily="18" charset="0"/>
              </a:rPr>
              <a:t>: 10.25373/cts.net.7547417.</a:t>
            </a:r>
          </a:p>
        </p:txBody>
      </p:sp>
    </p:spTree>
    <p:extLst>
      <p:ext uri="{BB962C8B-B14F-4D97-AF65-F5344CB8AC3E}">
        <p14:creationId xmlns:p14="http://schemas.microsoft.com/office/powerpoint/2010/main" val="683064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8805</TotalTime>
  <Words>3354</Words>
  <Application>Microsoft Office PowerPoint</Application>
  <PresentationFormat>Ekran Gösterisi (4:3)</PresentationFormat>
  <Paragraphs>253</Paragraphs>
  <Slides>15</Slides>
  <Notes>15</Notes>
  <HiddenSlides>1</HiddenSlides>
  <MMClips>3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9" baseType="lpstr">
      <vt:lpstr>Calibri</vt:lpstr>
      <vt:lpstr>Constantia</vt:lpstr>
      <vt:lpstr>Wingdings 2</vt:lpstr>
      <vt:lpstr>Akış</vt:lpstr>
      <vt:lpstr>  Kardiyopleji Solüsyonları Etki Mekanizmaları</vt:lpstr>
      <vt:lpstr>Sunum Planı</vt:lpstr>
      <vt:lpstr>Kardiyopleji Solüsyonları Tarihçesi</vt:lpstr>
      <vt:lpstr>Kardiyopleji Solüsyonları Tarihçesi</vt:lpstr>
      <vt:lpstr>Membran Potansiyeli Oluşumu ve İstirahat Membran Potansiyeli</vt:lpstr>
      <vt:lpstr>Miyosit Aksiyon Potansiyeli Oluşumu </vt:lpstr>
      <vt:lpstr>Uyarılma-Kasılma Bağlantısı</vt:lpstr>
      <vt:lpstr>Kardiyoplejik Arest</vt:lpstr>
      <vt:lpstr>Kardiyoplejik Arest İçin Hücresel Hedefler </vt:lpstr>
      <vt:lpstr>Nernst Eşitliği</vt:lpstr>
      <vt:lpstr>PowerPoint Sunusu</vt:lpstr>
      <vt:lpstr>Ekstraselüler Hiperkaleminin Dezavantajı </vt:lpstr>
      <vt:lpstr>Modifiye Depolarize Arest</vt:lpstr>
      <vt:lpstr>Polarize Arest</vt:lpstr>
      <vt:lpstr>Teşekkürler…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AÇIK KALP AMELİYATLARINDA KARDİYOPLEJİK MİYOKARDİYAL KORUMA</dc:title>
  <dc:creator>User</dc:creator>
  <cp:lastModifiedBy>özkan ertosluk</cp:lastModifiedBy>
  <cp:revision>841</cp:revision>
  <dcterms:created xsi:type="dcterms:W3CDTF">2016-12-09T08:11:06Z</dcterms:created>
  <dcterms:modified xsi:type="dcterms:W3CDTF">2022-10-21T11:58:50Z</dcterms:modified>
</cp:coreProperties>
</file>