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76" r:id="rId3"/>
    <p:sldId id="271" r:id="rId4"/>
    <p:sldId id="272" r:id="rId5"/>
    <p:sldId id="273" r:id="rId6"/>
    <p:sldId id="274" r:id="rId7"/>
    <p:sldId id="275" r:id="rId8"/>
    <p:sldId id="261" r:id="rId9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1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053871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64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22957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57426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61452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69474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326410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329892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02650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2639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13ECBDB-92B9-3A48-A8DE-D51D78C35C88}" type="datetimeFigureOut">
              <a:rPr lang="en-TR" smtClean="0"/>
              <a:t>10/22/2022</a:t>
            </a:fld>
            <a:endParaRPr lang="en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0289548-D615-3448-82C8-57214EFC7539}" type="slidenum">
              <a:rPr lang="en-TR" smtClean="0"/>
              <a:t>‹#›</a:t>
            </a:fld>
            <a:endParaRPr lang="en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84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00DA-4168-3647-BEFD-0753220FE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1012" y="564402"/>
            <a:ext cx="7013826" cy="1432299"/>
          </a:xfrm>
        </p:spPr>
        <p:txBody>
          <a:bodyPr anchor="ctr">
            <a:normAutofit/>
          </a:bodyPr>
          <a:lstStyle/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ECMO</a:t>
            </a:r>
            <a:endParaRPr lang="en-TR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77114-29D7-1343-9E8B-AD3BD1FF3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9567" y="3713197"/>
            <a:ext cx="7013826" cy="1924292"/>
          </a:xfrm>
        </p:spPr>
        <p:txBody>
          <a:bodyPr>
            <a:normAutofit fontScale="92500" lnSpcReduction="20000"/>
          </a:bodyPr>
          <a:lstStyle/>
          <a:p>
            <a:r>
              <a:rPr lang="tr-T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Salih </a:t>
            </a:r>
            <a:r>
              <a:rPr lang="tr-TR" sz="32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Özçobanoğlu</a:t>
            </a:r>
            <a:endParaRPr lang="tr-TR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Kalp ve Damar Cerrahisi AD</a:t>
            </a:r>
          </a:p>
          <a:p>
            <a:r>
              <a:rPr lang="tr-TR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Akdeniz Üniversitesi Tıp Fakültesi</a:t>
            </a:r>
          </a:p>
          <a:p>
            <a:r>
              <a:rPr lang="tr-TR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Antalya</a:t>
            </a:r>
            <a:endParaRPr lang="en-TR" sz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3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1285C00-0044-49BA-9177-6073729BC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096" y="257751"/>
            <a:ext cx="7237336" cy="58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1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A0E9EA-1B0E-4C42-BCD2-8AE475B8A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chemeClr val="bg1"/>
                </a:solidFill>
              </a:rPr>
              <a:t>ECMO</a:t>
            </a:r>
            <a:r>
              <a:rPr lang="tr-TR" sz="3600" dirty="0">
                <a:solidFill>
                  <a:schemeClr val="bg1"/>
                </a:solidFill>
              </a:rPr>
              <a:t> Uygulamaları</a:t>
            </a:r>
            <a:endParaRPr lang="en-TR" sz="3600" dirty="0">
              <a:solidFill>
                <a:schemeClr val="bg1"/>
              </a:solidFill>
            </a:endParaRPr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tx1"/>
                </a:solidFill>
              </a:rPr>
              <a:t>Venö</a:t>
            </a:r>
            <a:r>
              <a:rPr lang="tr-TR" dirty="0">
                <a:solidFill>
                  <a:schemeClr val="tx1"/>
                </a:solidFill>
              </a:rPr>
              <a:t> – </a:t>
            </a:r>
            <a:r>
              <a:rPr lang="tr-TR" dirty="0" err="1">
                <a:solidFill>
                  <a:schemeClr val="tx1"/>
                </a:solidFill>
              </a:rPr>
              <a:t>Arteriyel</a:t>
            </a:r>
            <a:r>
              <a:rPr lang="tr-TR" dirty="0">
                <a:solidFill>
                  <a:schemeClr val="tx1"/>
                </a:solidFill>
              </a:rPr>
              <a:t> (VA)</a:t>
            </a:r>
          </a:p>
          <a:p>
            <a:r>
              <a:rPr lang="tr-TR" dirty="0" err="1">
                <a:solidFill>
                  <a:schemeClr val="tx1"/>
                </a:solidFill>
              </a:rPr>
              <a:t>Venö</a:t>
            </a:r>
            <a:r>
              <a:rPr lang="tr-TR" dirty="0">
                <a:solidFill>
                  <a:schemeClr val="tx1"/>
                </a:solidFill>
              </a:rPr>
              <a:t> – </a:t>
            </a:r>
            <a:r>
              <a:rPr lang="tr-TR" dirty="0" err="1">
                <a:solidFill>
                  <a:schemeClr val="tx1"/>
                </a:solidFill>
              </a:rPr>
              <a:t>Venöz</a:t>
            </a:r>
            <a:r>
              <a:rPr lang="tr-TR" dirty="0">
                <a:solidFill>
                  <a:schemeClr val="tx1"/>
                </a:solidFill>
              </a:rPr>
              <a:t> (VV)</a:t>
            </a:r>
          </a:p>
          <a:p>
            <a:r>
              <a:rPr lang="tr-TR" dirty="0">
                <a:solidFill>
                  <a:schemeClr val="tx1"/>
                </a:solidFill>
              </a:rPr>
              <a:t>Santral</a:t>
            </a:r>
          </a:p>
          <a:p>
            <a:pPr lvl="1"/>
            <a:r>
              <a:rPr lang="tr-TR" dirty="0">
                <a:solidFill>
                  <a:schemeClr val="tx1"/>
                </a:solidFill>
              </a:rPr>
              <a:t>Sol sistem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 – </a:t>
            </a:r>
            <a:r>
              <a:rPr lang="tr-TR" dirty="0" err="1">
                <a:solidFill>
                  <a:schemeClr val="tx1"/>
                </a:solidFill>
              </a:rPr>
              <a:t>Pass</a:t>
            </a:r>
            <a:endParaRPr lang="tr-TR" dirty="0">
              <a:solidFill>
                <a:schemeClr val="tx1"/>
              </a:solidFill>
            </a:endParaRPr>
          </a:p>
          <a:p>
            <a:pPr lvl="1"/>
            <a:r>
              <a:rPr lang="tr-TR" dirty="0">
                <a:solidFill>
                  <a:schemeClr val="tx1"/>
                </a:solidFill>
              </a:rPr>
              <a:t>Sağ sistem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 – </a:t>
            </a:r>
            <a:r>
              <a:rPr lang="tr-TR" dirty="0" err="1">
                <a:solidFill>
                  <a:schemeClr val="tx1"/>
                </a:solidFill>
              </a:rPr>
              <a:t>Pass</a:t>
            </a:r>
            <a:endParaRPr lang="tr-TR" dirty="0">
              <a:solidFill>
                <a:schemeClr val="tx1"/>
              </a:solidFill>
            </a:endParaRPr>
          </a:p>
          <a:p>
            <a:pPr marL="201168" lvl="1" indent="0">
              <a:buNone/>
            </a:pPr>
            <a:endParaRPr lang="tr-TR" dirty="0">
              <a:solidFill>
                <a:schemeClr val="tx1"/>
              </a:solidFill>
            </a:endParaRPr>
          </a:p>
          <a:p>
            <a:r>
              <a:rPr lang="tr-TR" dirty="0">
                <a:solidFill>
                  <a:schemeClr val="tx1"/>
                </a:solidFill>
              </a:rPr>
              <a:t>Açık </a:t>
            </a:r>
            <a:r>
              <a:rPr lang="tr-TR" dirty="0" err="1">
                <a:solidFill>
                  <a:schemeClr val="tx1"/>
                </a:solidFill>
              </a:rPr>
              <a:t>Kanülasyon</a:t>
            </a:r>
            <a:endParaRPr lang="tr-TR" dirty="0">
              <a:solidFill>
                <a:schemeClr val="tx1"/>
              </a:solidFill>
            </a:endParaRPr>
          </a:p>
          <a:p>
            <a:r>
              <a:rPr lang="tr-TR" dirty="0" err="1">
                <a:solidFill>
                  <a:schemeClr val="tx1"/>
                </a:solidFill>
              </a:rPr>
              <a:t>Perkütan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Kanülasyon</a:t>
            </a:r>
            <a:endParaRPr lang="tr-TR" dirty="0">
              <a:solidFill>
                <a:schemeClr val="tx1"/>
              </a:solidFill>
            </a:endParaRPr>
          </a:p>
          <a:p>
            <a:pPr marL="201168" lvl="1" indent="0">
              <a:buNone/>
            </a:pPr>
            <a:endParaRPr lang="tr-TR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8C16F190-402D-462E-887E-670530FF4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315385"/>
              </p:ext>
            </p:extLst>
          </p:nvPr>
        </p:nvGraphicFramePr>
        <p:xfrm>
          <a:off x="4917440" y="735403"/>
          <a:ext cx="7010857" cy="4598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640">
                  <a:extLst>
                    <a:ext uri="{9D8B030D-6E8A-4147-A177-3AD203B41FA5}">
                      <a16:colId xmlns:a16="http://schemas.microsoft.com/office/drawing/2014/main" val="269535229"/>
                    </a:ext>
                  </a:extLst>
                </a:gridCol>
                <a:gridCol w="1515308">
                  <a:extLst>
                    <a:ext uri="{9D8B030D-6E8A-4147-A177-3AD203B41FA5}">
                      <a16:colId xmlns:a16="http://schemas.microsoft.com/office/drawing/2014/main" val="3664065436"/>
                    </a:ext>
                  </a:extLst>
                </a:gridCol>
                <a:gridCol w="1412974">
                  <a:extLst>
                    <a:ext uri="{9D8B030D-6E8A-4147-A177-3AD203B41FA5}">
                      <a16:colId xmlns:a16="http://schemas.microsoft.com/office/drawing/2014/main" val="2536382855"/>
                    </a:ext>
                  </a:extLst>
                </a:gridCol>
                <a:gridCol w="1257638">
                  <a:extLst>
                    <a:ext uri="{9D8B030D-6E8A-4147-A177-3AD203B41FA5}">
                      <a16:colId xmlns:a16="http://schemas.microsoft.com/office/drawing/2014/main" val="3678135777"/>
                    </a:ext>
                  </a:extLst>
                </a:gridCol>
                <a:gridCol w="1514297">
                  <a:extLst>
                    <a:ext uri="{9D8B030D-6E8A-4147-A177-3AD203B41FA5}">
                      <a16:colId xmlns:a16="http://schemas.microsoft.com/office/drawing/2014/main" val="2647171967"/>
                    </a:ext>
                  </a:extLst>
                </a:gridCol>
              </a:tblGrid>
              <a:tr h="1029537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VA ECMO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VV ECMO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Santral</a:t>
                      </a:r>
                    </a:p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Sol Sistem </a:t>
                      </a:r>
                    </a:p>
                    <a:p>
                      <a:r>
                        <a:rPr lang="tr-TR" sz="1800" b="1" dirty="0" err="1">
                          <a:solidFill>
                            <a:schemeClr val="tx1"/>
                          </a:solidFill>
                        </a:rPr>
                        <a:t>By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tr-TR" sz="1800" b="1" dirty="0" err="1">
                          <a:solidFill>
                            <a:schemeClr val="tx1"/>
                          </a:solidFill>
                        </a:rPr>
                        <a:t>Pass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Santral</a:t>
                      </a:r>
                    </a:p>
                    <a:p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Sağ Sistem </a:t>
                      </a:r>
                    </a:p>
                    <a:p>
                      <a:r>
                        <a:rPr lang="tr-TR" sz="1800" b="1" dirty="0" err="1">
                          <a:solidFill>
                            <a:schemeClr val="tx1"/>
                          </a:solidFill>
                        </a:rPr>
                        <a:t>By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tr-TR" sz="1800" b="1" dirty="0" err="1">
                          <a:solidFill>
                            <a:schemeClr val="tx1"/>
                          </a:solidFill>
                        </a:rPr>
                        <a:t>Pass</a:t>
                      </a:r>
                      <a:endParaRPr lang="en-US" sz="18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06185"/>
                  </a:ext>
                </a:extLst>
              </a:tr>
              <a:tr h="3569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/>
                        <a:t>Kanülasyon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Bölgesi</a:t>
                      </a:r>
                      <a:endParaRPr lang="en-US" sz="1800" b="1" dirty="0"/>
                    </a:p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Ven: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İnternal </a:t>
                      </a:r>
                      <a:r>
                        <a:rPr lang="en-US" dirty="0" err="1"/>
                        <a:t>juguler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Femoral</a:t>
                      </a:r>
                    </a:p>
                    <a:p>
                      <a:r>
                        <a:rPr lang="en-US" sz="2000" b="1" dirty="0"/>
                        <a:t>Arter: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b="0" dirty="0" err="1"/>
                        <a:t>Common</a:t>
                      </a:r>
                      <a:r>
                        <a:rPr lang="tr-TR" b="0" dirty="0"/>
                        <a:t> K</a:t>
                      </a:r>
                      <a:r>
                        <a:rPr lang="en-US" b="0" dirty="0" err="1"/>
                        <a:t>arotis</a:t>
                      </a:r>
                      <a:endParaRPr lang="en-US" b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Aksiller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Femoral</a:t>
                      </a:r>
                    </a:p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Tek </a:t>
                      </a:r>
                      <a:r>
                        <a:rPr lang="en-US" sz="2000" b="1" dirty="0" err="1"/>
                        <a:t>kanül</a:t>
                      </a:r>
                      <a:endParaRPr lang="en-US" sz="20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Internal jugular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ven</a:t>
                      </a:r>
                      <a:endParaRPr lang="en-US" dirty="0"/>
                    </a:p>
                    <a:p>
                      <a:r>
                        <a:rPr lang="en-US" sz="2000" b="1" dirty="0" err="1"/>
                        <a:t>İkili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kanül</a:t>
                      </a:r>
                      <a:endParaRPr lang="en-US" sz="20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Juguler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Ven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Femoral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Ven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err="1"/>
                        <a:t>Safen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err="1"/>
                        <a:t>Ven</a:t>
                      </a:r>
                      <a:r>
                        <a:rPr lang="tr-TR" sz="2000" b="1" dirty="0"/>
                        <a:t>:</a:t>
                      </a:r>
                      <a:endParaRPr lang="en-US" sz="2000" b="1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err="1"/>
                        <a:t>Sağ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atriyum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Internal jugular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ven</a:t>
                      </a:r>
                      <a:endParaRPr lang="en-US" dirty="0"/>
                    </a:p>
                    <a:p>
                      <a:r>
                        <a:rPr lang="tr-TR" sz="2000" b="1" dirty="0"/>
                        <a:t>Arter:</a:t>
                      </a:r>
                      <a:endParaRPr lang="en-US" sz="20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dirty="0"/>
                        <a:t>Aorta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b="1" dirty="0" err="1"/>
                        <a:t>Ven</a:t>
                      </a:r>
                      <a:r>
                        <a:rPr lang="tr-TR" sz="2000" b="1" dirty="0"/>
                        <a:t>:</a:t>
                      </a:r>
                      <a:endParaRPr lang="en-US" sz="2000" b="1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 err="1"/>
                        <a:t>Sağ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atriyum</a:t>
                      </a:r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Internal jugular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ven</a:t>
                      </a:r>
                      <a:endParaRPr lang="en-US" dirty="0"/>
                    </a:p>
                    <a:p>
                      <a:r>
                        <a:rPr lang="tr-TR" sz="2000" b="1" dirty="0"/>
                        <a:t>Arter:</a:t>
                      </a:r>
                      <a:endParaRPr lang="en-US" sz="2000" b="1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dirty="0" err="1"/>
                        <a:t>Pulmoner</a:t>
                      </a:r>
                      <a:r>
                        <a:rPr lang="tr-TR" dirty="0"/>
                        <a:t> arter</a:t>
                      </a:r>
                      <a:endParaRPr lang="en-US" dirty="0"/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90308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73A0E9EA-1B0E-4C42-BCD2-8AE475B8ACAE}"/>
              </a:ext>
            </a:extLst>
          </p:cNvPr>
          <p:cNvSpPr txBox="1">
            <a:spLocks/>
          </p:cNvSpPr>
          <p:nvPr/>
        </p:nvSpPr>
        <p:spPr>
          <a:xfrm>
            <a:off x="636999" y="496159"/>
            <a:ext cx="11555001" cy="1009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 b="1" dirty="0">
                <a:solidFill>
                  <a:schemeClr val="tx1"/>
                </a:solidFill>
              </a:rPr>
              <a:t>ECMO</a:t>
            </a:r>
            <a:r>
              <a:rPr lang="tr-TR" sz="3600" dirty="0">
                <a:solidFill>
                  <a:schemeClr val="tx1"/>
                </a:solidFill>
              </a:rPr>
              <a:t> Uygulamaları</a:t>
            </a:r>
            <a:endParaRPr lang="en-T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2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VenoArteriyel ECMO Desteinde Differansiyel Hipoksemi Harlequin Sendromu 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1" y="286919"/>
            <a:ext cx="10625276" cy="597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331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METABOLK HASTALIKARDA EKSTRAKORPOREAL YNTEMLER Prof Dr Diner Yldz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035" y="200874"/>
            <a:ext cx="10146890" cy="615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M.Vedat Özel EGE ÜNİVERSİTESİ HASTANESİ İZMİR - ppt ind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82694"/>
            <a:ext cx="10058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7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Ekstrem ECMO </a:t>
            </a:r>
            <a:r>
              <a:rPr lang="tr-TR" dirty="0" err="1"/>
              <a:t>endikasyonları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err="1"/>
              <a:t>Kardiyopulmoner</a:t>
            </a:r>
            <a:r>
              <a:rPr lang="tr-TR" dirty="0"/>
              <a:t> </a:t>
            </a:r>
            <a:r>
              <a:rPr lang="tr-TR" dirty="0" err="1"/>
              <a:t>resusitasyonda</a:t>
            </a:r>
            <a:r>
              <a:rPr lang="tr-TR" dirty="0"/>
              <a:t> ECMO (E – CPR)</a:t>
            </a:r>
          </a:p>
          <a:p>
            <a:pPr lvl="0"/>
            <a:r>
              <a:rPr lang="tr-TR" dirty="0"/>
              <a:t>Travmada ECMO</a:t>
            </a:r>
          </a:p>
          <a:p>
            <a:pPr lvl="0"/>
            <a:r>
              <a:rPr lang="tr-TR" dirty="0" err="1"/>
              <a:t>Aksidental</a:t>
            </a:r>
            <a:r>
              <a:rPr lang="tr-TR" dirty="0"/>
              <a:t> </a:t>
            </a:r>
            <a:r>
              <a:rPr lang="tr-TR" dirty="0" err="1"/>
              <a:t>Hipotermide</a:t>
            </a:r>
            <a:r>
              <a:rPr lang="tr-TR" dirty="0"/>
              <a:t> ECMO</a:t>
            </a:r>
          </a:p>
          <a:p>
            <a:pPr lvl="0"/>
            <a:r>
              <a:rPr lang="tr-TR" dirty="0" err="1"/>
              <a:t>İntoksikasyonda</a:t>
            </a:r>
            <a:r>
              <a:rPr lang="tr-TR" dirty="0"/>
              <a:t> ECMO</a:t>
            </a:r>
          </a:p>
          <a:p>
            <a:pPr lvl="0"/>
            <a:r>
              <a:rPr lang="tr-TR" dirty="0" err="1"/>
              <a:t>Postpartum</a:t>
            </a:r>
            <a:r>
              <a:rPr lang="tr-TR" dirty="0"/>
              <a:t> ECMO</a:t>
            </a:r>
          </a:p>
          <a:p>
            <a:pPr lvl="0"/>
            <a:r>
              <a:rPr lang="tr-TR" dirty="0"/>
              <a:t>Ekstrem </a:t>
            </a:r>
            <a:r>
              <a:rPr lang="tr-TR" dirty="0" err="1"/>
              <a:t>obezitede</a:t>
            </a:r>
            <a:r>
              <a:rPr lang="tr-TR" dirty="0"/>
              <a:t> ECMO</a:t>
            </a:r>
          </a:p>
          <a:p>
            <a:pPr lvl="0"/>
            <a:r>
              <a:rPr lang="tr-TR" dirty="0"/>
              <a:t>Mobil ECMO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0601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0E9EA-1B0E-4C42-BCD2-8AE475B8A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310" y="3429000"/>
            <a:ext cx="11219380" cy="1009650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TEŞEKKÜRLER</a:t>
            </a:r>
            <a:endParaRPr lang="en-TR" sz="5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1677114-29D7-1343-9E8B-AD3BD1FF3FDF}"/>
              </a:ext>
            </a:extLst>
          </p:cNvPr>
          <p:cNvSpPr txBox="1">
            <a:spLocks/>
          </p:cNvSpPr>
          <p:nvPr/>
        </p:nvSpPr>
        <p:spPr>
          <a:xfrm>
            <a:off x="4578405" y="999883"/>
            <a:ext cx="7013826" cy="1924292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2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Salih Özçobanoğlu</a:t>
            </a:r>
          </a:p>
          <a:p>
            <a:endParaRPr lang="en-TR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1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Kalp ve Damar Cerrahisi AD</a:t>
            </a:r>
          </a:p>
          <a:p>
            <a:r>
              <a:rPr lang="tr-TR" sz="1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Akdeniz Üniversitesi Tıp Fakültesi</a:t>
            </a:r>
          </a:p>
          <a:p>
            <a:r>
              <a:rPr lang="tr-TR" sz="18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Antalya</a:t>
            </a:r>
            <a:endParaRPr lang="en-TR" sz="18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350186"/>
      </p:ext>
    </p:extLst>
  </p:cSld>
  <p:clrMapOvr>
    <a:masterClrMapping/>
  </p:clrMapOvr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279</TotalTime>
  <Words>146</Words>
  <Application>Microsoft Office PowerPoint</Application>
  <PresentationFormat>Geniş ekran</PresentationFormat>
  <Paragraphs>62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Geçmişe bakış</vt:lpstr>
      <vt:lpstr>ECMO</vt:lpstr>
      <vt:lpstr>PowerPoint Sunusu</vt:lpstr>
      <vt:lpstr>ECMO Uygulamaları</vt:lpstr>
      <vt:lpstr>PowerPoint Sunusu</vt:lpstr>
      <vt:lpstr>PowerPoint Sunusu</vt:lpstr>
      <vt:lpstr>PowerPoint Sunusu</vt:lpstr>
      <vt:lpstr>Ekstrem ECMO endikasyonları</vt:lpstr>
      <vt:lpstr>TEŞEKKÜRLER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SUNUM BAŞLIĞI</dc:title>
  <dc:creator>Mac Notebook</dc:creator>
  <cp:lastModifiedBy>özkan ertosluk</cp:lastModifiedBy>
  <cp:revision>30</cp:revision>
  <dcterms:created xsi:type="dcterms:W3CDTF">2020-09-24T05:28:19Z</dcterms:created>
  <dcterms:modified xsi:type="dcterms:W3CDTF">2022-10-22T10:06:29Z</dcterms:modified>
</cp:coreProperties>
</file>