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59" r:id="rId4"/>
    <p:sldId id="273" r:id="rId5"/>
    <p:sldId id="261" r:id="rId6"/>
    <p:sldId id="258" r:id="rId7"/>
    <p:sldId id="266" r:id="rId8"/>
    <p:sldId id="272" r:id="rId9"/>
    <p:sldId id="270" r:id="rId10"/>
    <p:sldId id="275" r:id="rId11"/>
    <p:sldId id="267" r:id="rId12"/>
    <p:sldId id="262" r:id="rId13"/>
    <p:sldId id="269" r:id="rId14"/>
    <p:sldId id="271" r:id="rId15"/>
    <p:sldId id="268" r:id="rId16"/>
    <p:sldId id="274" r:id="rId17"/>
    <p:sldId id="263" r:id="rId18"/>
    <p:sldId id="264" r:id="rId19"/>
    <p:sldId id="265" r:id="rId20"/>
    <p:sldId id="260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10250-429F-462B-8E51-670F2067AEEE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5751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8FC0-CA37-40A9-AAFE-102077E9E634}" type="datetime1">
              <a:rPr lang="tr-TR" smtClean="0"/>
              <a:t>23.02.2019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625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9C342-A634-4E6D-A372-1FFB49211517}" type="datetime1">
              <a:rPr lang="tr-TR" smtClean="0"/>
              <a:t>23.02.2019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37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262D-F9CB-4361-B839-A1000CBD23F7}" type="datetime1">
              <a:rPr lang="tr-TR" smtClean="0"/>
              <a:t>23.02.2019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243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BACF0-1562-464A-A39B-D54C069B183E}" type="datetime1">
              <a:rPr lang="tr-TR" smtClean="0"/>
              <a:t>23.02.2019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655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7891-1BFE-424F-BF7A-343F07991EED}" type="datetime1">
              <a:rPr lang="tr-TR" smtClean="0"/>
              <a:t>23.02.2019</a:t>
            </a:fld>
            <a:endParaRPr lang="tr-T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69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0A5D-13E4-4296-A87A-1C91884098AC}" type="datetime1">
              <a:rPr lang="tr-TR" smtClean="0"/>
              <a:t>23.02.2019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5982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1D325-5F9B-44EC-84D8-DE32F1ED8169}" type="datetime1">
              <a:rPr lang="tr-TR" smtClean="0"/>
              <a:t>23.02.2019</a:t>
            </a:fld>
            <a:endParaRPr lang="tr-T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446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1A5F-2ABD-453C-856C-D0A36B133651}" type="datetime1">
              <a:rPr lang="tr-TR" smtClean="0"/>
              <a:t>23.02.2019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0852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B0E08-26E8-41F1-8514-ADDE2AF2EC25}" type="datetime1">
              <a:rPr lang="tr-TR" smtClean="0"/>
              <a:t>23.02.2019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9709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39FA-EC28-49FC-9707-A3D006307DE4}" type="datetime1">
              <a:rPr lang="tr-TR" smtClean="0"/>
              <a:t>23.02.2019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1544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ED34D8E-428D-40CC-A753-3386F3146060}" type="datetime1">
              <a:rPr lang="tr-TR" smtClean="0"/>
              <a:t>23.02.2019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3CAD9-16D1-469B-AC6C-E74EA2EFE6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8542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417199" y="237698"/>
            <a:ext cx="7983941" cy="2950191"/>
          </a:xfrm>
        </p:spPr>
        <p:txBody>
          <a:bodyPr/>
          <a:lstStyle/>
          <a:p>
            <a:r>
              <a:rPr lang="en-US" sz="4400" b="1" dirty="0">
                <a:solidFill>
                  <a:srgbClr val="FFFF00"/>
                </a:solidFill>
              </a:rPr>
              <a:t>Minimal </a:t>
            </a:r>
            <a:r>
              <a:rPr lang="en-US" sz="4400" b="1" dirty="0" err="1">
                <a:solidFill>
                  <a:srgbClr val="FFFF00"/>
                </a:solidFill>
              </a:rPr>
              <a:t>İnvaziv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sz="4400" b="1" dirty="0" err="1">
                <a:solidFill>
                  <a:srgbClr val="FFFF00"/>
                </a:solidFill>
              </a:rPr>
              <a:t>Kalp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</a:rPr>
              <a:t>Cerrahisin</a:t>
            </a:r>
            <a:r>
              <a:rPr lang="tr-TR" sz="4400" b="1" dirty="0" smtClean="0">
                <a:solidFill>
                  <a:srgbClr val="FFFF00"/>
                </a:solidFill>
              </a:rPr>
              <a:t>de Perfüzyon Ve </a:t>
            </a:r>
            <a:r>
              <a:rPr lang="tr-TR" sz="4400" b="1" dirty="0" err="1" smtClean="0">
                <a:solidFill>
                  <a:srgbClr val="FFFF00"/>
                </a:solidFill>
              </a:rPr>
              <a:t>Kanülasyon</a:t>
            </a:r>
            <a:r>
              <a:rPr lang="tr-TR" sz="4400" b="1" dirty="0" smtClean="0">
                <a:solidFill>
                  <a:srgbClr val="FFFF00"/>
                </a:solidFill>
              </a:rPr>
              <a:t> Stratejileri</a:t>
            </a:r>
            <a:endParaRPr lang="tr-TR" sz="4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36340" y="5638800"/>
            <a:ext cx="8825658" cy="861420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174" y="1129190"/>
            <a:ext cx="3790860" cy="3425588"/>
          </a:xfrm>
          <a:prstGeom prst="rect">
            <a:avLst/>
          </a:prstGeom>
        </p:spPr>
      </p:pic>
      <p:sp>
        <p:nvSpPr>
          <p:cNvPr id="5" name="4 Metin kutusu"/>
          <p:cNvSpPr txBox="1"/>
          <p:nvPr/>
        </p:nvSpPr>
        <p:spPr>
          <a:xfrm>
            <a:off x="1683370" y="3616060"/>
            <a:ext cx="447176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/>
              <a:t>FEHMİ BORS</a:t>
            </a:r>
          </a:p>
          <a:p>
            <a:pPr algn="ctr"/>
            <a:r>
              <a:rPr lang="tr-TR" sz="2400" b="1" dirty="0" smtClean="0"/>
              <a:t>PERFÜZYONİST</a:t>
            </a:r>
          </a:p>
          <a:p>
            <a:pPr algn="ctr"/>
            <a:r>
              <a:rPr lang="tr-TR" sz="2000" b="1" dirty="0" smtClean="0"/>
              <a:t>ÖZEL EGEPOL HASTANESİ </a:t>
            </a:r>
          </a:p>
          <a:p>
            <a:pPr algn="ctr"/>
            <a:r>
              <a:rPr lang="tr-TR" sz="2000" b="1" dirty="0" smtClean="0"/>
              <a:t>KALP VE DAMAR CERRAHİSİ KLİNİĞİ</a:t>
            </a:r>
          </a:p>
          <a:p>
            <a:pPr algn="ctr"/>
            <a:r>
              <a:rPr lang="tr-TR" sz="2400" b="1" dirty="0" smtClean="0"/>
              <a:t>İZMİR</a:t>
            </a:r>
            <a:endParaRPr lang="tr-TR" sz="2400" b="1" dirty="0"/>
          </a:p>
          <a:p>
            <a:pPr algn="ctr"/>
            <a:r>
              <a:rPr lang="tr-TR" sz="2400" b="1" dirty="0" smtClean="0"/>
              <a:t>23.02.2019</a:t>
            </a:r>
            <a:endParaRPr lang="tr-TR" sz="2400" b="1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08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95342" y="519948"/>
            <a:ext cx="4391844" cy="3302757"/>
          </a:xfrm>
        </p:spPr>
        <p:txBody>
          <a:bodyPr/>
          <a:lstStyle/>
          <a:p>
            <a:r>
              <a:rPr lang="en-US" sz="4400" b="1" dirty="0">
                <a:solidFill>
                  <a:srgbClr val="FFFF00"/>
                </a:solidFill>
              </a:rPr>
              <a:t>Minimal </a:t>
            </a:r>
            <a:r>
              <a:rPr lang="en-US" sz="4400" b="1" dirty="0" err="1">
                <a:solidFill>
                  <a:srgbClr val="FFFF00"/>
                </a:solidFill>
              </a:rPr>
              <a:t>İnvaziv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</a:rPr>
              <a:t>Kalp</a:t>
            </a:r>
            <a:r>
              <a:rPr lang="en-US" sz="4400" b="1" dirty="0" smtClean="0">
                <a:solidFill>
                  <a:srgbClr val="FFFF00"/>
                </a:solidFill>
              </a:rPr>
              <a:t> </a:t>
            </a:r>
            <a:r>
              <a:rPr lang="en-US" sz="4400" b="1" dirty="0" err="1">
                <a:solidFill>
                  <a:srgbClr val="FFFF00"/>
                </a:solidFill>
              </a:rPr>
              <a:t>Cerrahisinin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tr-TR" sz="4400" b="1" dirty="0" smtClean="0">
                <a:solidFill>
                  <a:srgbClr val="FFFF00"/>
                </a:solidFill>
              </a:rPr>
              <a:t>Gelişimi</a:t>
            </a:r>
            <a:endParaRPr lang="tr-TR" sz="4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36340" y="5638800"/>
            <a:ext cx="8825658" cy="861420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439" y="2584972"/>
            <a:ext cx="1666875" cy="18097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306" y="2565923"/>
            <a:ext cx="1857375" cy="180975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984" y="54537"/>
            <a:ext cx="2483251" cy="2421979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13" y="4800601"/>
            <a:ext cx="2857500" cy="160020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13" y="54537"/>
            <a:ext cx="2466975" cy="2386010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13" y="2565922"/>
            <a:ext cx="2466975" cy="184785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961" y="88356"/>
            <a:ext cx="2450129" cy="24288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42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2" name="Metin kutusu 11"/>
          <p:cNvSpPr txBox="1"/>
          <p:nvPr/>
        </p:nvSpPr>
        <p:spPr>
          <a:xfrm>
            <a:off x="4630234" y="217132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chemeClr val="bg1"/>
                </a:solidFill>
              </a:rPr>
              <a:t>Dr</a:t>
            </a:r>
            <a:r>
              <a:rPr lang="tr-TR" dirty="0" smtClean="0">
                <a:solidFill>
                  <a:schemeClr val="bg1"/>
                </a:solidFill>
              </a:rPr>
              <a:t> .</a:t>
            </a:r>
            <a:r>
              <a:rPr lang="tr-TR" dirty="0" err="1" smtClean="0">
                <a:solidFill>
                  <a:schemeClr val="bg1"/>
                </a:solidFill>
              </a:rPr>
              <a:t>Chitwood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7243817" y="2097171"/>
            <a:ext cx="174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Dr. </a:t>
            </a:r>
            <a:r>
              <a:rPr lang="tr-TR" dirty="0" err="1" smtClean="0">
                <a:solidFill>
                  <a:schemeClr val="bg1"/>
                </a:solidFill>
              </a:rPr>
              <a:t>Vanerman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4" name="Metin kutusu 13"/>
          <p:cNvSpPr txBox="1"/>
          <p:nvPr/>
        </p:nvSpPr>
        <p:spPr>
          <a:xfrm>
            <a:off x="9882984" y="2097171"/>
            <a:ext cx="188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Dr. </a:t>
            </a:r>
            <a:r>
              <a:rPr lang="tr-TR" dirty="0" err="1" smtClean="0">
                <a:solidFill>
                  <a:schemeClr val="bg1"/>
                </a:solidFill>
              </a:rPr>
              <a:t>Cosgrove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5" name="Metin kutusu 14"/>
          <p:cNvSpPr txBox="1"/>
          <p:nvPr/>
        </p:nvSpPr>
        <p:spPr>
          <a:xfrm>
            <a:off x="5459948" y="4100508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Dr. </a:t>
            </a:r>
            <a:r>
              <a:rPr lang="tr-TR" dirty="0" err="1" smtClean="0"/>
              <a:t>Mack</a:t>
            </a:r>
            <a:endParaRPr lang="tr-TR" dirty="0"/>
          </a:p>
        </p:txBody>
      </p:sp>
      <p:sp>
        <p:nvSpPr>
          <p:cNvPr id="16" name="Metin kutusu 15"/>
          <p:cNvSpPr txBox="1"/>
          <p:nvPr/>
        </p:nvSpPr>
        <p:spPr>
          <a:xfrm>
            <a:off x="7255876" y="4094150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Dr. </a:t>
            </a:r>
            <a:r>
              <a:rPr lang="tr-TR" dirty="0" err="1" smtClean="0">
                <a:solidFill>
                  <a:schemeClr val="bg1"/>
                </a:solidFill>
              </a:rPr>
              <a:t>Cohn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9898156" y="4063100"/>
            <a:ext cx="1760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Dr. </a:t>
            </a:r>
            <a:r>
              <a:rPr lang="tr-TR" dirty="0" err="1" smtClean="0"/>
              <a:t>Carpentier</a:t>
            </a:r>
            <a:endParaRPr lang="tr-TR" dirty="0"/>
          </a:p>
        </p:txBody>
      </p:sp>
      <p:sp>
        <p:nvSpPr>
          <p:cNvPr id="18" name="Metin kutusu 17"/>
          <p:cNvSpPr txBox="1"/>
          <p:nvPr/>
        </p:nvSpPr>
        <p:spPr>
          <a:xfrm>
            <a:off x="7303966" y="6058765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Dr. </a:t>
            </a:r>
            <a:r>
              <a:rPr lang="tr-TR" dirty="0" err="1" smtClean="0">
                <a:solidFill>
                  <a:schemeClr val="bg1"/>
                </a:solidFill>
              </a:rPr>
              <a:t>Mohr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1" name="Slayt Numarası Yer Tutucus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92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 smtClean="0">
                <a:solidFill>
                  <a:srgbClr val="FFFF00"/>
                </a:solidFill>
              </a:rPr>
              <a:t>Neden Minimal </a:t>
            </a:r>
            <a:r>
              <a:rPr lang="tr-TR" sz="4400" b="1" dirty="0" err="1" smtClean="0">
                <a:solidFill>
                  <a:srgbClr val="FFFF00"/>
                </a:solidFill>
              </a:rPr>
              <a:t>İnvaziv</a:t>
            </a:r>
            <a:r>
              <a:rPr lang="tr-TR" sz="4400" b="1" dirty="0" smtClean="0">
                <a:solidFill>
                  <a:srgbClr val="FFFF00"/>
                </a:solidFill>
              </a:rPr>
              <a:t> Kalp Cerrahisi?</a:t>
            </a:r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err="1" smtClean="0"/>
              <a:t>Daha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az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travma</a:t>
            </a:r>
            <a:endParaRPr lang="en-US" sz="2000" b="1" dirty="0" smtClean="0"/>
          </a:p>
          <a:p>
            <a:r>
              <a:rPr lang="en-US" sz="2000" b="1" dirty="0" err="1" smtClean="0"/>
              <a:t>Daha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az</a:t>
            </a:r>
            <a:r>
              <a:rPr lang="en-US" sz="2000" b="1" dirty="0" smtClean="0"/>
              <a:t> postop </a:t>
            </a:r>
            <a:r>
              <a:rPr lang="en-US" sz="2000" b="1" dirty="0" err="1" smtClean="0"/>
              <a:t>ağrı</a:t>
            </a:r>
            <a:endParaRPr lang="en-US" sz="2000" b="1" dirty="0" smtClean="0"/>
          </a:p>
          <a:p>
            <a:r>
              <a:rPr lang="en-US" sz="2000" b="1" dirty="0" err="1" smtClean="0"/>
              <a:t>Daha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hızlı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rehabilitasyon</a:t>
            </a:r>
            <a:endParaRPr lang="en-US" sz="2000" b="1" dirty="0" smtClean="0"/>
          </a:p>
          <a:p>
            <a:r>
              <a:rPr lang="en-US" sz="2000" b="1" dirty="0" err="1" smtClean="0"/>
              <a:t>Kozmetik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kazanımlar</a:t>
            </a:r>
            <a:endParaRPr lang="en-US" sz="2000" b="1" dirty="0" smtClean="0"/>
          </a:p>
          <a:p>
            <a:r>
              <a:rPr lang="en-US" sz="2000" b="1" dirty="0" err="1" smtClean="0"/>
              <a:t>Daha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hızlı</a:t>
            </a:r>
            <a:r>
              <a:rPr lang="en-US" sz="2000" b="1" dirty="0" smtClean="0"/>
              <a:t> postop </a:t>
            </a:r>
            <a:r>
              <a:rPr lang="en-US" sz="2000" b="1" dirty="0" err="1" smtClean="0"/>
              <a:t>iyileşme</a:t>
            </a:r>
            <a:endParaRPr lang="en-US" sz="2000" b="1" dirty="0" smtClean="0"/>
          </a:p>
          <a:p>
            <a:r>
              <a:rPr lang="en-US" sz="2000" b="1" dirty="0" err="1" smtClean="0"/>
              <a:t>Daha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az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hastanede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kalış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maliyet</a:t>
            </a:r>
            <a:endParaRPr lang="en-US" sz="2000" b="1" dirty="0" smtClean="0"/>
          </a:p>
          <a:p>
            <a:r>
              <a:rPr lang="en-US" sz="2000" b="1" dirty="0" err="1" smtClean="0"/>
              <a:t>Daha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sonraki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reoperasyonda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daha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kolay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eksplorasyon</a:t>
            </a:r>
            <a:endParaRPr lang="en-US" sz="2000" b="1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317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088" y="174342"/>
            <a:ext cx="8109638" cy="4726865"/>
          </a:xfrm>
          <a:prstGeom prst="rect">
            <a:avLst/>
          </a:prstGeom>
        </p:spPr>
      </p:pic>
      <p:sp>
        <p:nvSpPr>
          <p:cNvPr id="6" name="TextBox 4"/>
          <p:cNvSpPr txBox="1"/>
          <p:nvPr/>
        </p:nvSpPr>
        <p:spPr>
          <a:xfrm>
            <a:off x="5537530" y="5081004"/>
            <a:ext cx="38931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FFFF"/>
                </a:solidFill>
              </a:rPr>
              <a:t>Femoral </a:t>
            </a:r>
            <a:r>
              <a:rPr lang="en-US" b="1" u="sng" dirty="0" err="1" smtClean="0">
                <a:solidFill>
                  <a:srgbClr val="FFFFFF"/>
                </a:solidFill>
              </a:rPr>
              <a:t>Venöz</a:t>
            </a:r>
            <a:r>
              <a:rPr lang="en-US" b="1" u="sng" dirty="0" smtClean="0">
                <a:solidFill>
                  <a:srgbClr val="FFFFFF"/>
                </a:solidFill>
              </a:rPr>
              <a:t> </a:t>
            </a:r>
            <a:r>
              <a:rPr lang="en-US" b="1" u="sng" dirty="0" err="1" smtClean="0">
                <a:solidFill>
                  <a:srgbClr val="FFFFFF"/>
                </a:solidFill>
              </a:rPr>
              <a:t>kanül</a:t>
            </a:r>
            <a:r>
              <a:rPr lang="en-US" b="1" u="sng" dirty="0" smtClean="0">
                <a:solidFill>
                  <a:srgbClr val="FFFFFF"/>
                </a:solidFill>
              </a:rPr>
              <a:t>:</a:t>
            </a:r>
          </a:p>
          <a:p>
            <a:r>
              <a:rPr lang="en-US" b="1" dirty="0" err="1" smtClean="0">
                <a:solidFill>
                  <a:srgbClr val="FFFFFF"/>
                </a:solidFill>
              </a:rPr>
              <a:t>Genellikle</a:t>
            </a:r>
            <a:r>
              <a:rPr lang="en-US" b="1" dirty="0" smtClean="0">
                <a:solidFill>
                  <a:srgbClr val="FFFFFF"/>
                </a:solidFill>
              </a:rPr>
              <a:t> 25 </a:t>
            </a:r>
            <a:r>
              <a:rPr lang="en-US" b="1" dirty="0" err="1" smtClean="0">
                <a:solidFill>
                  <a:srgbClr val="FFFFFF"/>
                </a:solidFill>
              </a:rPr>
              <a:t>Fr</a:t>
            </a:r>
            <a:r>
              <a:rPr lang="en-US" b="1" dirty="0" smtClean="0">
                <a:solidFill>
                  <a:srgbClr val="FFFFFF"/>
                </a:solidFill>
              </a:rPr>
              <a:t>, </a:t>
            </a:r>
            <a:r>
              <a:rPr lang="en-US" b="1" dirty="0" err="1" smtClean="0">
                <a:solidFill>
                  <a:srgbClr val="FFFFFF"/>
                </a:solidFill>
              </a:rPr>
              <a:t>bikaval</a:t>
            </a:r>
            <a:r>
              <a:rPr lang="en-US" b="1" dirty="0" smtClean="0">
                <a:solidFill>
                  <a:srgbClr val="FFFFFF"/>
                </a:solidFill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</a:rPr>
              <a:t>ise</a:t>
            </a:r>
            <a:r>
              <a:rPr lang="en-US" b="1" dirty="0" smtClean="0">
                <a:solidFill>
                  <a:srgbClr val="FFFFFF"/>
                </a:solidFill>
              </a:rPr>
              <a:t> 23 </a:t>
            </a:r>
            <a:r>
              <a:rPr lang="en-US" b="1" dirty="0" err="1" smtClean="0">
                <a:solidFill>
                  <a:srgbClr val="FFFFFF"/>
                </a:solidFill>
              </a:rPr>
              <a:t>Fr</a:t>
            </a:r>
            <a:endParaRPr lang="en-US" b="1" dirty="0" smtClean="0">
              <a:solidFill>
                <a:srgbClr val="FFFFFF"/>
              </a:solidFill>
            </a:endParaRPr>
          </a:p>
          <a:p>
            <a:endParaRPr lang="en-US" b="1" dirty="0" smtClean="0">
              <a:solidFill>
                <a:srgbClr val="FFFFFF"/>
              </a:solidFill>
            </a:endParaRPr>
          </a:p>
          <a:p>
            <a:r>
              <a:rPr lang="en-US" b="1" u="sng" dirty="0" smtClean="0">
                <a:solidFill>
                  <a:srgbClr val="FFFFFF"/>
                </a:solidFill>
              </a:rPr>
              <a:t>VCS </a:t>
            </a:r>
            <a:r>
              <a:rPr lang="en-US" b="1" u="sng" dirty="0" err="1" smtClean="0">
                <a:solidFill>
                  <a:srgbClr val="FFFFFF"/>
                </a:solidFill>
              </a:rPr>
              <a:t>kanülü</a:t>
            </a:r>
            <a:r>
              <a:rPr lang="en-US" b="1" u="sng" dirty="0" smtClean="0">
                <a:solidFill>
                  <a:srgbClr val="FFFFFF"/>
                </a:solidFill>
              </a:rPr>
              <a:t>: </a:t>
            </a:r>
            <a:r>
              <a:rPr lang="en-US" b="1" dirty="0" smtClean="0">
                <a:solidFill>
                  <a:srgbClr val="FFFFFF"/>
                </a:solidFill>
              </a:rPr>
              <a:t>15-17 </a:t>
            </a:r>
            <a:r>
              <a:rPr lang="en-US" b="1" dirty="0" err="1" smtClean="0">
                <a:solidFill>
                  <a:srgbClr val="FFFFFF"/>
                </a:solidFill>
              </a:rPr>
              <a:t>Fr</a:t>
            </a:r>
            <a:endParaRPr lang="en-US" b="1" dirty="0">
              <a:solidFill>
                <a:srgbClr val="FFFFFF"/>
              </a:solidFill>
            </a:endParaRPr>
          </a:p>
          <a:p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1321088" y="5044684"/>
            <a:ext cx="3220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Femoral </a:t>
            </a:r>
            <a:r>
              <a:rPr lang="en-US" b="1" u="sng" dirty="0" err="1" smtClean="0"/>
              <a:t>Arteriyel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kanül</a:t>
            </a:r>
            <a:r>
              <a:rPr lang="en-US" b="1" u="sng" dirty="0" smtClean="0"/>
              <a:t>: </a:t>
            </a:r>
          </a:p>
          <a:p>
            <a:r>
              <a:rPr lang="en-US" b="1" dirty="0" smtClean="0"/>
              <a:t>BSA &lt; 1.6 </a:t>
            </a:r>
            <a:r>
              <a:rPr lang="tr-TR" b="1" dirty="0" smtClean="0"/>
              <a:t>   </a:t>
            </a:r>
            <a:r>
              <a:rPr lang="en-US" b="1" dirty="0" err="1" smtClean="0"/>
              <a:t>ise</a:t>
            </a:r>
            <a:r>
              <a:rPr lang="en-US" b="1" dirty="0" smtClean="0"/>
              <a:t> </a:t>
            </a:r>
            <a:r>
              <a:rPr lang="tr-TR" b="1" dirty="0" smtClean="0"/>
              <a:t>   </a:t>
            </a:r>
            <a:r>
              <a:rPr lang="en-US" b="1" dirty="0" smtClean="0"/>
              <a:t>15 Fr</a:t>
            </a:r>
          </a:p>
          <a:p>
            <a:r>
              <a:rPr lang="en-US" b="1" dirty="0" smtClean="0"/>
              <a:t>BSA 1.7-2.1 </a:t>
            </a:r>
            <a:r>
              <a:rPr lang="en-US" b="1" dirty="0" err="1" smtClean="0"/>
              <a:t>ise</a:t>
            </a:r>
            <a:r>
              <a:rPr lang="en-US" b="1" dirty="0" smtClean="0"/>
              <a:t> </a:t>
            </a:r>
            <a:r>
              <a:rPr lang="tr-TR" b="1" dirty="0" smtClean="0"/>
              <a:t>   </a:t>
            </a:r>
            <a:r>
              <a:rPr lang="en-US" b="1" dirty="0" smtClean="0"/>
              <a:t>17 Fr </a:t>
            </a:r>
          </a:p>
          <a:p>
            <a:r>
              <a:rPr lang="en-US" b="1" dirty="0" smtClean="0"/>
              <a:t>BSA &gt; 2.2</a:t>
            </a:r>
            <a:r>
              <a:rPr lang="tr-TR" b="1" dirty="0" smtClean="0"/>
              <a:t>   </a:t>
            </a:r>
            <a:r>
              <a:rPr lang="en-US" b="1" dirty="0" smtClean="0"/>
              <a:t> </a:t>
            </a:r>
            <a:r>
              <a:rPr lang="en-US" b="1" dirty="0" err="1" smtClean="0"/>
              <a:t>ise</a:t>
            </a:r>
            <a:r>
              <a:rPr lang="tr-TR" b="1" dirty="0" smtClean="0"/>
              <a:t>   </a:t>
            </a:r>
            <a:r>
              <a:rPr lang="en-US" b="1" dirty="0" smtClean="0"/>
              <a:t> 19 Fr</a:t>
            </a:r>
            <a:endParaRPr lang="en-US" b="1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81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tr-TR" dirty="0"/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1103312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4400" b="1" dirty="0" smtClean="0">
                <a:solidFill>
                  <a:srgbClr val="FFFF00"/>
                </a:solidFill>
              </a:rPr>
              <a:t>Vakum Destekli </a:t>
            </a:r>
            <a:r>
              <a:rPr lang="tr-TR" sz="4400" b="1" dirty="0" err="1" smtClean="0">
                <a:solidFill>
                  <a:srgbClr val="FFFF00"/>
                </a:solidFill>
              </a:rPr>
              <a:t>Venöz</a:t>
            </a:r>
            <a:r>
              <a:rPr lang="tr-TR" sz="4400" b="1" dirty="0" smtClean="0">
                <a:solidFill>
                  <a:srgbClr val="FFFF00"/>
                </a:solidFill>
              </a:rPr>
              <a:t> Drenaj Sisteminin Önemli Noktaları</a:t>
            </a:r>
          </a:p>
          <a:p>
            <a:endParaRPr lang="tr-TR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b="1" dirty="0" smtClean="0"/>
              <a:t>Rezervuarda bütün portların kapalı olduğundan emin olunmalı</a:t>
            </a:r>
          </a:p>
          <a:p>
            <a:pPr>
              <a:defRPr/>
            </a:pPr>
            <a:r>
              <a:rPr lang="tr-TR" b="1" dirty="0" smtClean="0"/>
              <a:t>Pompadan ilaç enjekte edilecekse vakum kapatılmalı yada istenilen doz kadar enjektöre ilaç çekilmeli</a:t>
            </a:r>
          </a:p>
          <a:p>
            <a:pPr>
              <a:defRPr/>
            </a:pPr>
            <a:r>
              <a:rPr lang="tr-TR" b="1" dirty="0" smtClean="0"/>
              <a:t>Pompadan çıkma aşamasında vakum sonlandırılmalı</a:t>
            </a:r>
          </a:p>
          <a:p>
            <a:pPr>
              <a:defRPr/>
            </a:pPr>
            <a:r>
              <a:rPr lang="tr-TR" b="1" dirty="0" smtClean="0"/>
              <a:t>Vakum cihazını havalandırmak içim su </a:t>
            </a:r>
            <a:r>
              <a:rPr lang="tr-TR" b="1" dirty="0" err="1" smtClean="0"/>
              <a:t>tutuculu</a:t>
            </a:r>
            <a:r>
              <a:rPr lang="tr-TR" b="1" dirty="0" smtClean="0"/>
              <a:t> ‘’Y’’ hattı kullanılmalı</a:t>
            </a:r>
          </a:p>
          <a:p>
            <a:pPr>
              <a:defRPr/>
            </a:pPr>
            <a:r>
              <a:rPr lang="tr-TR" b="1" dirty="0" err="1" smtClean="0"/>
              <a:t>Hemolizi</a:t>
            </a:r>
            <a:r>
              <a:rPr lang="tr-TR" b="1" dirty="0" smtClean="0"/>
              <a:t> önlemek için rezervuara uygulanan negatif basınç ölçülmeli 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650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1" dirty="0" err="1" smtClean="0">
                <a:solidFill>
                  <a:srgbClr val="FFFF00"/>
                </a:solidFill>
              </a:rPr>
              <a:t>Miyokardiyal</a:t>
            </a:r>
            <a:r>
              <a:rPr lang="tr-TR" sz="4400" b="1" dirty="0" smtClean="0">
                <a:solidFill>
                  <a:srgbClr val="FFFF00"/>
                </a:solidFill>
              </a:rPr>
              <a:t> Koruma</a:t>
            </a:r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756" y="1149992"/>
            <a:ext cx="4987078" cy="2707830"/>
          </a:xfrm>
        </p:spPr>
      </p:pic>
      <p:sp>
        <p:nvSpPr>
          <p:cNvPr id="4" name="İçerik Yer Tutucusu 2">
            <a:extLst>
              <a:ext uri="{FF2B5EF4-FFF2-40B4-BE49-F238E27FC236}">
                <a16:creationId xmlns="" xmlns:a16="http://schemas.microsoft.com/office/drawing/2014/main" id="{CB5EAF83-AA80-443A-87BC-85DD70FB8D63}"/>
              </a:ext>
            </a:extLst>
          </p:cNvPr>
          <p:cNvSpPr txBox="1">
            <a:spLocks/>
          </p:cNvSpPr>
          <p:nvPr/>
        </p:nvSpPr>
        <p:spPr>
          <a:xfrm>
            <a:off x="990417" y="1661737"/>
            <a:ext cx="4876670" cy="2978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</a:pPr>
            <a:endParaRPr lang="tr-TR" dirty="0" smtClean="0">
              <a:latin typeface="Georgia" panose="02040502050405020303" pitchFamily="18" charset="0"/>
            </a:endParaRPr>
          </a:p>
          <a:p>
            <a:pPr marL="0" indent="0">
              <a:buFont typeface="Wingdings 3" charset="2"/>
              <a:buNone/>
            </a:pPr>
            <a:r>
              <a:rPr lang="tr-TR" dirty="0" err="1" smtClean="0">
                <a:latin typeface="Georgia" panose="02040502050405020303" pitchFamily="18" charset="0"/>
              </a:rPr>
              <a:t>Kardiyopleji</a:t>
            </a:r>
            <a:r>
              <a:rPr lang="tr-TR" dirty="0" smtClean="0">
                <a:latin typeface="Georgia" panose="02040502050405020303" pitchFamily="18" charset="0"/>
              </a:rPr>
              <a:t>: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latin typeface="Georgia" panose="02040502050405020303" pitchFamily="18" charset="0"/>
              </a:rPr>
              <a:t>Uzun etkili 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latin typeface="Georgia" panose="02040502050405020303" pitchFamily="18" charset="0"/>
              </a:rPr>
              <a:t>Çoğunlukla tek doz</a:t>
            </a:r>
          </a:p>
          <a:p>
            <a:pPr lvl="2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2000" dirty="0" smtClean="0">
                <a:solidFill>
                  <a:srgbClr val="FFFF00"/>
                </a:solidFill>
                <a:latin typeface="Georgia" panose="02040502050405020303" pitchFamily="18" charset="0"/>
              </a:rPr>
              <a:t>Del </a:t>
            </a:r>
            <a:r>
              <a:rPr lang="tr-TR" sz="2000" dirty="0" err="1" smtClean="0">
                <a:solidFill>
                  <a:srgbClr val="FFFF00"/>
                </a:solidFill>
                <a:latin typeface="Georgia" panose="02040502050405020303" pitchFamily="18" charset="0"/>
              </a:rPr>
              <a:t>Nido</a:t>
            </a:r>
            <a:r>
              <a:rPr lang="tr-TR" sz="2000" dirty="0" smtClean="0">
                <a:solidFill>
                  <a:srgbClr val="FFFF00"/>
                </a:solidFill>
                <a:latin typeface="Georgia" panose="02040502050405020303" pitchFamily="18" charset="0"/>
              </a:rPr>
              <a:t> (</a:t>
            </a:r>
            <a:r>
              <a:rPr lang="tr-TR" sz="2000" dirty="0" err="1" smtClean="0">
                <a:solidFill>
                  <a:srgbClr val="FFFF00"/>
                </a:solidFill>
                <a:latin typeface="Georgia" panose="02040502050405020303" pitchFamily="18" charset="0"/>
              </a:rPr>
              <a:t>Modifiye</a:t>
            </a:r>
            <a:r>
              <a:rPr lang="tr-TR" sz="2000" dirty="0" smtClean="0">
                <a:solidFill>
                  <a:srgbClr val="FFFF00"/>
                </a:solidFill>
                <a:latin typeface="Georgia" panose="02040502050405020303" pitchFamily="18" charset="0"/>
              </a:rPr>
              <a:t>)</a:t>
            </a:r>
          </a:p>
          <a:p>
            <a:pPr lvl="2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sz="2000" dirty="0" smtClean="0">
                <a:solidFill>
                  <a:srgbClr val="FFFF00"/>
                </a:solidFill>
                <a:latin typeface="Georgia" panose="02040502050405020303" pitchFamily="18" charset="0"/>
              </a:rPr>
              <a:t>HTK</a:t>
            </a:r>
            <a:endParaRPr lang="tr-TR" sz="2000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49" y="3944397"/>
            <a:ext cx="3875890" cy="280654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8271" y="3944397"/>
            <a:ext cx="2540000" cy="2806546"/>
          </a:xfrm>
          <a:prstGeom prst="rect">
            <a:avLst/>
          </a:prstGeom>
        </p:spPr>
      </p:pic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983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</a:rPr>
              <a:t>Zorluklar</a:t>
            </a:r>
            <a:endParaRPr lang="tr-TR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="" xmlns:a16="http://schemas.microsoft.com/office/drawing/2014/main" id="{4133CE73-C949-44A6-8753-832205429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b="1" dirty="0">
                <a:latin typeface="Georgia" panose="02040502050405020303" pitchFamily="18" charset="0"/>
              </a:rPr>
              <a:t>Ekip Çalışması</a:t>
            </a: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b="1" dirty="0">
                <a:latin typeface="Georgia" panose="02040502050405020303" pitchFamily="18" charset="0"/>
              </a:rPr>
              <a:t>Cerrahi tekniklerin zorluğu ve ek deneyim gerektirmesi</a:t>
            </a: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b="1" dirty="0">
                <a:latin typeface="Georgia" panose="02040502050405020303" pitchFamily="18" charset="0"/>
              </a:rPr>
              <a:t>Ek cerrahi ekipman ihtiyacı</a:t>
            </a: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b="1" dirty="0" err="1">
                <a:latin typeface="Georgia" panose="02040502050405020303" pitchFamily="18" charset="0"/>
              </a:rPr>
              <a:t>Minitorakotomide</a:t>
            </a:r>
            <a:r>
              <a:rPr lang="tr-TR" b="1" dirty="0">
                <a:latin typeface="Georgia" panose="02040502050405020303" pitchFamily="18" charset="0"/>
              </a:rPr>
              <a:t>  IMA yaralanmaları</a:t>
            </a:r>
          </a:p>
          <a:p>
            <a:pPr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tr-TR" b="1" dirty="0">
                <a:latin typeface="Georgia" panose="02040502050405020303" pitchFamily="18" charset="0"/>
              </a:rPr>
              <a:t>Küçük </a:t>
            </a:r>
            <a:r>
              <a:rPr lang="tr-TR" b="1" dirty="0" err="1">
                <a:latin typeface="Georgia" panose="02040502050405020303" pitchFamily="18" charset="0"/>
              </a:rPr>
              <a:t>kanüllere</a:t>
            </a:r>
            <a:r>
              <a:rPr lang="tr-TR" b="1" dirty="0">
                <a:latin typeface="Georgia" panose="02040502050405020303" pitchFamily="18" charset="0"/>
              </a:rPr>
              <a:t> bağlı </a:t>
            </a:r>
            <a:r>
              <a:rPr lang="tr-TR" b="1" dirty="0" err="1">
                <a:latin typeface="Georgia" panose="02040502050405020303" pitchFamily="18" charset="0"/>
              </a:rPr>
              <a:t>venöz</a:t>
            </a:r>
            <a:r>
              <a:rPr lang="tr-TR" b="1" dirty="0">
                <a:latin typeface="Georgia" panose="02040502050405020303" pitchFamily="18" charset="0"/>
              </a:rPr>
              <a:t> dönüş sorunları ve </a:t>
            </a:r>
            <a:r>
              <a:rPr lang="tr-TR" b="1" dirty="0" smtClean="0">
                <a:latin typeface="Georgia" panose="02040502050405020303" pitchFamily="18" charset="0"/>
              </a:rPr>
              <a:t>vakum  </a:t>
            </a:r>
            <a:r>
              <a:rPr lang="tr-TR" b="1" dirty="0">
                <a:latin typeface="Georgia" panose="02040502050405020303" pitchFamily="18" charset="0"/>
              </a:rPr>
              <a:t>gerekliliği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42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</a:rPr>
              <a:t>Sonuç</a:t>
            </a:r>
            <a:endParaRPr lang="tr-TR" dirty="0"/>
          </a:p>
        </p:txBody>
      </p:sp>
      <p:sp>
        <p:nvSpPr>
          <p:cNvPr id="6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charset="2"/>
              <a:buChar char="ü"/>
            </a:pPr>
            <a:r>
              <a:rPr lang="tr-TR" dirty="0">
                <a:latin typeface="Georgia" charset="0"/>
                <a:ea typeface="Georgia" charset="0"/>
                <a:cs typeface="Georgia" charset="0"/>
              </a:rPr>
              <a:t>Minimal </a:t>
            </a:r>
            <a:r>
              <a:rPr lang="tr-TR" dirty="0" err="1">
                <a:latin typeface="Georgia" charset="0"/>
                <a:ea typeface="Georgia" charset="0"/>
                <a:cs typeface="Georgia" charset="0"/>
              </a:rPr>
              <a:t>invaziv</a:t>
            </a:r>
            <a:r>
              <a:rPr lang="tr-TR" dirty="0">
                <a:latin typeface="Georgia" charset="0"/>
                <a:ea typeface="Georgia" charset="0"/>
                <a:cs typeface="Georgia" charset="0"/>
              </a:rPr>
              <a:t> teknikler uygun olgularda etkin bir cerrahi seçenek olarak yararlı olabilir</a:t>
            </a:r>
          </a:p>
          <a:p>
            <a:pPr>
              <a:buClr>
                <a:srgbClr val="FF0000"/>
              </a:buClr>
              <a:buFont typeface="Wingdings" charset="2"/>
              <a:buChar char="ü"/>
            </a:pPr>
            <a:endParaRPr lang="tr-TR" dirty="0">
              <a:latin typeface="Georgia" charset="0"/>
              <a:ea typeface="Georgia" charset="0"/>
              <a:cs typeface="Georgia" charset="0"/>
            </a:endParaRPr>
          </a:p>
          <a:p>
            <a:pPr>
              <a:buClr>
                <a:srgbClr val="FF0000"/>
              </a:buClr>
              <a:buFont typeface="Wingdings" charset="2"/>
              <a:buChar char="ü"/>
            </a:pPr>
            <a:r>
              <a:rPr lang="tr-TR" dirty="0">
                <a:latin typeface="Georgia" charset="0"/>
                <a:ea typeface="Georgia" charset="0"/>
                <a:cs typeface="Georgia" charset="0"/>
              </a:rPr>
              <a:t>Cerrahi çeşitliliği deneyim ve </a:t>
            </a:r>
            <a:r>
              <a:rPr lang="tr-TR" dirty="0" err="1">
                <a:latin typeface="Georgia" charset="0"/>
                <a:ea typeface="Georgia" charset="0"/>
                <a:cs typeface="Georgia" charset="0"/>
              </a:rPr>
              <a:t>enstrumantasyonun</a:t>
            </a:r>
            <a:r>
              <a:rPr lang="tr-TR" dirty="0">
                <a:latin typeface="Georgia" charset="0"/>
                <a:ea typeface="Georgia" charset="0"/>
                <a:cs typeface="Georgia" charset="0"/>
              </a:rPr>
              <a:t> gelişmesiyle giderek yaygınlaşmaktadır</a:t>
            </a:r>
          </a:p>
          <a:p>
            <a:pPr>
              <a:buClr>
                <a:srgbClr val="FF0000"/>
              </a:buClr>
              <a:buFont typeface="Wingdings" charset="2"/>
              <a:buChar char="ü"/>
            </a:pPr>
            <a:endParaRPr lang="tr-TR" dirty="0">
              <a:latin typeface="Georgia" charset="0"/>
              <a:ea typeface="Georgia" charset="0"/>
              <a:cs typeface="Georgia" charset="0"/>
            </a:endParaRPr>
          </a:p>
          <a:p>
            <a:pPr>
              <a:buClr>
                <a:srgbClr val="FF0000"/>
              </a:buClr>
              <a:buFont typeface="Wingdings" charset="2"/>
              <a:buChar char="ü"/>
            </a:pPr>
            <a:r>
              <a:rPr lang="tr-TR" dirty="0" err="1">
                <a:latin typeface="Georgia" charset="0"/>
                <a:ea typeface="Georgia" charset="0"/>
                <a:cs typeface="Georgia" charset="0"/>
              </a:rPr>
              <a:t>Perfüzyonistler</a:t>
            </a:r>
            <a:r>
              <a:rPr lang="tr-TR" dirty="0">
                <a:latin typeface="Georgia" charset="0"/>
                <a:ea typeface="Georgia" charset="0"/>
                <a:cs typeface="Georgia" charset="0"/>
              </a:rPr>
              <a:t> açısından da özellikli bir teknik olarak deneyim kazanılması </a:t>
            </a:r>
            <a:r>
              <a:rPr lang="tr-TR" dirty="0" smtClean="0">
                <a:latin typeface="Georgia" charset="0"/>
                <a:ea typeface="Georgia" charset="0"/>
                <a:cs typeface="Georgia" charset="0"/>
              </a:rPr>
              <a:t>gereken bir alandır</a:t>
            </a:r>
            <a:endParaRPr lang="tr-TR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98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75072" y="5233019"/>
            <a:ext cx="8354587" cy="13044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400" b="1" dirty="0" smtClean="0"/>
              <a:t>Teşekkürler</a:t>
            </a:r>
            <a:endParaRPr lang="tr-TR" sz="4400" b="1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871" y="470499"/>
            <a:ext cx="8083963" cy="4780301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3CAD9-16D1-469B-AC6C-E74EA2EFE67D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285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İyon">
  <a:themeElements>
    <a:clrScheme name="İy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İy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931</TotalTime>
  <Words>431</Words>
  <Application>Microsoft Office PowerPoint</Application>
  <PresentationFormat>Geniş ekran</PresentationFormat>
  <Paragraphs>118</Paragraphs>
  <Slides>20</Slides>
  <Notes>2</Notes>
  <HiddenSlides>0</HiddenSlides>
  <MMClips>3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9" baseType="lpstr">
      <vt:lpstr>Arial</vt:lpstr>
      <vt:lpstr>Calibri</vt:lpstr>
      <vt:lpstr>Century Gothic</vt:lpstr>
      <vt:lpstr>Courier New</vt:lpstr>
      <vt:lpstr>Georgia</vt:lpstr>
      <vt:lpstr>Wingdings</vt:lpstr>
      <vt:lpstr>Wingdings 2</vt:lpstr>
      <vt:lpstr>Wingdings 3</vt:lpstr>
      <vt:lpstr>İyon</vt:lpstr>
      <vt:lpstr>Minimal İnvaziv Kalp Cerrahisinde Perfüzyon Ve Kanülasyon Stratejileri</vt:lpstr>
      <vt:lpstr>Minimal İnvaziv Kalp Cerrahisinin Gelişimi</vt:lpstr>
      <vt:lpstr>Neden Minimal İnvaziv Kalp Cerrahisi?</vt:lpstr>
      <vt:lpstr>İnsizyon Bölgeleri</vt:lpstr>
      <vt:lpstr>PowerPoint Sunusu</vt:lpstr>
      <vt:lpstr>Minimal İnvaziv Kalp Cerrahisinde Kanülasyon Teknikleri</vt:lpstr>
      <vt:lpstr>PowerPoint Sunusu</vt:lpstr>
      <vt:lpstr>Operasyon Öncesi Hazırlık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Miyokardiyal Koruma</vt:lpstr>
      <vt:lpstr>Zorluklar</vt:lpstr>
      <vt:lpstr>Sonuç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 İnvaziv Kalp Cerrahisinde Perfüzyon ve Kanülasyon  Stratejileri</dc:title>
  <dc:creator>fehmi bors</dc:creator>
  <cp:lastModifiedBy>HP</cp:lastModifiedBy>
  <cp:revision>60</cp:revision>
  <dcterms:created xsi:type="dcterms:W3CDTF">2019-02-20T18:38:17Z</dcterms:created>
  <dcterms:modified xsi:type="dcterms:W3CDTF">2019-02-23T09:38:38Z</dcterms:modified>
</cp:coreProperties>
</file>