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drawings/drawing1.xml" ContentType="application/vnd.openxmlformats-officedocument.drawingml.chartshapes+xml"/>
  <Override PartName="/ppt/charts/chart5.xml" ContentType="application/vnd.openxmlformats-officedocument.drawingml.chart+xml"/>
  <Override PartName="/ppt/charts/chart6.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3" r:id="rId1"/>
  </p:sldMasterIdLst>
  <p:notesMasterIdLst>
    <p:notesMasterId r:id="rId27"/>
  </p:notesMasterIdLst>
  <p:sldIdLst>
    <p:sldId id="306" r:id="rId2"/>
    <p:sldId id="258" r:id="rId3"/>
    <p:sldId id="337" r:id="rId4"/>
    <p:sldId id="296" r:id="rId5"/>
    <p:sldId id="335" r:id="rId6"/>
    <p:sldId id="298" r:id="rId7"/>
    <p:sldId id="299" r:id="rId8"/>
    <p:sldId id="336" r:id="rId9"/>
    <p:sldId id="273" r:id="rId10"/>
    <p:sldId id="307" r:id="rId11"/>
    <p:sldId id="308" r:id="rId12"/>
    <p:sldId id="311" r:id="rId13"/>
    <p:sldId id="289" r:id="rId14"/>
    <p:sldId id="291" r:id="rId15"/>
    <p:sldId id="330" r:id="rId16"/>
    <p:sldId id="314" r:id="rId17"/>
    <p:sldId id="332" r:id="rId18"/>
    <p:sldId id="333" r:id="rId19"/>
    <p:sldId id="339" r:id="rId20"/>
    <p:sldId id="340" r:id="rId21"/>
    <p:sldId id="341" r:id="rId22"/>
    <p:sldId id="334" r:id="rId23"/>
    <p:sldId id="327" r:id="rId24"/>
    <p:sldId id="288" r:id="rId25"/>
    <p:sldId id="294" r:id="rId26"/>
  </p:sldIdLst>
  <p:sldSz cx="9144000" cy="6858000" type="screen4x3"/>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5pPr>
    <a:lvl6pPr marL="2286000" algn="l" defTabSz="914400" rtl="0" eaLnBrk="1" latinLnBrk="0" hangingPunct="1">
      <a:defRPr kern="1200">
        <a:solidFill>
          <a:schemeClr val="tx1"/>
        </a:solidFill>
        <a:latin typeface="Arial" charset="0"/>
        <a:ea typeface="Microsoft YaHei" charset="-122"/>
        <a:cs typeface="+mn-cs"/>
      </a:defRPr>
    </a:lvl6pPr>
    <a:lvl7pPr marL="2743200" algn="l" defTabSz="914400" rtl="0" eaLnBrk="1" latinLnBrk="0" hangingPunct="1">
      <a:defRPr kern="1200">
        <a:solidFill>
          <a:schemeClr val="tx1"/>
        </a:solidFill>
        <a:latin typeface="Arial" charset="0"/>
        <a:ea typeface="Microsoft YaHei" charset="-122"/>
        <a:cs typeface="+mn-cs"/>
      </a:defRPr>
    </a:lvl7pPr>
    <a:lvl8pPr marL="3200400" algn="l" defTabSz="914400" rtl="0" eaLnBrk="1" latinLnBrk="0" hangingPunct="1">
      <a:defRPr kern="1200">
        <a:solidFill>
          <a:schemeClr val="tx1"/>
        </a:solidFill>
        <a:latin typeface="Arial" charset="0"/>
        <a:ea typeface="Microsoft YaHei" charset="-122"/>
        <a:cs typeface="+mn-cs"/>
      </a:defRPr>
    </a:lvl8pPr>
    <a:lvl9pPr marL="3657600" algn="l" defTabSz="914400" rtl="0" eaLnBrk="1" latinLnBrk="0" hangingPunct="1">
      <a:defRPr kern="1200">
        <a:solidFill>
          <a:schemeClr val="tx1"/>
        </a:solidFill>
        <a:latin typeface="Arial" charset="0"/>
        <a:ea typeface="Microsoft YaHei"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94622" autoAdjust="0"/>
  </p:normalViewPr>
  <p:slideViewPr>
    <p:cSldViewPr>
      <p:cViewPr varScale="1">
        <p:scale>
          <a:sx n="74" d="100"/>
          <a:sy n="74" d="100"/>
        </p:scale>
        <p:origin x="-612" y="-90"/>
      </p:cViewPr>
      <p:guideLst>
        <p:guide orient="horz" pos="2160"/>
        <p:guide pos="2880"/>
      </p:guideLst>
    </p:cSldViewPr>
  </p:slideViewPr>
  <p:outlineViewPr>
    <p:cViewPr varScale="1">
      <p:scale>
        <a:sx n="170" d="200"/>
        <a:sy n="170" d="200"/>
      </p:scale>
      <p:origin x="0" y="2036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'[Microsoft Word uygulamasında grafik]Sayfa1'!$G$10:$G$11</c:f>
              <c:strCache>
                <c:ptCount val="1"/>
                <c:pt idx="0">
                  <c:v>Grup I</c:v>
                </c:pt>
              </c:strCache>
            </c:strRef>
          </c:tx>
          <c:invertIfNegative val="0"/>
          <c:dLbls>
            <c:showLegendKey val="0"/>
            <c:showVal val="1"/>
            <c:showCatName val="0"/>
            <c:showSerName val="0"/>
            <c:showPercent val="0"/>
            <c:showBubbleSize val="0"/>
            <c:showLeaderLines val="0"/>
          </c:dLbls>
          <c:cat>
            <c:strRef>
              <c:f>'[Microsoft Word uygulamasında grafik]Sayfa1'!$F$12:$F$20</c:f>
              <c:strCache>
                <c:ptCount val="9"/>
                <c:pt idx="0">
                  <c:v>Ameliyat Öncesi</c:v>
                </c:pt>
                <c:pt idx="1">
                  <c:v>İndüksiyon Sonrası</c:v>
                </c:pt>
                <c:pt idx="2">
                  <c:v>CPB ‘In 5. Dk Sı</c:v>
                </c:pt>
                <c:pt idx="3">
                  <c:v>Akk Sonrası</c:v>
                </c:pt>
                <c:pt idx="4">
                  <c:v>CPB’ Dan Çıkmadan Önce</c:v>
                </c:pt>
                <c:pt idx="5">
                  <c:v>CPB Sonrası 30. Dk</c:v>
                </c:pt>
                <c:pt idx="6">
                  <c:v>Yb 6. Saat</c:v>
                </c:pt>
                <c:pt idx="7">
                  <c:v>Yb 12. Saat</c:v>
                </c:pt>
                <c:pt idx="8">
                  <c:v>Yb 24. Saat</c:v>
                </c:pt>
              </c:strCache>
            </c:strRef>
          </c:cat>
          <c:val>
            <c:numRef>
              <c:f>'[Microsoft Word uygulamasında grafik]Sayfa1'!$G$12:$G$20</c:f>
              <c:numCache>
                <c:formatCode>General</c:formatCode>
                <c:ptCount val="9"/>
                <c:pt idx="0">
                  <c:v>39</c:v>
                </c:pt>
                <c:pt idx="1">
                  <c:v>38</c:v>
                </c:pt>
                <c:pt idx="2">
                  <c:v>25</c:v>
                </c:pt>
                <c:pt idx="3">
                  <c:v>24</c:v>
                </c:pt>
                <c:pt idx="4">
                  <c:v>26</c:v>
                </c:pt>
                <c:pt idx="5">
                  <c:v>30</c:v>
                </c:pt>
                <c:pt idx="6">
                  <c:v>32</c:v>
                </c:pt>
                <c:pt idx="7">
                  <c:v>32</c:v>
                </c:pt>
                <c:pt idx="8">
                  <c:v>34</c:v>
                </c:pt>
              </c:numCache>
            </c:numRef>
          </c:val>
        </c:ser>
        <c:ser>
          <c:idx val="1"/>
          <c:order val="1"/>
          <c:tx>
            <c:strRef>
              <c:f>'[Microsoft Word uygulamasında grafik]Sayfa1'!$H$10:$H$11</c:f>
              <c:strCache>
                <c:ptCount val="1"/>
                <c:pt idx="0">
                  <c:v>Grup II</c:v>
                </c:pt>
              </c:strCache>
            </c:strRef>
          </c:tx>
          <c:invertIfNegative val="0"/>
          <c:dLbls>
            <c:showLegendKey val="0"/>
            <c:showVal val="1"/>
            <c:showCatName val="0"/>
            <c:showSerName val="0"/>
            <c:showPercent val="0"/>
            <c:showBubbleSize val="0"/>
            <c:showLeaderLines val="0"/>
          </c:dLbls>
          <c:cat>
            <c:strRef>
              <c:f>'[Microsoft Word uygulamasında grafik]Sayfa1'!$F$12:$F$20</c:f>
              <c:strCache>
                <c:ptCount val="9"/>
                <c:pt idx="0">
                  <c:v>Ameliyat Öncesi</c:v>
                </c:pt>
                <c:pt idx="1">
                  <c:v>İndüksiyon Sonrası</c:v>
                </c:pt>
                <c:pt idx="2">
                  <c:v>CPB ‘In 5. Dk Sı</c:v>
                </c:pt>
                <c:pt idx="3">
                  <c:v>Akk Sonrası</c:v>
                </c:pt>
                <c:pt idx="4">
                  <c:v>CPB’ Dan Çıkmadan Önce</c:v>
                </c:pt>
                <c:pt idx="5">
                  <c:v>CPB Sonrası 30. Dk</c:v>
                </c:pt>
                <c:pt idx="6">
                  <c:v>Yb 6. Saat</c:v>
                </c:pt>
                <c:pt idx="7">
                  <c:v>Yb 12. Saat</c:v>
                </c:pt>
                <c:pt idx="8">
                  <c:v>Yb 24. Saat</c:v>
                </c:pt>
              </c:strCache>
            </c:strRef>
          </c:cat>
          <c:val>
            <c:numRef>
              <c:f>'[Microsoft Word uygulamasında grafik]Sayfa1'!$H$12:$H$20</c:f>
              <c:numCache>
                <c:formatCode>General</c:formatCode>
                <c:ptCount val="9"/>
                <c:pt idx="0">
                  <c:v>40</c:v>
                </c:pt>
                <c:pt idx="1">
                  <c:v>40</c:v>
                </c:pt>
                <c:pt idx="2">
                  <c:v>29</c:v>
                </c:pt>
                <c:pt idx="3">
                  <c:v>27</c:v>
                </c:pt>
                <c:pt idx="4">
                  <c:v>28</c:v>
                </c:pt>
                <c:pt idx="5">
                  <c:v>33</c:v>
                </c:pt>
                <c:pt idx="6">
                  <c:v>31</c:v>
                </c:pt>
                <c:pt idx="7">
                  <c:v>33</c:v>
                </c:pt>
                <c:pt idx="8">
                  <c:v>35</c:v>
                </c:pt>
              </c:numCache>
            </c:numRef>
          </c:val>
        </c:ser>
        <c:ser>
          <c:idx val="2"/>
          <c:order val="2"/>
          <c:tx>
            <c:strRef>
              <c:f>'[Microsoft Word uygulamasında grafik]Sayfa1'!$I$10:$I$11</c:f>
              <c:strCache>
                <c:ptCount val="1"/>
                <c:pt idx="0">
                  <c:v>Grup III</c:v>
                </c:pt>
              </c:strCache>
            </c:strRef>
          </c:tx>
          <c:invertIfNegative val="0"/>
          <c:dLbls>
            <c:showLegendKey val="0"/>
            <c:showVal val="1"/>
            <c:showCatName val="0"/>
            <c:showSerName val="0"/>
            <c:showPercent val="0"/>
            <c:showBubbleSize val="0"/>
            <c:showLeaderLines val="0"/>
          </c:dLbls>
          <c:cat>
            <c:strRef>
              <c:f>'[Microsoft Word uygulamasında grafik]Sayfa1'!$F$12:$F$20</c:f>
              <c:strCache>
                <c:ptCount val="9"/>
                <c:pt idx="0">
                  <c:v>Ameliyat Öncesi</c:v>
                </c:pt>
                <c:pt idx="1">
                  <c:v>İndüksiyon Sonrası</c:v>
                </c:pt>
                <c:pt idx="2">
                  <c:v>CPB ‘In 5. Dk Sı</c:v>
                </c:pt>
                <c:pt idx="3">
                  <c:v>Akk Sonrası</c:v>
                </c:pt>
                <c:pt idx="4">
                  <c:v>CPB’ Dan Çıkmadan Önce</c:v>
                </c:pt>
                <c:pt idx="5">
                  <c:v>CPB Sonrası 30. Dk</c:v>
                </c:pt>
                <c:pt idx="6">
                  <c:v>Yb 6. Saat</c:v>
                </c:pt>
                <c:pt idx="7">
                  <c:v>Yb 12. Saat</c:v>
                </c:pt>
                <c:pt idx="8">
                  <c:v>Yb 24. Saat</c:v>
                </c:pt>
              </c:strCache>
            </c:strRef>
          </c:cat>
          <c:val>
            <c:numRef>
              <c:f>'[Microsoft Word uygulamasında grafik]Sayfa1'!$I$12:$I$20</c:f>
              <c:numCache>
                <c:formatCode>General</c:formatCode>
                <c:ptCount val="9"/>
                <c:pt idx="0">
                  <c:v>40</c:v>
                </c:pt>
                <c:pt idx="1">
                  <c:v>38</c:v>
                </c:pt>
                <c:pt idx="2">
                  <c:v>30</c:v>
                </c:pt>
                <c:pt idx="3">
                  <c:v>28</c:v>
                </c:pt>
                <c:pt idx="4">
                  <c:v>30</c:v>
                </c:pt>
                <c:pt idx="5">
                  <c:v>33</c:v>
                </c:pt>
                <c:pt idx="6">
                  <c:v>34</c:v>
                </c:pt>
                <c:pt idx="7">
                  <c:v>34</c:v>
                </c:pt>
                <c:pt idx="8">
                  <c:v>35</c:v>
                </c:pt>
              </c:numCache>
            </c:numRef>
          </c:val>
        </c:ser>
        <c:dLbls>
          <c:showLegendKey val="0"/>
          <c:showVal val="0"/>
          <c:showCatName val="0"/>
          <c:showSerName val="0"/>
          <c:showPercent val="0"/>
          <c:showBubbleSize val="0"/>
        </c:dLbls>
        <c:gapWidth val="150"/>
        <c:axId val="78524416"/>
        <c:axId val="78525952"/>
      </c:barChart>
      <c:catAx>
        <c:axId val="78524416"/>
        <c:scaling>
          <c:orientation val="minMax"/>
        </c:scaling>
        <c:delete val="0"/>
        <c:axPos val="b"/>
        <c:majorTickMark val="out"/>
        <c:minorTickMark val="none"/>
        <c:tickLblPos val="nextTo"/>
        <c:crossAx val="78525952"/>
        <c:crosses val="autoZero"/>
        <c:auto val="1"/>
        <c:lblAlgn val="ctr"/>
        <c:lblOffset val="100"/>
        <c:noMultiLvlLbl val="0"/>
      </c:catAx>
      <c:valAx>
        <c:axId val="78525952"/>
        <c:scaling>
          <c:orientation val="minMax"/>
        </c:scaling>
        <c:delete val="0"/>
        <c:axPos val="l"/>
        <c:majorGridlines/>
        <c:numFmt formatCode="General" sourceLinked="1"/>
        <c:majorTickMark val="out"/>
        <c:minorTickMark val="none"/>
        <c:tickLblPos val="nextTo"/>
        <c:crossAx val="78524416"/>
        <c:crosses val="autoZero"/>
        <c:crossBetween val="between"/>
      </c:valAx>
    </c:plotArea>
    <c:legend>
      <c:legendPos val="r"/>
      <c:layout>
        <c:manualLayout>
          <c:xMode val="edge"/>
          <c:yMode val="edge"/>
          <c:x val="0.91866783730028045"/>
          <c:y val="0.43706344456350726"/>
          <c:w val="7.3528211712956176E-2"/>
          <c:h val="0.24250419308248905"/>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00101388940429"/>
          <c:y val="3.8713312590193449E-2"/>
          <c:w val="0.60989221449924746"/>
          <c:h val="0.61579102743479219"/>
        </c:manualLayout>
      </c:layout>
      <c:barChart>
        <c:barDir val="col"/>
        <c:grouping val="clustered"/>
        <c:varyColors val="0"/>
        <c:ser>
          <c:idx val="0"/>
          <c:order val="0"/>
          <c:tx>
            <c:strRef>
              <c:f>Sayfa1!$F$57</c:f>
              <c:strCache>
                <c:ptCount val="1"/>
                <c:pt idx="0">
                  <c:v>Grup 1</c:v>
                </c:pt>
              </c:strCache>
            </c:strRef>
          </c:tx>
          <c:invertIfNegative val="0"/>
          <c:cat>
            <c:strRef>
              <c:f>Sayfa1!$E$58:$E$61</c:f>
              <c:strCache>
                <c:ptCount val="3"/>
                <c:pt idx="0">
                  <c:v>24 Saat İdrar Miktarı</c:v>
                </c:pt>
                <c:pt idx="1">
                  <c:v>24 Saatlik Drenaj</c:v>
                </c:pt>
                <c:pt idx="2">
                  <c:v>Anestezi Volüm Miktarı</c:v>
                </c:pt>
              </c:strCache>
            </c:strRef>
          </c:cat>
          <c:val>
            <c:numRef>
              <c:f>Sayfa1!$F$58:$F$61</c:f>
              <c:numCache>
                <c:formatCode>General</c:formatCode>
                <c:ptCount val="4"/>
                <c:pt idx="0">
                  <c:v>4350</c:v>
                </c:pt>
                <c:pt idx="1">
                  <c:v>569</c:v>
                </c:pt>
                <c:pt idx="2">
                  <c:v>450</c:v>
                </c:pt>
              </c:numCache>
            </c:numRef>
          </c:val>
        </c:ser>
        <c:ser>
          <c:idx val="1"/>
          <c:order val="1"/>
          <c:tx>
            <c:strRef>
              <c:f>Sayfa1!$G$57</c:f>
              <c:strCache>
                <c:ptCount val="1"/>
                <c:pt idx="0">
                  <c:v>Grup 2</c:v>
                </c:pt>
              </c:strCache>
            </c:strRef>
          </c:tx>
          <c:invertIfNegative val="0"/>
          <c:cat>
            <c:strRef>
              <c:f>Sayfa1!$E$58:$E$61</c:f>
              <c:strCache>
                <c:ptCount val="3"/>
                <c:pt idx="0">
                  <c:v>24 Saat İdrar Miktarı</c:v>
                </c:pt>
                <c:pt idx="1">
                  <c:v>24 Saatlik Drenaj</c:v>
                </c:pt>
                <c:pt idx="2">
                  <c:v>Anestezi Volüm Miktarı</c:v>
                </c:pt>
              </c:strCache>
            </c:strRef>
          </c:cat>
          <c:val>
            <c:numRef>
              <c:f>Sayfa1!$G$58:$G$61</c:f>
              <c:numCache>
                <c:formatCode>General</c:formatCode>
                <c:ptCount val="4"/>
                <c:pt idx="0">
                  <c:v>3350</c:v>
                </c:pt>
                <c:pt idx="1">
                  <c:v>476</c:v>
                </c:pt>
                <c:pt idx="2">
                  <c:v>350</c:v>
                </c:pt>
              </c:numCache>
            </c:numRef>
          </c:val>
        </c:ser>
        <c:ser>
          <c:idx val="2"/>
          <c:order val="2"/>
          <c:tx>
            <c:strRef>
              <c:f>Sayfa1!$H$57</c:f>
              <c:strCache>
                <c:ptCount val="1"/>
                <c:pt idx="0">
                  <c:v>Grup 3</c:v>
                </c:pt>
              </c:strCache>
            </c:strRef>
          </c:tx>
          <c:invertIfNegative val="0"/>
          <c:cat>
            <c:strRef>
              <c:f>Sayfa1!$E$58:$E$61</c:f>
              <c:strCache>
                <c:ptCount val="3"/>
                <c:pt idx="0">
                  <c:v>24 Saat İdrar Miktarı</c:v>
                </c:pt>
                <c:pt idx="1">
                  <c:v>24 Saatlik Drenaj</c:v>
                </c:pt>
                <c:pt idx="2">
                  <c:v>Anestezi Volüm Miktarı</c:v>
                </c:pt>
              </c:strCache>
            </c:strRef>
          </c:cat>
          <c:val>
            <c:numRef>
              <c:f>Sayfa1!$H$58:$H$61</c:f>
              <c:numCache>
                <c:formatCode>General</c:formatCode>
                <c:ptCount val="4"/>
                <c:pt idx="0">
                  <c:v>3275</c:v>
                </c:pt>
                <c:pt idx="1">
                  <c:v>305</c:v>
                </c:pt>
                <c:pt idx="2">
                  <c:v>700</c:v>
                </c:pt>
              </c:numCache>
            </c:numRef>
          </c:val>
        </c:ser>
        <c:dLbls>
          <c:showLegendKey val="0"/>
          <c:showVal val="0"/>
          <c:showCatName val="0"/>
          <c:showSerName val="0"/>
          <c:showPercent val="0"/>
          <c:showBubbleSize val="0"/>
        </c:dLbls>
        <c:gapWidth val="150"/>
        <c:axId val="78734080"/>
        <c:axId val="78735616"/>
      </c:barChart>
      <c:catAx>
        <c:axId val="78734080"/>
        <c:scaling>
          <c:orientation val="minMax"/>
        </c:scaling>
        <c:delete val="0"/>
        <c:axPos val="b"/>
        <c:majorTickMark val="out"/>
        <c:minorTickMark val="none"/>
        <c:tickLblPos val="nextTo"/>
        <c:crossAx val="78735616"/>
        <c:crosses val="autoZero"/>
        <c:auto val="1"/>
        <c:lblAlgn val="ctr"/>
        <c:lblOffset val="100"/>
        <c:noMultiLvlLbl val="0"/>
      </c:catAx>
      <c:valAx>
        <c:axId val="78735616"/>
        <c:scaling>
          <c:orientation val="minMax"/>
        </c:scaling>
        <c:delete val="0"/>
        <c:axPos val="l"/>
        <c:majorGridlines/>
        <c:numFmt formatCode="General" sourceLinked="1"/>
        <c:majorTickMark val="out"/>
        <c:minorTickMark val="none"/>
        <c:tickLblPos val="nextTo"/>
        <c:crossAx val="7873408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Sayfa1!$E$39</c:f>
              <c:strCache>
                <c:ptCount val="1"/>
                <c:pt idx="0">
                  <c:v>Ekstübasyon Zamanı Saat</c:v>
                </c:pt>
              </c:strCache>
            </c:strRef>
          </c:tx>
          <c:invertIfNegative val="0"/>
          <c:dLbls>
            <c:showLegendKey val="0"/>
            <c:showVal val="1"/>
            <c:showCatName val="0"/>
            <c:showSerName val="0"/>
            <c:showPercent val="0"/>
            <c:showBubbleSize val="0"/>
            <c:showLeaderLines val="0"/>
          </c:dLbls>
          <c:cat>
            <c:strRef>
              <c:f>Sayfa1!$F$38:$H$38</c:f>
              <c:strCache>
                <c:ptCount val="3"/>
                <c:pt idx="0">
                  <c:v>Grup 1</c:v>
                </c:pt>
                <c:pt idx="1">
                  <c:v>Grup 2</c:v>
                </c:pt>
                <c:pt idx="2">
                  <c:v>Grup 3</c:v>
                </c:pt>
              </c:strCache>
            </c:strRef>
          </c:cat>
          <c:val>
            <c:numRef>
              <c:f>Sayfa1!$F$39:$H$39</c:f>
              <c:numCache>
                <c:formatCode>General</c:formatCode>
                <c:ptCount val="3"/>
                <c:pt idx="0">
                  <c:v>8</c:v>
                </c:pt>
                <c:pt idx="1">
                  <c:v>6</c:v>
                </c:pt>
                <c:pt idx="2">
                  <c:v>6</c:v>
                </c:pt>
              </c:numCache>
            </c:numRef>
          </c:val>
        </c:ser>
        <c:ser>
          <c:idx val="1"/>
          <c:order val="1"/>
          <c:tx>
            <c:strRef>
              <c:f>Sayfa1!$E$40</c:f>
              <c:strCache>
                <c:ptCount val="1"/>
                <c:pt idx="0">
                  <c:v>YB Kalış Süresi Gün</c:v>
                </c:pt>
              </c:strCache>
            </c:strRef>
          </c:tx>
          <c:invertIfNegative val="0"/>
          <c:dLbls>
            <c:showLegendKey val="0"/>
            <c:showVal val="1"/>
            <c:showCatName val="0"/>
            <c:showSerName val="0"/>
            <c:showPercent val="0"/>
            <c:showBubbleSize val="0"/>
            <c:showLeaderLines val="0"/>
          </c:dLbls>
          <c:cat>
            <c:strRef>
              <c:f>Sayfa1!$F$38:$H$38</c:f>
              <c:strCache>
                <c:ptCount val="3"/>
                <c:pt idx="0">
                  <c:v>Grup 1</c:v>
                </c:pt>
                <c:pt idx="1">
                  <c:v>Grup 2</c:v>
                </c:pt>
                <c:pt idx="2">
                  <c:v>Grup 3</c:v>
                </c:pt>
              </c:strCache>
            </c:strRef>
          </c:cat>
          <c:val>
            <c:numRef>
              <c:f>Sayfa1!$F$40:$H$40</c:f>
              <c:numCache>
                <c:formatCode>General</c:formatCode>
                <c:ptCount val="3"/>
                <c:pt idx="0">
                  <c:v>1</c:v>
                </c:pt>
                <c:pt idx="1">
                  <c:v>1</c:v>
                </c:pt>
                <c:pt idx="2">
                  <c:v>1</c:v>
                </c:pt>
              </c:numCache>
            </c:numRef>
          </c:val>
        </c:ser>
        <c:ser>
          <c:idx val="2"/>
          <c:order val="2"/>
          <c:tx>
            <c:strRef>
              <c:f>Sayfa1!$E$41</c:f>
              <c:strCache>
                <c:ptCount val="1"/>
                <c:pt idx="0">
                  <c:v>Hastanede Kalış Süresi</c:v>
                </c:pt>
              </c:strCache>
            </c:strRef>
          </c:tx>
          <c:invertIfNegative val="0"/>
          <c:dLbls>
            <c:showLegendKey val="0"/>
            <c:showVal val="1"/>
            <c:showCatName val="0"/>
            <c:showSerName val="0"/>
            <c:showPercent val="0"/>
            <c:showBubbleSize val="0"/>
            <c:showLeaderLines val="0"/>
          </c:dLbls>
          <c:cat>
            <c:strRef>
              <c:f>Sayfa1!$F$38:$H$38</c:f>
              <c:strCache>
                <c:ptCount val="3"/>
                <c:pt idx="0">
                  <c:v>Grup 1</c:v>
                </c:pt>
                <c:pt idx="1">
                  <c:v>Grup 2</c:v>
                </c:pt>
                <c:pt idx="2">
                  <c:v>Grup 3</c:v>
                </c:pt>
              </c:strCache>
            </c:strRef>
          </c:cat>
          <c:val>
            <c:numRef>
              <c:f>Sayfa1!$F$41:$H$41</c:f>
              <c:numCache>
                <c:formatCode>General</c:formatCode>
                <c:ptCount val="3"/>
                <c:pt idx="0">
                  <c:v>6</c:v>
                </c:pt>
                <c:pt idx="1">
                  <c:v>6</c:v>
                </c:pt>
                <c:pt idx="2">
                  <c:v>5</c:v>
                </c:pt>
              </c:numCache>
            </c:numRef>
          </c:val>
        </c:ser>
        <c:dLbls>
          <c:showLegendKey val="0"/>
          <c:showVal val="0"/>
          <c:showCatName val="0"/>
          <c:showSerName val="0"/>
          <c:showPercent val="0"/>
          <c:showBubbleSize val="0"/>
        </c:dLbls>
        <c:gapWidth val="150"/>
        <c:axId val="78834304"/>
        <c:axId val="83100032"/>
      </c:barChart>
      <c:catAx>
        <c:axId val="78834304"/>
        <c:scaling>
          <c:orientation val="minMax"/>
        </c:scaling>
        <c:delete val="0"/>
        <c:axPos val="b"/>
        <c:majorTickMark val="out"/>
        <c:minorTickMark val="none"/>
        <c:tickLblPos val="nextTo"/>
        <c:crossAx val="83100032"/>
        <c:crosses val="autoZero"/>
        <c:auto val="1"/>
        <c:lblAlgn val="ctr"/>
        <c:lblOffset val="100"/>
        <c:noMultiLvlLbl val="0"/>
      </c:catAx>
      <c:valAx>
        <c:axId val="83100032"/>
        <c:scaling>
          <c:orientation val="minMax"/>
        </c:scaling>
        <c:delete val="0"/>
        <c:axPos val="l"/>
        <c:majorGridlines/>
        <c:numFmt formatCode="General" sourceLinked="1"/>
        <c:majorTickMark val="out"/>
        <c:minorTickMark val="none"/>
        <c:tickLblPos val="nextTo"/>
        <c:crossAx val="7883430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7908848334590506E-2"/>
          <c:y val="3.6261917400124265E-2"/>
          <c:w val="0.84129662980916353"/>
          <c:h val="0.63042738049681735"/>
        </c:manualLayout>
      </c:layout>
      <c:barChart>
        <c:barDir val="col"/>
        <c:grouping val="clustered"/>
        <c:varyColors val="0"/>
        <c:ser>
          <c:idx val="0"/>
          <c:order val="0"/>
          <c:tx>
            <c:strRef>
              <c:f>'[Microsoft Word uygulamasında grafik]Sayfa1'!$I$22</c:f>
              <c:strCache>
                <c:ptCount val="1"/>
                <c:pt idx="0">
                  <c:v>Per-Oparatif Kan</c:v>
                </c:pt>
              </c:strCache>
            </c:strRef>
          </c:tx>
          <c:invertIfNegative val="0"/>
          <c:dLbls>
            <c:txPr>
              <a:bodyPr/>
              <a:lstStyle/>
              <a:p>
                <a:pPr>
                  <a:defRPr sz="1400"/>
                </a:pPr>
                <a:endParaRPr lang="tr-TR"/>
              </a:p>
            </c:txPr>
            <c:showLegendKey val="0"/>
            <c:showVal val="1"/>
            <c:showCatName val="0"/>
            <c:showSerName val="0"/>
            <c:showPercent val="0"/>
            <c:showBubbleSize val="0"/>
            <c:showLeaderLines val="0"/>
          </c:dLbls>
          <c:cat>
            <c:strRef>
              <c:f>'[Microsoft Word uygulamasında grafik]Sayfa1'!$J$20:$L$21</c:f>
              <c:strCache>
                <c:ptCount val="3"/>
                <c:pt idx="0">
                  <c:v>Grup I</c:v>
                </c:pt>
                <c:pt idx="1">
                  <c:v>Grup II</c:v>
                </c:pt>
                <c:pt idx="2">
                  <c:v>Grup III</c:v>
                </c:pt>
              </c:strCache>
            </c:strRef>
          </c:cat>
          <c:val>
            <c:numRef>
              <c:f>'[Microsoft Word uygulamasında grafik]Sayfa1'!$J$22:$L$22</c:f>
              <c:numCache>
                <c:formatCode>General</c:formatCode>
                <c:ptCount val="3"/>
                <c:pt idx="0">
                  <c:v>1</c:v>
                </c:pt>
                <c:pt idx="1">
                  <c:v>0.5</c:v>
                </c:pt>
                <c:pt idx="2">
                  <c:v>0</c:v>
                </c:pt>
              </c:numCache>
            </c:numRef>
          </c:val>
        </c:ser>
        <c:ser>
          <c:idx val="1"/>
          <c:order val="1"/>
          <c:tx>
            <c:strRef>
              <c:f>'[Microsoft Word uygulamasında grafik]Sayfa1'!$I$23</c:f>
              <c:strCache>
                <c:ptCount val="1"/>
                <c:pt idx="0">
                  <c:v>Post-Oparatif Kan</c:v>
                </c:pt>
              </c:strCache>
            </c:strRef>
          </c:tx>
          <c:invertIfNegative val="0"/>
          <c:dLbls>
            <c:txPr>
              <a:bodyPr/>
              <a:lstStyle/>
              <a:p>
                <a:pPr>
                  <a:defRPr sz="1600" b="0"/>
                </a:pPr>
                <a:endParaRPr lang="tr-TR"/>
              </a:p>
            </c:txPr>
            <c:showLegendKey val="0"/>
            <c:showVal val="1"/>
            <c:showCatName val="0"/>
            <c:showSerName val="0"/>
            <c:showPercent val="0"/>
            <c:showBubbleSize val="0"/>
            <c:showLeaderLines val="0"/>
          </c:dLbls>
          <c:cat>
            <c:strRef>
              <c:f>'[Microsoft Word uygulamasında grafik]Sayfa1'!$J$20:$L$21</c:f>
              <c:strCache>
                <c:ptCount val="3"/>
                <c:pt idx="0">
                  <c:v>Grup I</c:v>
                </c:pt>
                <c:pt idx="1">
                  <c:v>Grup II</c:v>
                </c:pt>
                <c:pt idx="2">
                  <c:v>Grup III</c:v>
                </c:pt>
              </c:strCache>
            </c:strRef>
          </c:cat>
          <c:val>
            <c:numRef>
              <c:f>'[Microsoft Word uygulamasında grafik]Sayfa1'!$J$23:$L$23</c:f>
              <c:numCache>
                <c:formatCode>General</c:formatCode>
                <c:ptCount val="3"/>
                <c:pt idx="0">
                  <c:v>2</c:v>
                </c:pt>
                <c:pt idx="1">
                  <c:v>1</c:v>
                </c:pt>
                <c:pt idx="2">
                  <c:v>0.8</c:v>
                </c:pt>
              </c:numCache>
            </c:numRef>
          </c:val>
        </c:ser>
        <c:dLbls>
          <c:showLegendKey val="0"/>
          <c:showVal val="0"/>
          <c:showCatName val="0"/>
          <c:showSerName val="0"/>
          <c:showPercent val="0"/>
          <c:showBubbleSize val="0"/>
        </c:dLbls>
        <c:gapWidth val="150"/>
        <c:axId val="103891712"/>
        <c:axId val="104067072"/>
      </c:barChart>
      <c:catAx>
        <c:axId val="103891712"/>
        <c:scaling>
          <c:orientation val="minMax"/>
        </c:scaling>
        <c:delete val="0"/>
        <c:axPos val="b"/>
        <c:majorTickMark val="out"/>
        <c:minorTickMark val="none"/>
        <c:tickLblPos val="nextTo"/>
        <c:crossAx val="104067072"/>
        <c:crosses val="autoZero"/>
        <c:auto val="1"/>
        <c:lblAlgn val="ctr"/>
        <c:lblOffset val="100"/>
        <c:noMultiLvlLbl val="0"/>
      </c:catAx>
      <c:valAx>
        <c:axId val="104067072"/>
        <c:scaling>
          <c:orientation val="minMax"/>
        </c:scaling>
        <c:delete val="0"/>
        <c:axPos val="l"/>
        <c:majorGridlines/>
        <c:numFmt formatCode="General" sourceLinked="1"/>
        <c:majorTickMark val="out"/>
        <c:minorTickMark val="none"/>
        <c:tickLblPos val="nextTo"/>
        <c:crossAx val="103891712"/>
        <c:crosses val="autoZero"/>
        <c:crossBetween val="between"/>
      </c:valAx>
    </c:plotArea>
    <c:legend>
      <c:legendPos val="r"/>
      <c:layout>
        <c:manualLayout>
          <c:xMode val="edge"/>
          <c:yMode val="edge"/>
          <c:x val="0.15565595050842304"/>
          <c:y val="0.81623518168763143"/>
          <c:w val="0.66797475719072152"/>
          <c:h val="0.16743438320209975"/>
        </c:manualLayout>
      </c:layout>
      <c:overlay val="0"/>
      <c:txPr>
        <a:bodyPr/>
        <a:lstStyle/>
        <a:p>
          <a:pPr>
            <a:defRPr sz="1600"/>
          </a:pPr>
          <a:endParaRPr lang="tr-TR"/>
        </a:p>
      </c:txPr>
    </c:legend>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8919072615923014E-2"/>
          <c:y val="3.4966848921548402E-2"/>
          <c:w val="0.62433158355205598"/>
          <c:h val="0.57118901471265093"/>
        </c:manualLayout>
      </c:layout>
      <c:barChart>
        <c:barDir val="col"/>
        <c:grouping val="clustered"/>
        <c:varyColors val="0"/>
        <c:ser>
          <c:idx val="0"/>
          <c:order val="0"/>
          <c:tx>
            <c:strRef>
              <c:f>'[Microsoft Word uygulamasında grafik]Sayfa1'!$B$26</c:f>
              <c:strCache>
                <c:ptCount val="1"/>
                <c:pt idx="0">
                  <c:v>Per-Oparatif TDP</c:v>
                </c:pt>
              </c:strCache>
            </c:strRef>
          </c:tx>
          <c:invertIfNegative val="0"/>
          <c:dLbls>
            <c:txPr>
              <a:bodyPr/>
              <a:lstStyle/>
              <a:p>
                <a:pPr>
                  <a:defRPr sz="1400"/>
                </a:pPr>
                <a:endParaRPr lang="tr-TR"/>
              </a:p>
            </c:txPr>
            <c:showLegendKey val="0"/>
            <c:showVal val="1"/>
            <c:showCatName val="0"/>
            <c:showSerName val="0"/>
            <c:showPercent val="0"/>
            <c:showBubbleSize val="0"/>
            <c:showLeaderLines val="0"/>
          </c:dLbls>
          <c:cat>
            <c:strRef>
              <c:f>'[Microsoft Word uygulamasında grafik]Sayfa1'!$C$24:$E$25</c:f>
              <c:strCache>
                <c:ptCount val="3"/>
                <c:pt idx="0">
                  <c:v>Grup I</c:v>
                </c:pt>
                <c:pt idx="1">
                  <c:v>Grup II</c:v>
                </c:pt>
                <c:pt idx="2">
                  <c:v>Grup III</c:v>
                </c:pt>
              </c:strCache>
            </c:strRef>
          </c:cat>
          <c:val>
            <c:numRef>
              <c:f>'[Microsoft Word uygulamasında grafik]Sayfa1'!$C$26:$E$26</c:f>
              <c:numCache>
                <c:formatCode>General</c:formatCode>
                <c:ptCount val="3"/>
                <c:pt idx="0">
                  <c:v>1</c:v>
                </c:pt>
                <c:pt idx="1">
                  <c:v>1</c:v>
                </c:pt>
                <c:pt idx="2">
                  <c:v>0</c:v>
                </c:pt>
              </c:numCache>
            </c:numRef>
          </c:val>
        </c:ser>
        <c:ser>
          <c:idx val="1"/>
          <c:order val="1"/>
          <c:tx>
            <c:strRef>
              <c:f>'[Microsoft Word uygulamasında grafik]Sayfa1'!$B$27</c:f>
              <c:strCache>
                <c:ptCount val="1"/>
                <c:pt idx="0">
                  <c:v>Post-Oparatif TDP</c:v>
                </c:pt>
              </c:strCache>
            </c:strRef>
          </c:tx>
          <c:invertIfNegative val="0"/>
          <c:dLbls>
            <c:txPr>
              <a:bodyPr/>
              <a:lstStyle/>
              <a:p>
                <a:pPr>
                  <a:defRPr sz="1400"/>
                </a:pPr>
                <a:endParaRPr lang="tr-TR"/>
              </a:p>
            </c:txPr>
            <c:showLegendKey val="0"/>
            <c:showVal val="1"/>
            <c:showCatName val="0"/>
            <c:showSerName val="0"/>
            <c:showPercent val="0"/>
            <c:showBubbleSize val="0"/>
            <c:showLeaderLines val="0"/>
          </c:dLbls>
          <c:cat>
            <c:strRef>
              <c:f>'[Microsoft Word uygulamasında grafik]Sayfa1'!$C$24:$E$25</c:f>
              <c:strCache>
                <c:ptCount val="3"/>
                <c:pt idx="0">
                  <c:v>Grup I</c:v>
                </c:pt>
                <c:pt idx="1">
                  <c:v>Grup II</c:v>
                </c:pt>
                <c:pt idx="2">
                  <c:v>Grup III</c:v>
                </c:pt>
              </c:strCache>
            </c:strRef>
          </c:cat>
          <c:val>
            <c:numRef>
              <c:f>'[Microsoft Word uygulamasında grafik]Sayfa1'!$C$27:$E$27</c:f>
              <c:numCache>
                <c:formatCode>General</c:formatCode>
                <c:ptCount val="3"/>
                <c:pt idx="0">
                  <c:v>2</c:v>
                </c:pt>
                <c:pt idx="1">
                  <c:v>2</c:v>
                </c:pt>
                <c:pt idx="2">
                  <c:v>1</c:v>
                </c:pt>
              </c:numCache>
            </c:numRef>
          </c:val>
        </c:ser>
        <c:dLbls>
          <c:showLegendKey val="0"/>
          <c:showVal val="0"/>
          <c:showCatName val="0"/>
          <c:showSerName val="0"/>
          <c:showPercent val="0"/>
          <c:showBubbleSize val="0"/>
        </c:dLbls>
        <c:gapWidth val="150"/>
        <c:axId val="107374848"/>
        <c:axId val="107790720"/>
      </c:barChart>
      <c:catAx>
        <c:axId val="107374848"/>
        <c:scaling>
          <c:orientation val="minMax"/>
        </c:scaling>
        <c:delete val="0"/>
        <c:axPos val="b"/>
        <c:majorTickMark val="out"/>
        <c:minorTickMark val="none"/>
        <c:tickLblPos val="nextTo"/>
        <c:crossAx val="107790720"/>
        <c:crosses val="autoZero"/>
        <c:auto val="1"/>
        <c:lblAlgn val="ctr"/>
        <c:lblOffset val="100"/>
        <c:noMultiLvlLbl val="0"/>
      </c:catAx>
      <c:valAx>
        <c:axId val="107790720"/>
        <c:scaling>
          <c:orientation val="minMax"/>
        </c:scaling>
        <c:delete val="0"/>
        <c:axPos val="l"/>
        <c:majorGridlines/>
        <c:numFmt formatCode="General" sourceLinked="1"/>
        <c:majorTickMark val="out"/>
        <c:minorTickMark val="none"/>
        <c:tickLblPos val="nextTo"/>
        <c:crossAx val="107374848"/>
        <c:crosses val="autoZero"/>
        <c:crossBetween val="between"/>
      </c:valAx>
    </c:plotArea>
    <c:legend>
      <c:legendPos val="r"/>
      <c:layout>
        <c:manualLayout>
          <c:xMode val="edge"/>
          <c:yMode val="edge"/>
          <c:x val="0.11991732283464569"/>
          <c:y val="0.78318951664100811"/>
          <c:w val="0.49397156605424319"/>
          <c:h val="0.11390252273556907"/>
        </c:manualLayout>
      </c:layout>
      <c:overlay val="0"/>
      <c:txPr>
        <a:bodyPr/>
        <a:lstStyle/>
        <a:p>
          <a:pPr>
            <a:defRPr sz="1600"/>
          </a:pPr>
          <a:endParaRPr lang="tr-TR"/>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5.7905074365704287E-2"/>
          <c:y val="0.14422470970049053"/>
          <c:w val="0.57201159230096243"/>
          <c:h val="0.71747815057586195"/>
        </c:manualLayout>
      </c:layout>
      <c:barChart>
        <c:barDir val="col"/>
        <c:grouping val="clustered"/>
        <c:varyColors val="0"/>
        <c:ser>
          <c:idx val="0"/>
          <c:order val="0"/>
          <c:tx>
            <c:strRef>
              <c:f>Sayfa1!$E$3</c:f>
              <c:strCache>
                <c:ptCount val="1"/>
                <c:pt idx="0">
                  <c:v>ORTALAMA KAN VE KAN ÜRÜNÜ</c:v>
                </c:pt>
              </c:strCache>
            </c:strRef>
          </c:tx>
          <c:invertIfNegative val="0"/>
          <c:dLbls>
            <c:dLbl>
              <c:idx val="0"/>
              <c:layout/>
              <c:tx>
                <c:rich>
                  <a:bodyPr/>
                  <a:lstStyle/>
                  <a:p>
                    <a:r>
                      <a:rPr lang="tr-TR" smtClean="0"/>
                      <a:t>7.6</a:t>
                    </a:r>
                    <a:endParaRPr lang="en-US"/>
                  </a:p>
                </c:rich>
              </c:tx>
              <c:showLegendKey val="0"/>
              <c:showVal val="1"/>
              <c:showCatName val="0"/>
              <c:showSerName val="0"/>
              <c:showPercent val="0"/>
              <c:showBubbleSize val="0"/>
            </c:dLbl>
            <c:dLbl>
              <c:idx val="1"/>
              <c:layout/>
              <c:tx>
                <c:rich>
                  <a:bodyPr/>
                  <a:lstStyle/>
                  <a:p>
                    <a:r>
                      <a:rPr lang="en-US" smtClean="0"/>
                      <a:t>5</a:t>
                    </a:r>
                    <a:r>
                      <a:rPr lang="tr-TR" smtClean="0"/>
                      <a:t>.3</a:t>
                    </a:r>
                    <a:endParaRPr lang="en-US"/>
                  </a:p>
                </c:rich>
              </c:tx>
              <c:showLegendKey val="0"/>
              <c:showVal val="1"/>
              <c:showCatName val="0"/>
              <c:showSerName val="0"/>
              <c:showPercent val="0"/>
              <c:showBubbleSize val="0"/>
            </c:dLbl>
            <c:dLbl>
              <c:idx val="2"/>
              <c:layout/>
              <c:tx>
                <c:rich>
                  <a:bodyPr/>
                  <a:lstStyle/>
                  <a:p>
                    <a:r>
                      <a:rPr lang="en-US" smtClean="0"/>
                      <a:t>3</a:t>
                    </a:r>
                    <a:r>
                      <a:rPr lang="tr-TR" smtClean="0"/>
                      <a:t>.6</a:t>
                    </a:r>
                    <a:endParaRPr lang="en-US"/>
                  </a:p>
                </c:rich>
              </c:tx>
              <c:showLegendKey val="0"/>
              <c:showVal val="1"/>
              <c:showCatName val="0"/>
              <c:showSerName val="0"/>
              <c:showPercent val="0"/>
              <c:showBubbleSize val="0"/>
            </c:dLbl>
            <c:dLbl>
              <c:idx val="3"/>
              <c:layout/>
              <c:tx>
                <c:rich>
                  <a:bodyPr/>
                  <a:lstStyle/>
                  <a:p>
                    <a:r>
                      <a:rPr lang="en-US" smtClean="0"/>
                      <a:t>2</a:t>
                    </a:r>
                    <a:r>
                      <a:rPr lang="tr-TR" smtClean="0"/>
                      <a:t>.6</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val>
            <c:numRef>
              <c:f>Sayfa1!$E$4:$E$7</c:f>
              <c:numCache>
                <c:formatCode>General</c:formatCode>
                <c:ptCount val="4"/>
                <c:pt idx="0">
                  <c:v>7</c:v>
                </c:pt>
                <c:pt idx="1">
                  <c:v>5</c:v>
                </c:pt>
                <c:pt idx="2">
                  <c:v>3</c:v>
                </c:pt>
                <c:pt idx="3">
                  <c:v>2</c:v>
                </c:pt>
              </c:numCache>
            </c:numRef>
          </c:val>
        </c:ser>
        <c:dLbls>
          <c:showLegendKey val="0"/>
          <c:showVal val="0"/>
          <c:showCatName val="0"/>
          <c:showSerName val="0"/>
          <c:showPercent val="0"/>
          <c:showBubbleSize val="0"/>
        </c:dLbls>
        <c:gapWidth val="150"/>
        <c:axId val="83175296"/>
        <c:axId val="83176832"/>
      </c:barChart>
      <c:catAx>
        <c:axId val="83175296"/>
        <c:scaling>
          <c:orientation val="minMax"/>
        </c:scaling>
        <c:delete val="1"/>
        <c:axPos val="b"/>
        <c:numFmt formatCode="#,##0.00" sourceLinked="0"/>
        <c:majorTickMark val="out"/>
        <c:minorTickMark val="none"/>
        <c:tickLblPos val="nextTo"/>
        <c:crossAx val="83176832"/>
        <c:crosses val="autoZero"/>
        <c:auto val="1"/>
        <c:lblAlgn val="ctr"/>
        <c:lblOffset val="100"/>
        <c:noMultiLvlLbl val="0"/>
      </c:catAx>
      <c:valAx>
        <c:axId val="83176832"/>
        <c:scaling>
          <c:orientation val="minMax"/>
        </c:scaling>
        <c:delete val="1"/>
        <c:axPos val="l"/>
        <c:majorGridlines/>
        <c:numFmt formatCode="General" sourceLinked="1"/>
        <c:majorTickMark val="out"/>
        <c:minorTickMark val="none"/>
        <c:tickLblPos val="nextTo"/>
        <c:crossAx val="83175296"/>
        <c:crosses val="autoZero"/>
        <c:crossBetween val="between"/>
      </c:valAx>
    </c:plotArea>
    <c:legend>
      <c:legendPos val="r"/>
      <c:layout/>
      <c:overlay val="0"/>
    </c:legend>
    <c:plotVisOnly val="1"/>
    <c:dispBlanksAs val="gap"/>
    <c:showDLblsOverMax val="0"/>
  </c:chart>
  <c:txPr>
    <a:bodyPr/>
    <a:lstStyle/>
    <a:p>
      <a:pPr>
        <a:defRPr sz="1800"/>
      </a:pPr>
      <a:endParaRPr lang="tr-TR"/>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0.31611</cdr:x>
      <cdr:y>0.64815</cdr:y>
    </cdr:from>
    <cdr:to>
      <cdr:x>0.7193</cdr:x>
      <cdr:y>0.83333</cdr:y>
    </cdr:to>
    <cdr:cxnSp macro="">
      <cdr:nvCxnSpPr>
        <cdr:cNvPr id="2" name="Düz Ok Bağlayıcısı 1"/>
        <cdr:cNvCxnSpPr/>
      </cdr:nvCxnSpPr>
      <cdr:spPr>
        <a:xfrm xmlns:a="http://schemas.openxmlformats.org/drawingml/2006/main" flipV="1">
          <a:off x="1297468" y="2520280"/>
          <a:ext cx="1654860" cy="720080"/>
        </a:xfrm>
        <a:prstGeom xmlns:a="http://schemas.openxmlformats.org/drawingml/2006/main" prst="straightConnector1">
          <a:avLst/>
        </a:prstGeom>
        <a:ln xmlns:a="http://schemas.openxmlformats.org/drawingml/2006/main">
          <a:solidFill>
            <a:srgbClr val="FF0000"/>
          </a:solidFill>
          <a:tailEnd type="arrow"/>
        </a:ln>
      </cdr:spPr>
      <cdr:style>
        <a:lnRef xmlns:a="http://schemas.openxmlformats.org/drawingml/2006/main" idx="2">
          <a:schemeClr val="dk1"/>
        </a:lnRef>
        <a:fillRef xmlns:a="http://schemas.openxmlformats.org/drawingml/2006/main" idx="0">
          <a:schemeClr val="dk1"/>
        </a:fillRef>
        <a:effectRef xmlns:a="http://schemas.openxmlformats.org/drawingml/2006/main" idx="1">
          <a:schemeClr val="dk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0.33777</cdr:x>
      <cdr:y>0.88708</cdr:y>
    </cdr:from>
    <cdr:to>
      <cdr:x>0.50665</cdr:x>
      <cdr:y>1</cdr:y>
    </cdr:to>
    <cdr:sp macro="" textlink="">
      <cdr:nvSpPr>
        <cdr:cNvPr id="2" name="Metin kutusu 2"/>
        <cdr:cNvSpPr txBox="1"/>
      </cdr:nvSpPr>
      <cdr:spPr>
        <a:xfrm xmlns:a="http://schemas.openxmlformats.org/drawingml/2006/main">
          <a:off x="1440160" y="2299579"/>
          <a:ext cx="720080" cy="29270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5pPr>
          <a:lvl6pPr marL="2286000" algn="l" defTabSz="914400" rtl="0" eaLnBrk="1" latinLnBrk="0" hangingPunct="1">
            <a:defRPr kern="1200">
              <a:solidFill>
                <a:schemeClr val="tx1"/>
              </a:solidFill>
              <a:latin typeface="Arial" charset="0"/>
              <a:ea typeface="Microsoft YaHei" charset="-122"/>
              <a:cs typeface="+mn-cs"/>
            </a:defRPr>
          </a:lvl6pPr>
          <a:lvl7pPr marL="2743200" algn="l" defTabSz="914400" rtl="0" eaLnBrk="1" latinLnBrk="0" hangingPunct="1">
            <a:defRPr kern="1200">
              <a:solidFill>
                <a:schemeClr val="tx1"/>
              </a:solidFill>
              <a:latin typeface="Arial" charset="0"/>
              <a:ea typeface="Microsoft YaHei" charset="-122"/>
              <a:cs typeface="+mn-cs"/>
            </a:defRPr>
          </a:lvl7pPr>
          <a:lvl8pPr marL="3200400" algn="l" defTabSz="914400" rtl="0" eaLnBrk="1" latinLnBrk="0" hangingPunct="1">
            <a:defRPr kern="1200">
              <a:solidFill>
                <a:schemeClr val="tx1"/>
              </a:solidFill>
              <a:latin typeface="Arial" charset="0"/>
              <a:ea typeface="Microsoft YaHei" charset="-122"/>
              <a:cs typeface="+mn-cs"/>
            </a:defRPr>
          </a:lvl8pPr>
          <a:lvl9pPr marL="3657600" algn="l" defTabSz="914400" rtl="0" eaLnBrk="1" latinLnBrk="0" hangingPunct="1">
            <a:defRPr kern="1200">
              <a:solidFill>
                <a:schemeClr val="tx1"/>
              </a:solidFill>
              <a:latin typeface="Arial" charset="0"/>
              <a:ea typeface="Microsoft YaHei" charset="-122"/>
              <a:cs typeface="+mn-cs"/>
            </a:defRPr>
          </a:lvl9pPr>
        </a:lstStyle>
        <a:p xmlns:a="http://schemas.openxmlformats.org/drawingml/2006/main">
          <a:r>
            <a:rPr lang="tr-TR" sz="1400" dirty="0" smtClean="0"/>
            <a:t>2017</a:t>
          </a:r>
          <a:endParaRPr lang="tr-TR" sz="1400" dirty="0"/>
        </a:p>
      </cdr:txBody>
    </cdr:sp>
  </cdr:relSizeAnchor>
  <cdr:relSizeAnchor xmlns:cdr="http://schemas.openxmlformats.org/drawingml/2006/chartDrawing">
    <cdr:from>
      <cdr:x>0.20707</cdr:x>
      <cdr:y>0.88708</cdr:y>
    </cdr:from>
    <cdr:to>
      <cdr:x>0.37595</cdr:x>
      <cdr:y>1</cdr:y>
    </cdr:to>
    <cdr:sp macro="" textlink="">
      <cdr:nvSpPr>
        <cdr:cNvPr id="3" name="Metin kutusu 2"/>
        <cdr:cNvSpPr txBox="1"/>
      </cdr:nvSpPr>
      <cdr:spPr>
        <a:xfrm xmlns:a="http://schemas.openxmlformats.org/drawingml/2006/main">
          <a:off x="882883" y="2299579"/>
          <a:ext cx="720080" cy="29270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5pPr>
          <a:lvl6pPr marL="2286000" algn="l" defTabSz="914400" rtl="0" eaLnBrk="1" latinLnBrk="0" hangingPunct="1">
            <a:defRPr kern="1200">
              <a:solidFill>
                <a:schemeClr val="tx1"/>
              </a:solidFill>
              <a:latin typeface="Arial" charset="0"/>
              <a:ea typeface="Microsoft YaHei" charset="-122"/>
              <a:cs typeface="+mn-cs"/>
            </a:defRPr>
          </a:lvl6pPr>
          <a:lvl7pPr marL="2743200" algn="l" defTabSz="914400" rtl="0" eaLnBrk="1" latinLnBrk="0" hangingPunct="1">
            <a:defRPr kern="1200">
              <a:solidFill>
                <a:schemeClr val="tx1"/>
              </a:solidFill>
              <a:latin typeface="Arial" charset="0"/>
              <a:ea typeface="Microsoft YaHei" charset="-122"/>
              <a:cs typeface="+mn-cs"/>
            </a:defRPr>
          </a:lvl7pPr>
          <a:lvl8pPr marL="3200400" algn="l" defTabSz="914400" rtl="0" eaLnBrk="1" latinLnBrk="0" hangingPunct="1">
            <a:defRPr kern="1200">
              <a:solidFill>
                <a:schemeClr val="tx1"/>
              </a:solidFill>
              <a:latin typeface="Arial" charset="0"/>
              <a:ea typeface="Microsoft YaHei" charset="-122"/>
              <a:cs typeface="+mn-cs"/>
            </a:defRPr>
          </a:lvl8pPr>
          <a:lvl9pPr marL="3657600" algn="l" defTabSz="914400" rtl="0" eaLnBrk="1" latinLnBrk="0" hangingPunct="1">
            <a:defRPr kern="1200">
              <a:solidFill>
                <a:schemeClr val="tx1"/>
              </a:solidFill>
              <a:latin typeface="Arial" charset="0"/>
              <a:ea typeface="Microsoft YaHei" charset="-122"/>
              <a:cs typeface="+mn-cs"/>
            </a:defRPr>
          </a:lvl9pPr>
        </a:lstStyle>
        <a:p xmlns:a="http://schemas.openxmlformats.org/drawingml/2006/main">
          <a:r>
            <a:rPr lang="tr-TR" sz="1400" dirty="0" smtClean="0"/>
            <a:t>2016</a:t>
          </a:r>
          <a:endParaRPr lang="tr-TR" sz="1400" dirty="0"/>
        </a:p>
      </cdr:txBody>
    </cdr:sp>
  </cdr:relSizeAnchor>
  <cdr:relSizeAnchor xmlns:cdr="http://schemas.openxmlformats.org/drawingml/2006/chartDrawing">
    <cdr:from>
      <cdr:x>0.48619</cdr:x>
      <cdr:y>0.88708</cdr:y>
    </cdr:from>
    <cdr:to>
      <cdr:x>0.65507</cdr:x>
      <cdr:y>1</cdr:y>
    </cdr:to>
    <cdr:sp macro="" textlink="">
      <cdr:nvSpPr>
        <cdr:cNvPr id="4" name="Metin kutusu 2"/>
        <cdr:cNvSpPr txBox="1"/>
      </cdr:nvSpPr>
      <cdr:spPr>
        <a:xfrm xmlns:a="http://schemas.openxmlformats.org/drawingml/2006/main">
          <a:off x="2073005" y="2299579"/>
          <a:ext cx="720080" cy="29270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5pPr>
          <a:lvl6pPr marL="2286000" algn="l" defTabSz="914400" rtl="0" eaLnBrk="1" latinLnBrk="0" hangingPunct="1">
            <a:defRPr kern="1200">
              <a:solidFill>
                <a:schemeClr val="tx1"/>
              </a:solidFill>
              <a:latin typeface="Arial" charset="0"/>
              <a:ea typeface="Microsoft YaHei" charset="-122"/>
              <a:cs typeface="+mn-cs"/>
            </a:defRPr>
          </a:lvl6pPr>
          <a:lvl7pPr marL="2743200" algn="l" defTabSz="914400" rtl="0" eaLnBrk="1" latinLnBrk="0" hangingPunct="1">
            <a:defRPr kern="1200">
              <a:solidFill>
                <a:schemeClr val="tx1"/>
              </a:solidFill>
              <a:latin typeface="Arial" charset="0"/>
              <a:ea typeface="Microsoft YaHei" charset="-122"/>
              <a:cs typeface="+mn-cs"/>
            </a:defRPr>
          </a:lvl7pPr>
          <a:lvl8pPr marL="3200400" algn="l" defTabSz="914400" rtl="0" eaLnBrk="1" latinLnBrk="0" hangingPunct="1">
            <a:defRPr kern="1200">
              <a:solidFill>
                <a:schemeClr val="tx1"/>
              </a:solidFill>
              <a:latin typeface="Arial" charset="0"/>
              <a:ea typeface="Microsoft YaHei" charset="-122"/>
              <a:cs typeface="+mn-cs"/>
            </a:defRPr>
          </a:lvl8pPr>
          <a:lvl9pPr marL="3657600" algn="l" defTabSz="914400" rtl="0" eaLnBrk="1" latinLnBrk="0" hangingPunct="1">
            <a:defRPr kern="1200">
              <a:solidFill>
                <a:schemeClr val="tx1"/>
              </a:solidFill>
              <a:latin typeface="Arial" charset="0"/>
              <a:ea typeface="Microsoft YaHei" charset="-122"/>
              <a:cs typeface="+mn-cs"/>
            </a:defRPr>
          </a:lvl9pPr>
        </a:lstStyle>
        <a:p xmlns:a="http://schemas.openxmlformats.org/drawingml/2006/main">
          <a:r>
            <a:rPr lang="tr-TR" sz="1400" dirty="0" smtClean="0"/>
            <a:t>2018</a:t>
          </a:r>
          <a:endParaRPr lang="tr-TR" sz="1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tr-TR"/>
          </a:p>
        </p:txBody>
      </p:sp>
      <p:sp>
        <p:nvSpPr>
          <p:cNvPr id="3075"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itchFamily="16" charset="0"/>
                <a:cs typeface="Arial Unicode MS" charset="0"/>
              </a:defRPr>
            </a:lvl1pPr>
          </a:lstStyle>
          <a:p>
            <a:endParaRPr lang="tr-TR"/>
          </a:p>
        </p:txBody>
      </p:sp>
      <p:sp>
        <p:nvSpPr>
          <p:cNvPr id="3076"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itchFamily="16" charset="0"/>
                <a:cs typeface="Arial Unicode MS" charset="0"/>
              </a:defRPr>
            </a:lvl1pPr>
          </a:lstStyle>
          <a:p>
            <a:endParaRPr lang="tr-TR"/>
          </a:p>
        </p:txBody>
      </p:sp>
      <p:sp>
        <p:nvSpPr>
          <p:cNvPr id="3077"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itchFamily="16" charset="0"/>
                <a:cs typeface="Arial Unicode MS" charset="0"/>
              </a:defRPr>
            </a:lvl1pPr>
          </a:lstStyle>
          <a:p>
            <a:endParaRPr lang="tr-TR"/>
          </a:p>
        </p:txBody>
      </p:sp>
      <p:sp>
        <p:nvSpPr>
          <p:cNvPr id="3078"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itchFamily="16" charset="0"/>
                <a:cs typeface="Arial Unicode MS" charset="0"/>
              </a:defRPr>
            </a:lvl1pPr>
          </a:lstStyle>
          <a:p>
            <a:fld id="{CAB167BE-77AA-4425-B711-14FB145B311C}" type="slidenum">
              <a:rPr lang="tr-TR"/>
              <a:pPr/>
              <a:t>‹#›</a:t>
            </a:fld>
            <a:endParaRPr lang="tr-TR"/>
          </a:p>
        </p:txBody>
      </p:sp>
    </p:spTree>
    <p:extLst>
      <p:ext uri="{BB962C8B-B14F-4D97-AF65-F5344CB8AC3E}">
        <p14:creationId xmlns:p14="http://schemas.microsoft.com/office/powerpoint/2010/main" val="2741527455"/>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1106488" y="812800"/>
            <a:ext cx="5343525" cy="400685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idx="10"/>
          </p:nvPr>
        </p:nvSpPr>
        <p:spPr/>
        <p:txBody>
          <a:bodyPr/>
          <a:lstStyle/>
          <a:p>
            <a:fld id="{CAB167BE-77AA-4425-B711-14FB145B311C}" type="slidenum">
              <a:rPr lang="tr-TR" smtClean="0"/>
              <a:pPr/>
              <a:t>10</a:t>
            </a:fld>
            <a:endParaRPr lang="tr-TR"/>
          </a:p>
        </p:txBody>
      </p:sp>
    </p:spTree>
    <p:extLst>
      <p:ext uri="{BB962C8B-B14F-4D97-AF65-F5344CB8AC3E}">
        <p14:creationId xmlns:p14="http://schemas.microsoft.com/office/powerpoint/2010/main" val="2152280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1106488" y="812800"/>
            <a:ext cx="5343525" cy="400685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idx="10"/>
          </p:nvPr>
        </p:nvSpPr>
        <p:spPr/>
        <p:txBody>
          <a:bodyPr/>
          <a:lstStyle/>
          <a:p>
            <a:fld id="{CAB167BE-77AA-4425-B711-14FB145B311C}" type="slidenum">
              <a:rPr lang="tr-TR" smtClean="0"/>
              <a:pPr/>
              <a:t>11</a:t>
            </a:fld>
            <a:endParaRPr lang="tr-TR"/>
          </a:p>
        </p:txBody>
      </p:sp>
    </p:spTree>
    <p:extLst>
      <p:ext uri="{BB962C8B-B14F-4D97-AF65-F5344CB8AC3E}">
        <p14:creationId xmlns:p14="http://schemas.microsoft.com/office/powerpoint/2010/main" val="1079756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idx="10"/>
          </p:nvPr>
        </p:nvSpPr>
        <p:spPr/>
        <p:txBody>
          <a:bodyPr/>
          <a:lstStyle/>
          <a:p>
            <a:fld id="{CAB167BE-77AA-4425-B711-14FB145B311C}" type="slidenum">
              <a:rPr lang="tr-TR" smtClean="0"/>
              <a:pPr/>
              <a:t>13</a:t>
            </a:fld>
            <a:endParaRPr lang="tr-TR"/>
          </a:p>
        </p:txBody>
      </p:sp>
    </p:spTree>
    <p:extLst>
      <p:ext uri="{BB962C8B-B14F-4D97-AF65-F5344CB8AC3E}">
        <p14:creationId xmlns:p14="http://schemas.microsoft.com/office/powerpoint/2010/main" val="3809761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r>
              <a:rPr lang="tr-TR" smtClean="0"/>
              <a:t>13.11.15</a:t>
            </a:r>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8033048D-CAB6-4C2D-BAAE-753F66930432}"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r>
              <a:rPr lang="tr-TR" smtClean="0"/>
              <a:t>13.11.15</a:t>
            </a:r>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37D7F673-17E2-429E-9210-04B07C8DD8D4}"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r>
              <a:rPr lang="tr-TR" smtClean="0"/>
              <a:t>13.11.15</a:t>
            </a:r>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D76A1FF7-6FFC-4C9A-AE21-5F320800CFE0}"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r>
              <a:rPr lang="tr-TR" smtClean="0"/>
              <a:t>13.11.15</a:t>
            </a:r>
            <a:endParaRPr lang="tr-TR"/>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53D83C9C-ABEF-4528-92C0-A42208806F1E}"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r>
              <a:rPr lang="tr-TR" smtClean="0"/>
              <a:t>13.11.15</a:t>
            </a:r>
            <a:endParaRPr lang="tr-TR"/>
          </a:p>
        </p:txBody>
      </p:sp>
      <p:sp>
        <p:nvSpPr>
          <p:cNvPr id="8" name="7 Altbilgi Yer Tutucusu"/>
          <p:cNvSpPr>
            <a:spLocks noGrp="1"/>
          </p:cNvSpPr>
          <p:nvPr>
            <p:ph type="ftr" sz="quarter" idx="11"/>
          </p:nvPr>
        </p:nvSpPr>
        <p:spPr/>
        <p:txBody>
          <a:bodyPr/>
          <a:lstStyle/>
          <a:p>
            <a:endParaRPr lang="tr-TR" dirty="0"/>
          </a:p>
        </p:txBody>
      </p:sp>
      <p:sp>
        <p:nvSpPr>
          <p:cNvPr id="9" name="8 Slayt Numarası Yer Tutucusu"/>
          <p:cNvSpPr>
            <a:spLocks noGrp="1"/>
          </p:cNvSpPr>
          <p:nvPr>
            <p:ph type="sldNum" sz="quarter" idx="12"/>
          </p:nvPr>
        </p:nvSpPr>
        <p:spPr/>
        <p:txBody>
          <a:bodyPr/>
          <a:lstStyle/>
          <a:p>
            <a:fld id="{4FBBF2B2-DF6F-4CE5-AE54-83811425044B}"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r>
              <a:rPr lang="tr-TR" smtClean="0"/>
              <a:t>13.11.15</a:t>
            </a:r>
            <a:endParaRPr lang="tr-TR"/>
          </a:p>
        </p:txBody>
      </p:sp>
      <p:sp>
        <p:nvSpPr>
          <p:cNvPr id="4" name="3 Altbilgi Yer Tutucusu"/>
          <p:cNvSpPr>
            <a:spLocks noGrp="1"/>
          </p:cNvSpPr>
          <p:nvPr>
            <p:ph type="ftr" sz="quarter" idx="11"/>
          </p:nvPr>
        </p:nvSpPr>
        <p:spPr/>
        <p:txBody>
          <a:bodyPr/>
          <a:lstStyle/>
          <a:p>
            <a:endParaRPr lang="tr-TR" dirty="0"/>
          </a:p>
        </p:txBody>
      </p:sp>
      <p:sp>
        <p:nvSpPr>
          <p:cNvPr id="5" name="4 Slayt Numarası Yer Tutucusu"/>
          <p:cNvSpPr>
            <a:spLocks noGrp="1"/>
          </p:cNvSpPr>
          <p:nvPr>
            <p:ph type="sldNum" sz="quarter" idx="12"/>
          </p:nvPr>
        </p:nvSpPr>
        <p:spPr/>
        <p:txBody>
          <a:bodyPr/>
          <a:lstStyle/>
          <a:p>
            <a:fld id="{6AA032BF-7A46-489E-8231-6F14CD7428E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r>
              <a:rPr lang="tr-TR" smtClean="0"/>
              <a:t>13.11.15</a:t>
            </a:r>
            <a:endParaRPr lang="tr-TR"/>
          </a:p>
        </p:txBody>
      </p:sp>
      <p:sp>
        <p:nvSpPr>
          <p:cNvPr id="3" name="2 Altbilgi Yer Tutucusu"/>
          <p:cNvSpPr>
            <a:spLocks noGrp="1"/>
          </p:cNvSpPr>
          <p:nvPr>
            <p:ph type="ftr" sz="quarter" idx="11"/>
          </p:nvPr>
        </p:nvSpPr>
        <p:spPr/>
        <p:txBody>
          <a:bodyPr/>
          <a:lstStyle/>
          <a:p>
            <a:endParaRPr lang="tr-TR" dirty="0"/>
          </a:p>
        </p:txBody>
      </p:sp>
      <p:sp>
        <p:nvSpPr>
          <p:cNvPr id="4" name="3 Slayt Numarası Yer Tutucusu"/>
          <p:cNvSpPr>
            <a:spLocks noGrp="1"/>
          </p:cNvSpPr>
          <p:nvPr>
            <p:ph type="sldNum" sz="quarter" idx="12"/>
          </p:nvPr>
        </p:nvSpPr>
        <p:spPr/>
        <p:txBody>
          <a:bodyPr/>
          <a:lstStyle/>
          <a:p>
            <a:fld id="{F49118AE-D1BB-438F-8DD7-463B2ECF0254}"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r>
              <a:rPr lang="tr-TR" smtClean="0"/>
              <a:t>13.11.15</a:t>
            </a:r>
            <a:endParaRPr lang="tr-TR"/>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2B095BA8-F6EC-44C5-A2BD-5E194B196405}"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dirty="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r>
              <a:rPr lang="tr-TR" smtClean="0"/>
              <a:t>13.11.15</a:t>
            </a:r>
            <a:endParaRPr lang="tr-TR"/>
          </a:p>
        </p:txBody>
      </p:sp>
      <p:sp>
        <p:nvSpPr>
          <p:cNvPr id="6" name="5 Altbilgi Yer Tutucusu"/>
          <p:cNvSpPr>
            <a:spLocks noGrp="1"/>
          </p:cNvSpPr>
          <p:nvPr>
            <p:ph type="ftr" sz="quarter" idx="11"/>
          </p:nvPr>
        </p:nvSpPr>
        <p:spPr/>
        <p:txBody>
          <a:bodyPr/>
          <a:lstStyle/>
          <a:p>
            <a:endParaRPr lang="tr-TR" dirty="0"/>
          </a:p>
        </p:txBody>
      </p:sp>
      <p:sp>
        <p:nvSpPr>
          <p:cNvPr id="7" name="6 Slayt Numarası Yer Tutucusu"/>
          <p:cNvSpPr>
            <a:spLocks noGrp="1"/>
          </p:cNvSpPr>
          <p:nvPr>
            <p:ph type="sldNum" sz="quarter" idx="12"/>
          </p:nvPr>
        </p:nvSpPr>
        <p:spPr/>
        <p:txBody>
          <a:bodyPr/>
          <a:lstStyle/>
          <a:p>
            <a:fld id="{C180B687-F40E-4A5D-8AAC-DD150AB3BB08}"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r>
              <a:rPr lang="tr-TR" smtClean="0"/>
              <a:t>13.11.15</a:t>
            </a:r>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D074E000-7C42-4144-B24B-9BC7233A0295}"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r>
              <a:rPr lang="tr-TR" smtClean="0"/>
              <a:t>13.11.15</a:t>
            </a:r>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E863390D-CD8F-471F-B381-8589CB0844D8}"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Özel Düzen">
    <p:spTree>
      <p:nvGrpSpPr>
        <p:cNvPr id="1" name=""/>
        <p:cNvGrpSpPr/>
        <p:nvPr/>
      </p:nvGrpSpPr>
      <p:grpSpPr>
        <a:xfrm>
          <a:off x="0" y="0"/>
          <a:ext cx="0" cy="0"/>
          <a:chOff x="0" y="0"/>
          <a:chExt cx="0" cy="0"/>
        </a:xfrm>
      </p:grpSpPr>
      <p:sp>
        <p:nvSpPr>
          <p:cNvPr id="2" name="Başlık 1"/>
          <p:cNvSpPr>
            <a:spLocks noGrp="1"/>
          </p:cNvSpPr>
          <p:nvPr>
            <p:ph type="title"/>
          </p:nvPr>
        </p:nvSpPr>
        <p:spPr>
          <a:xfrm>
            <a:off x="685800" y="2130425"/>
            <a:ext cx="7770813" cy="1468438"/>
          </a:xfrm>
        </p:spPr>
        <p:txBody>
          <a:bodyPr/>
          <a:lstStyle/>
          <a:p>
            <a:r>
              <a:rPr lang="tr-TR"/>
              <a:t>Asıl başlık stili için tıklatın</a:t>
            </a:r>
          </a:p>
        </p:txBody>
      </p:sp>
      <p:sp>
        <p:nvSpPr>
          <p:cNvPr id="3" name="Veri Yer Tutucusu 2"/>
          <p:cNvSpPr>
            <a:spLocks noGrp="1"/>
          </p:cNvSpPr>
          <p:nvPr>
            <p:ph type="dt" idx="10"/>
          </p:nvPr>
        </p:nvSpPr>
        <p:spPr>
          <a:xfrm>
            <a:off x="457200" y="6356350"/>
            <a:ext cx="2132013" cy="363538"/>
          </a:xfrm>
        </p:spPr>
        <p:txBody>
          <a:bodyPr/>
          <a:lstStyle>
            <a:lvl1pPr>
              <a:defRPr/>
            </a:lvl1pPr>
          </a:lstStyle>
          <a:p>
            <a:r>
              <a:rPr lang="tr-TR"/>
              <a:t>13.11.15</a:t>
            </a:r>
          </a:p>
        </p:txBody>
      </p:sp>
      <p:sp>
        <p:nvSpPr>
          <p:cNvPr id="4" name="Slayt Numarası Yer Tutucusu 3"/>
          <p:cNvSpPr>
            <a:spLocks noGrp="1"/>
          </p:cNvSpPr>
          <p:nvPr>
            <p:ph type="sldNum" idx="11"/>
          </p:nvPr>
        </p:nvSpPr>
        <p:spPr>
          <a:xfrm>
            <a:off x="6553200" y="6356350"/>
            <a:ext cx="2132013" cy="363538"/>
          </a:xfrm>
        </p:spPr>
        <p:txBody>
          <a:bodyPr/>
          <a:lstStyle>
            <a:lvl1pPr>
              <a:defRPr/>
            </a:lvl1pPr>
          </a:lstStyle>
          <a:p>
            <a:fld id="{7CA75AA2-C7E8-471D-9571-1822009EA3C9}" type="slidenum">
              <a:rPr lang="tr-TR"/>
              <a:pPr/>
              <a:t>‹#›</a:t>
            </a:fld>
            <a:endParaRPr lang="tr-TR"/>
          </a:p>
        </p:txBody>
      </p:sp>
    </p:spTree>
    <p:extLst>
      <p:ext uri="{BB962C8B-B14F-4D97-AF65-F5344CB8AC3E}">
        <p14:creationId xmlns:p14="http://schemas.microsoft.com/office/powerpoint/2010/main" val="3280052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1000" b="-1000"/>
          </a:stretch>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tr-TR" smtClean="0"/>
              <a:t>13.11.15</a:t>
            </a:r>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3E8A1B-81FC-4D9E-AE24-3DB409781429}"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kg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8912" y="2836875"/>
            <a:ext cx="5832647" cy="1952625"/>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2741427" y="4236143"/>
            <a:ext cx="3467616" cy="1106713"/>
          </a:xfrm>
          <a:prstGeom prst="rect">
            <a:avLst/>
          </a:prstGeom>
          <a:noFill/>
        </p:spPr>
        <p:txBody>
          <a:bodyPr wrap="none" rtlCol="0">
            <a:spAutoFit/>
          </a:bodyPr>
          <a:lstStyle/>
          <a:p>
            <a:pPr lvl="0" algn="ctr">
              <a:spcBef>
                <a:spcPct val="20000"/>
              </a:spcBef>
            </a:pPr>
            <a:r>
              <a:rPr lang="tr-TR" sz="3200" b="1" dirty="0"/>
              <a:t>NECİP ÇİFTÇİ</a:t>
            </a:r>
          </a:p>
          <a:p>
            <a:pPr lvl="0" algn="ctr">
              <a:spcBef>
                <a:spcPct val="20000"/>
              </a:spcBef>
            </a:pPr>
            <a:r>
              <a:rPr lang="tr-TR" sz="3200" b="1" dirty="0"/>
              <a:t>PERFÜZYONİST </a:t>
            </a:r>
          </a:p>
        </p:txBody>
      </p:sp>
      <p:sp>
        <p:nvSpPr>
          <p:cNvPr id="7" name="Dikdörtgen 6"/>
          <p:cNvSpPr/>
          <p:nvPr/>
        </p:nvSpPr>
        <p:spPr>
          <a:xfrm>
            <a:off x="698349" y="1581472"/>
            <a:ext cx="7882286" cy="100822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tr-TR" sz="3200" b="1" dirty="0" err="1" smtClean="0">
                <a:ln w="11430"/>
                <a:solidFill>
                  <a:srgbClr val="FF0000"/>
                </a:solidFill>
                <a:effectLst>
                  <a:outerShdw blurRad="50800" dist="39000" dir="5460000" algn="tl">
                    <a:srgbClr val="000000">
                      <a:alpha val="38000"/>
                    </a:srgbClr>
                  </a:outerShdw>
                </a:effectLst>
              </a:rPr>
              <a:t>Retrograt</a:t>
            </a:r>
            <a:r>
              <a:rPr lang="tr-TR" sz="3200" b="1" dirty="0" smtClean="0">
                <a:ln w="11430"/>
                <a:solidFill>
                  <a:srgbClr val="FF0000"/>
                </a:solidFill>
                <a:effectLst>
                  <a:outerShdw blurRad="50800" dist="39000" dir="5460000" algn="tl">
                    <a:srgbClr val="000000">
                      <a:alpha val="38000"/>
                    </a:srgbClr>
                  </a:outerShdw>
                </a:effectLst>
              </a:rPr>
              <a:t> </a:t>
            </a:r>
            <a:r>
              <a:rPr lang="tr-TR" sz="3200" b="1" dirty="0" err="1" smtClean="0">
                <a:ln w="11430"/>
                <a:solidFill>
                  <a:srgbClr val="FF0000"/>
                </a:solidFill>
                <a:effectLst>
                  <a:outerShdw blurRad="50800" dist="39000" dir="5460000" algn="tl">
                    <a:srgbClr val="000000">
                      <a:alpha val="38000"/>
                    </a:srgbClr>
                  </a:outerShdw>
                </a:effectLst>
              </a:rPr>
              <a:t>Otolog</a:t>
            </a:r>
            <a:r>
              <a:rPr lang="tr-TR" sz="3200" b="1" dirty="0" smtClean="0">
                <a:ln w="11430"/>
                <a:solidFill>
                  <a:srgbClr val="FF0000"/>
                </a:solidFill>
                <a:effectLst>
                  <a:outerShdw blurRad="50800" dist="39000" dir="5460000" algn="tl">
                    <a:srgbClr val="000000">
                      <a:alpha val="38000"/>
                    </a:srgbClr>
                  </a:outerShdw>
                </a:effectLst>
              </a:rPr>
              <a:t> Prime Yönteminin</a:t>
            </a:r>
          </a:p>
          <a:p>
            <a:pPr algn="ctr"/>
            <a:r>
              <a:rPr lang="tr-TR" sz="3200" b="1" cap="none" spc="0" dirty="0" smtClean="0">
                <a:ln w="11430"/>
                <a:solidFill>
                  <a:srgbClr val="FF0000"/>
                </a:solidFill>
                <a:effectLst>
                  <a:outerShdw blurRad="50800" dist="39000" dir="5460000" algn="tl">
                    <a:srgbClr val="000000">
                      <a:alpha val="38000"/>
                    </a:srgbClr>
                  </a:outerShdw>
                </a:effectLst>
              </a:rPr>
              <a:t>Kan ve Kan Ürünleri Üzerine Olan etkisi</a:t>
            </a:r>
            <a:endParaRPr lang="tr-TR" sz="3200" b="1" cap="none" spc="0" dirty="0">
              <a:ln w="11430"/>
              <a:solidFill>
                <a:srgbClr val="FF0000"/>
              </a:solidFill>
              <a:effectLst>
                <a:outerShdw blurRad="50800" dist="39000" dir="5460000" algn="tl">
                  <a:srgbClr val="000000">
                    <a:alpha val="38000"/>
                  </a:srgbClr>
                </a:outerShdw>
              </a:effectLs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56465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2492896"/>
            <a:ext cx="7770813" cy="3168352"/>
          </a:xfrm>
        </p:spPr>
        <p:txBody>
          <a:bodyPr>
            <a:normAutofit fontScale="90000"/>
          </a:bodyPr>
          <a:lstStyle/>
          <a:p>
            <a:pPr algn="l">
              <a:lnSpc>
                <a:spcPct val="150000"/>
              </a:lnSpc>
            </a:pPr>
            <a:r>
              <a:rPr lang="tr-TR" sz="1800" dirty="0" err="1"/>
              <a:t>KPB’ın</a:t>
            </a:r>
            <a:r>
              <a:rPr lang="tr-TR" sz="1800" dirty="0"/>
              <a:t> başlangıcı ile birlikte pompa prime solüsyonundan kaynaklı zorunlu </a:t>
            </a:r>
            <a:r>
              <a:rPr lang="tr-TR" sz="1800" dirty="0" err="1"/>
              <a:t>hemodilüsyon</a:t>
            </a:r>
            <a:r>
              <a:rPr lang="tr-TR" sz="1800" dirty="0"/>
              <a:t> meydana gelir. Kalp cerrahisi hastalarında bu </a:t>
            </a:r>
            <a:r>
              <a:rPr lang="tr-TR" sz="1800" dirty="0" err="1"/>
              <a:t>hemodilüsyon</a:t>
            </a:r>
            <a:r>
              <a:rPr lang="tr-TR" sz="1800" dirty="0"/>
              <a:t> ve oluşturduğu </a:t>
            </a:r>
            <a:r>
              <a:rPr lang="tr-TR" sz="1800" dirty="0" err="1"/>
              <a:t>hemodilüsyonel</a:t>
            </a:r>
            <a:r>
              <a:rPr lang="tr-TR" sz="1800" dirty="0"/>
              <a:t> anemi kan transfüzyonu için büyük risk oluşturmaktadır. ROP yöntemi pompa başlangıç solüsyonu olarak hastanın kendi kanını kullanır. </a:t>
            </a:r>
            <a:br>
              <a:rPr lang="tr-TR" sz="1800" dirty="0"/>
            </a:br>
            <a:r>
              <a:rPr lang="tr-TR" sz="1800" dirty="0" smtClean="0"/>
              <a:t/>
            </a:r>
            <a:br>
              <a:rPr lang="tr-TR" sz="1800" dirty="0" smtClean="0"/>
            </a:br>
            <a:r>
              <a:rPr lang="tr-TR" sz="1800" dirty="0" smtClean="0"/>
              <a:t>Kan </a:t>
            </a:r>
            <a:r>
              <a:rPr lang="tr-TR" sz="1800" dirty="0"/>
              <a:t>transfüzyonundan sakınmak veya en azından ihtiyacı azaltmak için geliştirilmiş birçok stratejiden biri </a:t>
            </a:r>
            <a:r>
              <a:rPr lang="tr-TR" sz="1800" dirty="0" smtClean="0"/>
              <a:t>de </a:t>
            </a:r>
            <a:r>
              <a:rPr lang="tr-TR" sz="1800" b="1" dirty="0" err="1" smtClean="0"/>
              <a:t>Retrograt</a:t>
            </a:r>
            <a:r>
              <a:rPr lang="tr-TR" sz="1800" b="1" dirty="0" smtClean="0"/>
              <a:t> </a:t>
            </a:r>
            <a:r>
              <a:rPr lang="tr-TR" sz="1800" b="1" dirty="0" err="1"/>
              <a:t>Otolog</a:t>
            </a:r>
            <a:r>
              <a:rPr lang="tr-TR" sz="1800" b="1" dirty="0"/>
              <a:t> Prime (ROP) </a:t>
            </a:r>
            <a:r>
              <a:rPr lang="tr-TR" sz="1800" dirty="0"/>
              <a:t>yöntemidir.</a:t>
            </a:r>
            <a:br>
              <a:rPr lang="tr-TR" sz="1800" dirty="0"/>
            </a:br>
            <a:endParaRPr lang="tr-TR" sz="1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4024084" y="1988840"/>
            <a:ext cx="1191352" cy="435825"/>
          </a:xfrm>
          <a:prstGeom prst="rect">
            <a:avLst/>
          </a:prstGeom>
        </p:spPr>
        <p:txBody>
          <a:bodyPr wrap="none">
            <a:spAutoFit/>
          </a:bodyPr>
          <a:lstStyle/>
          <a:p>
            <a:r>
              <a:rPr lang="tr-TR" sz="2400" b="1" dirty="0">
                <a:solidFill>
                  <a:srgbClr val="C00000"/>
                </a:solidFill>
              </a:rPr>
              <a:t> GİRİŞ </a:t>
            </a:r>
            <a:endParaRPr lang="tr-TR" sz="2400" dirty="0">
              <a:solidFill>
                <a:srgbClr val="C00000"/>
              </a:solidFill>
            </a:endParaRPr>
          </a:p>
        </p:txBody>
      </p:sp>
    </p:spTree>
    <p:extLst>
      <p:ext uri="{BB962C8B-B14F-4D97-AF65-F5344CB8AC3E}">
        <p14:creationId xmlns:p14="http://schemas.microsoft.com/office/powerpoint/2010/main" val="1437478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683568" y="2395256"/>
            <a:ext cx="7704856" cy="1294585"/>
          </a:xfrm>
          <a:prstGeom prst="rect">
            <a:avLst/>
          </a:prstGeom>
        </p:spPr>
        <p:txBody>
          <a:bodyPr wrap="square">
            <a:spAutoFit/>
          </a:bodyPr>
          <a:lstStyle/>
          <a:p>
            <a:r>
              <a:rPr lang="tr-TR" sz="2400" dirty="0">
                <a:latin typeface="+mn-lt"/>
              </a:rPr>
              <a:t/>
            </a:r>
            <a:br>
              <a:rPr lang="tr-TR" sz="2400" dirty="0">
                <a:latin typeface="+mn-lt"/>
              </a:rPr>
            </a:br>
            <a:r>
              <a:rPr lang="tr-TR" sz="2400" dirty="0">
                <a:latin typeface="+mn-lt"/>
              </a:rPr>
              <a:t>    </a:t>
            </a:r>
            <a:r>
              <a:rPr lang="tr-TR" dirty="0">
                <a:latin typeface="+mn-lt"/>
              </a:rPr>
              <a:t>Açık kalp cerrahisinde </a:t>
            </a:r>
            <a:r>
              <a:rPr lang="tr-TR" dirty="0" err="1">
                <a:latin typeface="+mn-lt"/>
              </a:rPr>
              <a:t>kardiyopulmoner</a:t>
            </a:r>
            <a:r>
              <a:rPr lang="tr-TR" dirty="0">
                <a:latin typeface="+mn-lt"/>
              </a:rPr>
              <a:t> </a:t>
            </a:r>
            <a:r>
              <a:rPr lang="tr-TR" dirty="0" err="1">
                <a:latin typeface="+mn-lt"/>
              </a:rPr>
              <a:t>baypass</a:t>
            </a:r>
            <a:r>
              <a:rPr lang="tr-TR" dirty="0">
                <a:latin typeface="+mn-lt"/>
              </a:rPr>
              <a:t> ile oluşan  </a:t>
            </a:r>
            <a:r>
              <a:rPr lang="tr-TR" b="1" dirty="0" err="1">
                <a:latin typeface="+mn-lt"/>
              </a:rPr>
              <a:t>hemodilüsyonu</a:t>
            </a:r>
            <a:r>
              <a:rPr lang="tr-TR" b="1" dirty="0">
                <a:latin typeface="+mn-lt"/>
              </a:rPr>
              <a:t> azaltarak kan kullanımını minimuma indirmek </a:t>
            </a:r>
            <a:r>
              <a:rPr lang="tr-TR" dirty="0">
                <a:latin typeface="+mn-lt"/>
              </a:rPr>
              <a:t>ve bunun sonucunda kan nakli yolu ile oluşabilecek zararların önüne geçebilmektir.</a:t>
            </a:r>
          </a:p>
        </p:txBody>
      </p:sp>
      <p:sp>
        <p:nvSpPr>
          <p:cNvPr id="4" name="Dikdörtgen 3"/>
          <p:cNvSpPr/>
          <p:nvPr/>
        </p:nvSpPr>
        <p:spPr>
          <a:xfrm>
            <a:off x="3995936" y="2220272"/>
            <a:ext cx="877163" cy="349968"/>
          </a:xfrm>
          <a:prstGeom prst="rect">
            <a:avLst/>
          </a:prstGeom>
        </p:spPr>
        <p:txBody>
          <a:bodyPr wrap="none">
            <a:spAutoFit/>
          </a:bodyPr>
          <a:lstStyle/>
          <a:p>
            <a:r>
              <a:rPr lang="tr-TR" b="1" dirty="0">
                <a:solidFill>
                  <a:srgbClr val="C00000"/>
                </a:solidFill>
              </a:rPr>
              <a:t>AMAÇ</a:t>
            </a:r>
            <a:endParaRPr lang="tr-TR" dirty="0">
              <a:solidFill>
                <a:srgbClr val="C00000"/>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7155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755576" y="2132856"/>
            <a:ext cx="6948264" cy="3183949"/>
          </a:xfrm>
          <a:prstGeom prst="rect">
            <a:avLst/>
          </a:prstGeom>
        </p:spPr>
        <p:txBody>
          <a:bodyPr wrap="square">
            <a:spAutoFit/>
          </a:bodyPr>
          <a:lstStyle/>
          <a:p>
            <a:pPr algn="just"/>
            <a:r>
              <a:rPr lang="tr-TR" dirty="0">
                <a:latin typeface="+mj-lt"/>
              </a:rPr>
              <a:t> </a:t>
            </a:r>
            <a:r>
              <a:rPr lang="tr-TR" dirty="0" smtClean="0">
                <a:latin typeface="+mj-lt"/>
              </a:rPr>
              <a:t>     </a:t>
            </a:r>
            <a:r>
              <a:rPr lang="tr-TR" dirty="0" err="1" smtClean="0">
                <a:latin typeface="+mn-lt"/>
              </a:rPr>
              <a:t>Retrograt</a:t>
            </a:r>
            <a:r>
              <a:rPr lang="tr-TR" dirty="0" smtClean="0">
                <a:latin typeface="+mn-lt"/>
              </a:rPr>
              <a:t> </a:t>
            </a:r>
            <a:r>
              <a:rPr lang="tr-TR" dirty="0" err="1">
                <a:latin typeface="+mn-lt"/>
              </a:rPr>
              <a:t>otolog</a:t>
            </a:r>
            <a:r>
              <a:rPr lang="tr-TR" dirty="0">
                <a:latin typeface="+mn-lt"/>
              </a:rPr>
              <a:t> </a:t>
            </a:r>
            <a:r>
              <a:rPr lang="tr-TR" dirty="0" smtClean="0">
                <a:latin typeface="+mn-lt"/>
              </a:rPr>
              <a:t>prime (</a:t>
            </a:r>
            <a:r>
              <a:rPr lang="tr-TR" dirty="0">
                <a:latin typeface="+mn-lt"/>
              </a:rPr>
              <a:t>ROP) KPB devresindeki arter ve </a:t>
            </a:r>
            <a:r>
              <a:rPr lang="tr-TR" dirty="0" err="1">
                <a:latin typeface="+mn-lt"/>
              </a:rPr>
              <a:t>venöz</a:t>
            </a:r>
            <a:r>
              <a:rPr lang="tr-TR" dirty="0">
                <a:latin typeface="+mn-lt"/>
              </a:rPr>
              <a:t> hatlardaki prime solüsyonu yerine hastanın kendi kanı alınarak doldurulması </a:t>
            </a:r>
            <a:r>
              <a:rPr lang="tr-TR" dirty="0" smtClean="0">
                <a:latin typeface="+mn-lt"/>
              </a:rPr>
              <a:t>işlemidir. </a:t>
            </a:r>
          </a:p>
          <a:p>
            <a:pPr algn="just"/>
            <a:endParaRPr lang="tr-TR" dirty="0">
              <a:latin typeface="+mn-lt"/>
            </a:endParaRPr>
          </a:p>
          <a:p>
            <a:pPr algn="just"/>
            <a:r>
              <a:rPr lang="tr-TR" dirty="0" smtClean="0">
                <a:latin typeface="+mn-lt"/>
              </a:rPr>
              <a:t>          ROP </a:t>
            </a:r>
            <a:r>
              <a:rPr lang="tr-TR" dirty="0">
                <a:latin typeface="+mn-lt"/>
              </a:rPr>
              <a:t>yöntemini uygulayabilmek için KPB başlamadan </a:t>
            </a:r>
            <a:r>
              <a:rPr lang="tr-TR" dirty="0" err="1">
                <a:latin typeface="+mn-lt"/>
              </a:rPr>
              <a:t>perfüzyon</a:t>
            </a:r>
            <a:r>
              <a:rPr lang="tr-TR" dirty="0">
                <a:latin typeface="+mn-lt"/>
              </a:rPr>
              <a:t> sistemine bir hat eklenmekte prime solüsyonu bu hatta bağlı bir torbaya alınmakta ve </a:t>
            </a:r>
            <a:r>
              <a:rPr lang="tr-TR" dirty="0" err="1">
                <a:latin typeface="+mn-lt"/>
              </a:rPr>
              <a:t>hemodinaminin</a:t>
            </a:r>
            <a:r>
              <a:rPr lang="tr-TR" dirty="0">
                <a:latin typeface="+mn-lt"/>
              </a:rPr>
              <a:t> müsaade ettiği miktarda </a:t>
            </a:r>
            <a:r>
              <a:rPr lang="tr-TR" dirty="0" smtClean="0">
                <a:latin typeface="+mn-lt"/>
              </a:rPr>
              <a:t>hatlar </a:t>
            </a:r>
            <a:r>
              <a:rPr lang="tr-TR" dirty="0">
                <a:latin typeface="+mn-lt"/>
              </a:rPr>
              <a:t>hastanın kendi kanı ile doldurulmaktadır</a:t>
            </a:r>
            <a:r>
              <a:rPr lang="tr-TR" b="1" dirty="0" smtClean="0">
                <a:latin typeface="+mn-lt"/>
              </a:rPr>
              <a:t>.</a:t>
            </a:r>
          </a:p>
          <a:p>
            <a:pPr algn="just"/>
            <a:r>
              <a:rPr lang="tr-TR" b="1" dirty="0" smtClean="0">
                <a:latin typeface="+mj-lt"/>
              </a:rPr>
              <a:t> </a:t>
            </a:r>
          </a:p>
          <a:p>
            <a:pPr algn="just"/>
            <a:r>
              <a:rPr lang="tr-TR" b="1" dirty="0">
                <a:latin typeface="+mj-lt"/>
              </a:rPr>
              <a:t> </a:t>
            </a:r>
            <a:r>
              <a:rPr lang="tr-TR" b="1" dirty="0" smtClean="0">
                <a:latin typeface="+mj-lt"/>
              </a:rPr>
              <a:t>        Böylece prime solüsyonu mümkün olan en az seviyeye çekilmekte ve prime solüsyonuna bağlı </a:t>
            </a:r>
            <a:r>
              <a:rPr lang="tr-TR" b="1" dirty="0" err="1" smtClean="0">
                <a:latin typeface="+mj-lt"/>
              </a:rPr>
              <a:t>dilüsyon</a:t>
            </a:r>
            <a:r>
              <a:rPr lang="tr-TR" b="1" dirty="0" smtClean="0">
                <a:latin typeface="+mj-lt"/>
              </a:rPr>
              <a:t> oluşmadan önlenmeye çalışılmaktadır</a:t>
            </a:r>
            <a:r>
              <a:rPr lang="tr-TR" dirty="0" smtClean="0">
                <a:latin typeface="+mj-lt"/>
              </a:rPr>
              <a:t>.</a:t>
            </a:r>
            <a:endParaRPr lang="tr-TR" dirty="0">
              <a:latin typeface="+mj-lt"/>
            </a:endParaRPr>
          </a:p>
        </p:txBody>
      </p:sp>
      <p:sp>
        <p:nvSpPr>
          <p:cNvPr id="4" name="Dikdörtgen 3"/>
          <p:cNvSpPr/>
          <p:nvPr/>
        </p:nvSpPr>
        <p:spPr>
          <a:xfrm>
            <a:off x="1375978" y="1367891"/>
            <a:ext cx="5707460" cy="435825"/>
          </a:xfrm>
          <a:prstGeom prst="rect">
            <a:avLst/>
          </a:prstGeom>
        </p:spPr>
        <p:txBody>
          <a:bodyPr wrap="none">
            <a:spAutoFit/>
          </a:bodyPr>
          <a:lstStyle/>
          <a:p>
            <a:r>
              <a:rPr lang="tr-TR" sz="2400" b="1" dirty="0">
                <a:solidFill>
                  <a:srgbClr val="C00000"/>
                </a:solidFill>
              </a:rPr>
              <a:t> RETROGRAT OTOLOG PRİME (</a:t>
            </a:r>
            <a:r>
              <a:rPr lang="tr-TR" sz="2400" b="1" dirty="0" smtClean="0">
                <a:solidFill>
                  <a:srgbClr val="C00000"/>
                </a:solidFill>
              </a:rPr>
              <a:t>ROP</a:t>
            </a:r>
            <a:r>
              <a:rPr lang="tr-TR" sz="2400" b="1" dirty="0">
                <a:solidFill>
                  <a:srgbClr val="C00000"/>
                </a:solidFill>
              </a:rPr>
              <a:t>) </a:t>
            </a:r>
            <a:endParaRPr lang="tr-TR" sz="2400" dirty="0">
              <a:solidFill>
                <a:srgbClr val="C00000"/>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7496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87393" y="1484784"/>
            <a:ext cx="7992888" cy="1895775"/>
          </a:xfrm>
          <a:prstGeom prst="rect">
            <a:avLst/>
          </a:prstGeom>
        </p:spPr>
        <p:txBody>
          <a:bodyPr wrap="square">
            <a:spAutoFit/>
          </a:bodyPr>
          <a:lstStyle/>
          <a:p>
            <a:r>
              <a:rPr lang="tr-TR" b="1" dirty="0">
                <a:solidFill>
                  <a:srgbClr val="C00000"/>
                </a:solidFill>
                <a:latin typeface="+mn-lt"/>
              </a:rPr>
              <a:t>Rezervuardaki prime volümünün ROP yöntemi ile geri </a:t>
            </a:r>
            <a:r>
              <a:rPr lang="tr-TR" b="1" dirty="0" smtClean="0">
                <a:solidFill>
                  <a:srgbClr val="C00000"/>
                </a:solidFill>
                <a:latin typeface="+mn-lt"/>
              </a:rPr>
              <a:t>alınması:</a:t>
            </a:r>
            <a:endParaRPr lang="tr-TR" b="1" dirty="0">
              <a:solidFill>
                <a:srgbClr val="C00000"/>
              </a:solidFill>
              <a:latin typeface="+mn-lt"/>
            </a:endParaRPr>
          </a:p>
          <a:p>
            <a:r>
              <a:rPr lang="tr-TR" dirty="0">
                <a:latin typeface="+mn-lt"/>
              </a:rPr>
              <a:t> </a:t>
            </a:r>
          </a:p>
          <a:p>
            <a:r>
              <a:rPr lang="tr-TR" dirty="0" smtClean="0">
                <a:latin typeface="+mn-lt"/>
              </a:rPr>
              <a:t> </a:t>
            </a:r>
            <a:r>
              <a:rPr lang="tr-TR" dirty="0">
                <a:latin typeface="+mn-lt"/>
              </a:rPr>
              <a:t>İşleme başlamadan önce </a:t>
            </a:r>
            <a:r>
              <a:rPr lang="tr-TR" dirty="0" err="1">
                <a:latin typeface="+mn-lt"/>
              </a:rPr>
              <a:t>arteriyel</a:t>
            </a:r>
            <a:r>
              <a:rPr lang="tr-TR" dirty="0">
                <a:latin typeface="+mn-lt"/>
              </a:rPr>
              <a:t> hatta </a:t>
            </a:r>
            <a:r>
              <a:rPr lang="tr-TR" dirty="0" err="1">
                <a:latin typeface="+mn-lt"/>
              </a:rPr>
              <a:t>klemp</a:t>
            </a:r>
            <a:r>
              <a:rPr lang="tr-TR" dirty="0">
                <a:latin typeface="+mn-lt"/>
              </a:rPr>
              <a:t> konularak pompa </a:t>
            </a:r>
            <a:r>
              <a:rPr lang="tr-TR" dirty="0" smtClean="0">
                <a:latin typeface="+mn-lt"/>
              </a:rPr>
              <a:t>başı</a:t>
            </a:r>
            <a:r>
              <a:rPr lang="tr-TR" dirty="0" smtClean="0">
                <a:latin typeface="+mn-lt"/>
              </a:rPr>
              <a:t> </a:t>
            </a:r>
            <a:r>
              <a:rPr lang="tr-TR" dirty="0">
                <a:latin typeface="+mn-lt"/>
              </a:rPr>
              <a:t>dönmeye başladığında prime solüsyonunun </a:t>
            </a:r>
            <a:r>
              <a:rPr lang="tr-TR" dirty="0" err="1">
                <a:latin typeface="+mn-lt"/>
              </a:rPr>
              <a:t>arteriyel</a:t>
            </a:r>
            <a:r>
              <a:rPr lang="tr-TR" dirty="0">
                <a:latin typeface="+mn-lt"/>
              </a:rPr>
              <a:t> hatta ve hastaya gitmesi engellenir. </a:t>
            </a:r>
          </a:p>
          <a:p>
            <a:r>
              <a:rPr lang="tr-TR" dirty="0">
                <a:latin typeface="+mn-lt"/>
              </a:rPr>
              <a:t>Rezervuarda kalan prime solüsyonu  pompa başına ve </a:t>
            </a:r>
            <a:r>
              <a:rPr lang="tr-TR" dirty="0" err="1">
                <a:latin typeface="+mn-lt"/>
              </a:rPr>
              <a:t>ordan</a:t>
            </a:r>
            <a:r>
              <a:rPr lang="tr-TR" dirty="0">
                <a:latin typeface="+mn-lt"/>
              </a:rPr>
              <a:t> </a:t>
            </a:r>
            <a:r>
              <a:rPr lang="tr-TR" dirty="0" err="1">
                <a:latin typeface="+mn-lt"/>
              </a:rPr>
              <a:t>oksijenatöre</a:t>
            </a:r>
            <a:r>
              <a:rPr lang="tr-TR" dirty="0">
                <a:latin typeface="+mn-lt"/>
              </a:rPr>
              <a:t>  doğru hasta yönlendirilir ve bu esnada pompa </a:t>
            </a:r>
            <a:r>
              <a:rPr lang="tr-TR" dirty="0" smtClean="0">
                <a:latin typeface="+mn-lt"/>
              </a:rPr>
              <a:t>başı</a:t>
            </a:r>
            <a:r>
              <a:rPr lang="tr-TR" dirty="0" smtClean="0">
                <a:latin typeface="+mn-lt"/>
              </a:rPr>
              <a:t> </a:t>
            </a:r>
            <a:r>
              <a:rPr lang="tr-TR" dirty="0" err="1">
                <a:latin typeface="+mn-lt"/>
              </a:rPr>
              <a:t>perfüzyon</a:t>
            </a:r>
            <a:r>
              <a:rPr lang="tr-TR" dirty="0">
                <a:latin typeface="+mn-lt"/>
              </a:rPr>
              <a:t> sistemi içerisinde basınç oluşturmayacak şekilde döndürülerek rezervuardaki prime torbaya gönderilir.</a:t>
            </a:r>
          </a:p>
        </p:txBody>
      </p:sp>
      <p:sp>
        <p:nvSpPr>
          <p:cNvPr id="3" name="Başlık 2"/>
          <p:cNvSpPr>
            <a:spLocks noGrp="1"/>
          </p:cNvSpPr>
          <p:nvPr>
            <p:ph type="title"/>
          </p:nvPr>
        </p:nvSpPr>
        <p:spPr/>
        <p:txBody>
          <a:bodyPr/>
          <a:lstStyle/>
          <a:p>
            <a:r>
              <a:rPr lang="tr-TR" dirty="0" smtClean="0">
                <a:solidFill>
                  <a:srgbClr val="C00000"/>
                </a:solidFill>
              </a:rPr>
              <a:t>Teknik 1</a:t>
            </a:r>
            <a:endParaRPr lang="tr-TR" dirty="0">
              <a:solidFill>
                <a:srgbClr val="C00000"/>
              </a:solidFill>
            </a:endParaRPr>
          </a:p>
        </p:txBody>
      </p:sp>
      <p:pic>
        <p:nvPicPr>
          <p:cNvPr id="4" name="Resim 3" descr="C:\Users\Çiftçi\Desktop\rezervuar rop1.jpg"/>
          <p:cNvPicPr/>
          <p:nvPr/>
        </p:nvPicPr>
        <p:blipFill>
          <a:blip r:embed="rId2">
            <a:extLst>
              <a:ext uri="{28A0092B-C50C-407E-A947-70E740481C1C}">
                <a14:useLocalDpi xmlns:a14="http://schemas.microsoft.com/office/drawing/2010/main" val="0"/>
              </a:ext>
            </a:extLst>
          </a:blip>
          <a:srcRect/>
          <a:stretch>
            <a:fillRect/>
          </a:stretch>
        </p:blipFill>
        <p:spPr bwMode="auto">
          <a:xfrm>
            <a:off x="1475656" y="3501008"/>
            <a:ext cx="5756275" cy="2500630"/>
          </a:xfrm>
          <a:prstGeom prst="rect">
            <a:avLst/>
          </a:prstGeom>
          <a:noFill/>
          <a:ln>
            <a:noFill/>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5922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1160072" y="1510319"/>
            <a:ext cx="6984776" cy="1380506"/>
          </a:xfrm>
          <a:prstGeom prst="rect">
            <a:avLst/>
          </a:prstGeom>
        </p:spPr>
        <p:txBody>
          <a:bodyPr wrap="square">
            <a:spAutoFit/>
          </a:bodyPr>
          <a:lstStyle/>
          <a:p>
            <a:pPr algn="just"/>
            <a:r>
              <a:rPr lang="tr-TR" b="1" dirty="0">
                <a:solidFill>
                  <a:srgbClr val="C00000"/>
                </a:solidFill>
                <a:latin typeface="+mn-lt"/>
              </a:rPr>
              <a:t>Arter hattındaki prime volümünün ROP yöntemiyle geri </a:t>
            </a:r>
            <a:r>
              <a:rPr lang="tr-TR" b="1" dirty="0" smtClean="0">
                <a:solidFill>
                  <a:srgbClr val="C00000"/>
                </a:solidFill>
                <a:latin typeface="+mn-lt"/>
              </a:rPr>
              <a:t>alınması:</a:t>
            </a:r>
            <a:endParaRPr lang="tr-TR" b="1" dirty="0">
              <a:solidFill>
                <a:srgbClr val="C00000"/>
              </a:solidFill>
              <a:latin typeface="+mn-lt"/>
            </a:endParaRPr>
          </a:p>
          <a:p>
            <a:pPr algn="just"/>
            <a:r>
              <a:rPr lang="tr-TR" dirty="0">
                <a:latin typeface="+mn-lt"/>
              </a:rPr>
              <a:t> </a:t>
            </a:r>
          </a:p>
          <a:p>
            <a:pPr algn="just"/>
            <a:r>
              <a:rPr lang="tr-TR" dirty="0" err="1" smtClean="0">
                <a:latin typeface="+mn-lt"/>
              </a:rPr>
              <a:t>Arteriyel</a:t>
            </a:r>
            <a:r>
              <a:rPr lang="tr-TR" dirty="0" smtClean="0">
                <a:latin typeface="+mn-lt"/>
              </a:rPr>
              <a:t> hatta bulunan </a:t>
            </a:r>
            <a:r>
              <a:rPr lang="tr-TR" dirty="0" err="1" smtClean="0">
                <a:latin typeface="+mn-lt"/>
              </a:rPr>
              <a:t>klemp</a:t>
            </a:r>
            <a:r>
              <a:rPr lang="tr-TR" dirty="0" smtClean="0">
                <a:latin typeface="+mn-lt"/>
              </a:rPr>
              <a:t>  açılarak  prime sıvısı </a:t>
            </a:r>
            <a:r>
              <a:rPr lang="tr-TR" dirty="0" err="1" smtClean="0">
                <a:latin typeface="+mn-lt"/>
              </a:rPr>
              <a:t>aortadaki</a:t>
            </a:r>
            <a:r>
              <a:rPr lang="tr-TR" dirty="0" smtClean="0">
                <a:latin typeface="+mn-lt"/>
              </a:rPr>
              <a:t> kan basıncının etkisiyle yavaş yavaş geriye alınarak arter hattı hasta kanıyla doldurulur ve </a:t>
            </a:r>
            <a:r>
              <a:rPr lang="tr-TR" dirty="0" err="1" smtClean="0">
                <a:latin typeface="+mn-lt"/>
              </a:rPr>
              <a:t>klempler</a:t>
            </a:r>
            <a:r>
              <a:rPr lang="tr-TR" dirty="0" smtClean="0">
                <a:latin typeface="+mn-lt"/>
              </a:rPr>
              <a:t> kapatılır.</a:t>
            </a:r>
          </a:p>
        </p:txBody>
      </p:sp>
      <p:sp>
        <p:nvSpPr>
          <p:cNvPr id="6" name="Başlık 5"/>
          <p:cNvSpPr>
            <a:spLocks noGrp="1"/>
          </p:cNvSpPr>
          <p:nvPr>
            <p:ph type="title"/>
          </p:nvPr>
        </p:nvSpPr>
        <p:spPr/>
        <p:txBody>
          <a:bodyPr/>
          <a:lstStyle/>
          <a:p>
            <a:r>
              <a:rPr lang="tr-TR" dirty="0" smtClean="0">
                <a:solidFill>
                  <a:srgbClr val="C00000"/>
                </a:solidFill>
              </a:rPr>
              <a:t>Teknik 2</a:t>
            </a:r>
            <a:endParaRPr lang="tr-TR" dirty="0">
              <a:solidFill>
                <a:srgbClr val="C00000"/>
              </a:solidFill>
            </a:endParaRPr>
          </a:p>
        </p:txBody>
      </p:sp>
      <p:pic>
        <p:nvPicPr>
          <p:cNvPr id="7" name="Resim 6" descr="C:\Users\Çiftçi\Desktop\arter rop1.png"/>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501008"/>
            <a:ext cx="5453380" cy="2449195"/>
          </a:xfrm>
          <a:prstGeom prst="rect">
            <a:avLst/>
          </a:prstGeom>
          <a:noFill/>
          <a:ln>
            <a:noFill/>
          </a:ln>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5488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3568" y="1708209"/>
            <a:ext cx="7992888" cy="2153410"/>
          </a:xfrm>
          <a:prstGeom prst="rect">
            <a:avLst/>
          </a:prstGeom>
        </p:spPr>
        <p:txBody>
          <a:bodyPr wrap="square">
            <a:spAutoFit/>
          </a:bodyPr>
          <a:lstStyle/>
          <a:p>
            <a:r>
              <a:rPr lang="tr-TR" b="1" dirty="0" err="1">
                <a:solidFill>
                  <a:srgbClr val="C00000"/>
                </a:solidFill>
                <a:latin typeface="+mn-lt"/>
              </a:rPr>
              <a:t>Venöz</a:t>
            </a:r>
            <a:r>
              <a:rPr lang="tr-TR" b="1" dirty="0">
                <a:solidFill>
                  <a:srgbClr val="C00000"/>
                </a:solidFill>
                <a:latin typeface="+mn-lt"/>
              </a:rPr>
              <a:t> hattaki prime volümünün ROP yöntemiyle geri </a:t>
            </a:r>
            <a:r>
              <a:rPr lang="tr-TR" b="1" dirty="0" smtClean="0">
                <a:solidFill>
                  <a:srgbClr val="C00000"/>
                </a:solidFill>
                <a:latin typeface="+mn-lt"/>
              </a:rPr>
              <a:t>alınması:</a:t>
            </a:r>
          </a:p>
          <a:p>
            <a:endParaRPr lang="tr-TR" b="1" dirty="0">
              <a:latin typeface="+mn-lt"/>
            </a:endParaRPr>
          </a:p>
          <a:p>
            <a:r>
              <a:rPr lang="tr-TR" dirty="0">
                <a:latin typeface="+mn-lt"/>
              </a:rPr>
              <a:t>Daha sonra </a:t>
            </a:r>
            <a:r>
              <a:rPr lang="tr-TR" dirty="0" err="1">
                <a:latin typeface="+mn-lt"/>
              </a:rPr>
              <a:t>venöz</a:t>
            </a:r>
            <a:r>
              <a:rPr lang="tr-TR" dirty="0">
                <a:latin typeface="+mn-lt"/>
              </a:rPr>
              <a:t> hattın prime solüsyonu torbalanır. Torbalama esnasında </a:t>
            </a:r>
            <a:r>
              <a:rPr lang="tr-TR" dirty="0" err="1">
                <a:latin typeface="+mn-lt"/>
              </a:rPr>
              <a:t>venöz</a:t>
            </a:r>
            <a:r>
              <a:rPr lang="tr-TR" dirty="0">
                <a:latin typeface="+mn-lt"/>
              </a:rPr>
              <a:t> hatta yerleştirilen </a:t>
            </a:r>
            <a:r>
              <a:rPr lang="tr-TR" dirty="0" err="1">
                <a:latin typeface="+mn-lt"/>
              </a:rPr>
              <a:t>klemp</a:t>
            </a:r>
            <a:r>
              <a:rPr lang="tr-TR" dirty="0">
                <a:latin typeface="+mn-lt"/>
              </a:rPr>
              <a:t> belli aralıklarla yavaş yavaş açılarak yerçekiminin etkisi ile prime solüsyonu torbaya yönlendirilir. </a:t>
            </a:r>
            <a:r>
              <a:rPr lang="tr-TR" dirty="0" err="1">
                <a:latin typeface="+mn-lt"/>
              </a:rPr>
              <a:t>Klemp</a:t>
            </a:r>
            <a:r>
              <a:rPr lang="tr-TR" dirty="0">
                <a:latin typeface="+mn-lt"/>
              </a:rPr>
              <a:t> birden açılmayarak hastanın ani volüm kaybı ve </a:t>
            </a:r>
            <a:r>
              <a:rPr lang="tr-TR" dirty="0" err="1">
                <a:latin typeface="+mn-lt"/>
              </a:rPr>
              <a:t>hemodinamik</a:t>
            </a:r>
            <a:r>
              <a:rPr lang="tr-TR" dirty="0">
                <a:latin typeface="+mn-lt"/>
              </a:rPr>
              <a:t> parametrelerin bozulması engellenmeye çalışılır. </a:t>
            </a:r>
            <a:r>
              <a:rPr lang="tr-TR" dirty="0" err="1">
                <a:latin typeface="+mn-lt"/>
              </a:rPr>
              <a:t>Venöz</a:t>
            </a:r>
            <a:r>
              <a:rPr lang="tr-TR" dirty="0">
                <a:latin typeface="+mn-lt"/>
              </a:rPr>
              <a:t> hat hasta kanı ile doldurulduktan sonra torbalama hattının ve </a:t>
            </a:r>
            <a:r>
              <a:rPr lang="tr-TR" dirty="0" err="1">
                <a:latin typeface="+mn-lt"/>
              </a:rPr>
              <a:t>venöz</a:t>
            </a:r>
            <a:r>
              <a:rPr lang="tr-TR" dirty="0">
                <a:latin typeface="+mn-lt"/>
              </a:rPr>
              <a:t> hattın </a:t>
            </a:r>
            <a:r>
              <a:rPr lang="tr-TR" dirty="0" err="1">
                <a:latin typeface="+mn-lt"/>
              </a:rPr>
              <a:t>klempleri</a:t>
            </a:r>
            <a:r>
              <a:rPr lang="tr-TR" dirty="0">
                <a:latin typeface="+mn-lt"/>
              </a:rPr>
              <a:t> kapatılır.</a:t>
            </a:r>
          </a:p>
        </p:txBody>
      </p:sp>
      <p:pic>
        <p:nvPicPr>
          <p:cNvPr id="3" name="Resim 2" descr="C:\Users\Çiftçi\Desktop\venöz rop1.PNG"/>
          <p:cNvPicPr/>
          <p:nvPr/>
        </p:nvPicPr>
        <p:blipFill>
          <a:blip r:embed="rId2">
            <a:extLst>
              <a:ext uri="{28A0092B-C50C-407E-A947-70E740481C1C}">
                <a14:useLocalDpi xmlns:a14="http://schemas.microsoft.com/office/drawing/2010/main" val="0"/>
              </a:ext>
            </a:extLst>
          </a:blip>
          <a:srcRect/>
          <a:stretch>
            <a:fillRect/>
          </a:stretch>
        </p:blipFill>
        <p:spPr bwMode="auto">
          <a:xfrm>
            <a:off x="1799652" y="3501008"/>
            <a:ext cx="5760720" cy="2805430"/>
          </a:xfrm>
          <a:prstGeom prst="rect">
            <a:avLst/>
          </a:prstGeom>
          <a:noFill/>
          <a:ln>
            <a:noFill/>
          </a:ln>
        </p:spPr>
      </p:pic>
      <p:sp>
        <p:nvSpPr>
          <p:cNvPr id="4" name="Başlık 3"/>
          <p:cNvSpPr>
            <a:spLocks noGrp="1"/>
          </p:cNvSpPr>
          <p:nvPr>
            <p:ph type="title"/>
          </p:nvPr>
        </p:nvSpPr>
        <p:spPr/>
        <p:txBody>
          <a:bodyPr/>
          <a:lstStyle/>
          <a:p>
            <a:r>
              <a:rPr lang="tr-TR" dirty="0" smtClean="0">
                <a:solidFill>
                  <a:srgbClr val="C00000"/>
                </a:solidFill>
              </a:rPr>
              <a:t>Teknik 3</a:t>
            </a:r>
            <a:endParaRPr lang="tr-TR" dirty="0">
              <a:solidFill>
                <a:srgbClr val="C00000"/>
              </a:solidFil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86213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0" y="692696"/>
            <a:ext cx="8229600" cy="1143000"/>
          </a:xfrm>
        </p:spPr>
        <p:txBody>
          <a:bodyPr>
            <a:normAutofit/>
          </a:bodyPr>
          <a:lstStyle/>
          <a:p>
            <a:r>
              <a:rPr lang="tr-TR" sz="2800" dirty="0" err="1" smtClean="0">
                <a:solidFill>
                  <a:srgbClr val="C00000"/>
                </a:solidFill>
              </a:rPr>
              <a:t>Retrograt</a:t>
            </a:r>
            <a:r>
              <a:rPr lang="tr-TR" sz="2800" dirty="0" smtClean="0">
                <a:solidFill>
                  <a:srgbClr val="C00000"/>
                </a:solidFill>
              </a:rPr>
              <a:t> </a:t>
            </a:r>
            <a:r>
              <a:rPr lang="tr-TR" sz="2800" dirty="0" err="1" smtClean="0">
                <a:solidFill>
                  <a:srgbClr val="C00000"/>
                </a:solidFill>
              </a:rPr>
              <a:t>Otolog</a:t>
            </a:r>
            <a:r>
              <a:rPr lang="tr-TR" sz="2800" dirty="0" smtClean="0">
                <a:solidFill>
                  <a:srgbClr val="C00000"/>
                </a:solidFill>
              </a:rPr>
              <a:t> Prime Uygulaması</a:t>
            </a:r>
            <a:endParaRPr lang="tr-TR" sz="2800" dirty="0">
              <a:solidFill>
                <a:srgbClr val="C00000"/>
              </a:solidFill>
            </a:endParaRPr>
          </a:p>
        </p:txBody>
      </p:sp>
      <p:pic>
        <p:nvPicPr>
          <p:cNvPr id="5" name="Retrograt otolog prime_1.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83568" y="1556792"/>
            <a:ext cx="8045450" cy="4525963"/>
          </a:xfrm>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77865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1484784"/>
            <a:ext cx="7770813" cy="3816424"/>
          </a:xfrm>
        </p:spPr>
        <p:txBody>
          <a:bodyPr>
            <a:normAutofit fontScale="90000"/>
          </a:bodyPr>
          <a:lstStyle/>
          <a:p>
            <a:pPr algn="l"/>
            <a:r>
              <a:rPr lang="tr-TR" sz="2200" dirty="0"/>
              <a:t>    </a:t>
            </a:r>
            <a:br>
              <a:rPr lang="tr-TR" sz="2200" dirty="0"/>
            </a:br>
            <a:r>
              <a:rPr lang="tr-TR" sz="2200" dirty="0"/>
              <a:t>    </a:t>
            </a:r>
            <a:r>
              <a:rPr lang="tr-TR" sz="2200" dirty="0" smtClean="0"/>
              <a:t/>
            </a:r>
            <a:br>
              <a:rPr lang="tr-TR" sz="2200" dirty="0" smtClean="0"/>
            </a:br>
            <a:r>
              <a:rPr lang="tr-TR" sz="2200" dirty="0"/>
              <a:t/>
            </a:r>
            <a:br>
              <a:rPr lang="tr-TR" sz="2200" dirty="0"/>
            </a:br>
            <a:r>
              <a:rPr lang="tr-TR" sz="2200" dirty="0" smtClean="0"/>
              <a:t/>
            </a:r>
            <a:br>
              <a:rPr lang="tr-TR" sz="2200" dirty="0" smtClean="0"/>
            </a:br>
            <a:r>
              <a:rPr lang="tr-TR" sz="2200" dirty="0" smtClean="0">
                <a:latin typeface="+mn-lt"/>
              </a:rPr>
              <a:t>Sonuç </a:t>
            </a:r>
            <a:r>
              <a:rPr lang="tr-TR" sz="2200" dirty="0">
                <a:latin typeface="+mn-lt"/>
              </a:rPr>
              <a:t>olarak bu </a:t>
            </a:r>
            <a:r>
              <a:rPr lang="tr-TR" sz="2200" dirty="0" smtClean="0">
                <a:latin typeface="+mn-lt"/>
              </a:rPr>
              <a:t>yöntemle </a:t>
            </a:r>
            <a:r>
              <a:rPr lang="tr-TR" sz="2200" b="1" dirty="0" smtClean="0">
                <a:latin typeface="+mn-lt"/>
              </a:rPr>
              <a:t>ortalama 1500 ml olan prime sıvısını </a:t>
            </a:r>
            <a:r>
              <a:rPr lang="tr-TR" sz="2000" b="1" dirty="0" smtClean="0">
                <a:solidFill>
                  <a:schemeClr val="tx1"/>
                </a:solidFill>
                <a:latin typeface="+mn-lt"/>
              </a:rPr>
              <a:t> </a:t>
            </a:r>
            <a:r>
              <a:rPr lang="tr-TR" sz="2000" b="1" dirty="0">
                <a:solidFill>
                  <a:schemeClr val="tx1"/>
                </a:solidFill>
                <a:latin typeface="+mn-lt"/>
              </a:rPr>
              <a:t>500±50ml</a:t>
            </a:r>
            <a:r>
              <a:rPr lang="tr-TR" sz="2000" b="1" dirty="0">
                <a:latin typeface="+mn-lt"/>
              </a:rPr>
              <a:t> </a:t>
            </a:r>
            <a:r>
              <a:rPr lang="tr-TR" sz="2200" dirty="0" smtClean="0">
                <a:latin typeface="+mn-lt"/>
              </a:rPr>
              <a:t>civarında</a:t>
            </a:r>
            <a:r>
              <a:rPr lang="tr-TR" sz="2200" dirty="0">
                <a:latin typeface="+mn-lt"/>
              </a:rPr>
              <a:t> </a:t>
            </a:r>
            <a:r>
              <a:rPr lang="tr-TR" sz="2200" dirty="0" smtClean="0">
                <a:latin typeface="+mn-lt"/>
              </a:rPr>
              <a:t>azaltarak hastanın </a:t>
            </a:r>
            <a:r>
              <a:rPr lang="tr-TR" sz="2200" dirty="0">
                <a:latin typeface="+mn-lt"/>
              </a:rPr>
              <a:t>kendi kanıyla yer değiştirmiş </a:t>
            </a:r>
            <a:r>
              <a:rPr lang="tr-TR" sz="2200" dirty="0" smtClean="0">
                <a:latin typeface="+mn-lt"/>
              </a:rPr>
              <a:t>olur. </a:t>
            </a:r>
            <a:r>
              <a:rPr lang="tr-TR" sz="2200" dirty="0">
                <a:latin typeface="+mn-lt"/>
              </a:rPr>
              <a:t>Böylece toplam </a:t>
            </a:r>
            <a:r>
              <a:rPr lang="tr-TR" sz="2000" b="1" dirty="0">
                <a:latin typeface="+mn-lt"/>
              </a:rPr>
              <a:t>9</a:t>
            </a:r>
            <a:r>
              <a:rPr lang="tr-TR" sz="2000" b="1" dirty="0" smtClean="0">
                <a:solidFill>
                  <a:schemeClr val="tx1"/>
                </a:solidFill>
                <a:latin typeface="+mn-lt"/>
              </a:rPr>
              <a:t>00±50</a:t>
            </a:r>
            <a:r>
              <a:rPr lang="tr-TR" sz="2200" b="1" dirty="0" smtClean="0">
                <a:latin typeface="+mn-lt"/>
              </a:rPr>
              <a:t> </a:t>
            </a:r>
            <a:r>
              <a:rPr lang="tr-TR" sz="2200" b="1" dirty="0">
                <a:latin typeface="+mn-lt"/>
              </a:rPr>
              <a:t>ml</a:t>
            </a:r>
            <a:r>
              <a:rPr lang="tr-TR" sz="2200" dirty="0">
                <a:latin typeface="+mn-lt"/>
              </a:rPr>
              <a:t> </a:t>
            </a:r>
            <a:r>
              <a:rPr lang="tr-TR" sz="2200" dirty="0" err="1">
                <a:latin typeface="+mn-lt"/>
              </a:rPr>
              <a:t>kristaloid</a:t>
            </a:r>
            <a:r>
              <a:rPr lang="tr-TR" sz="2200" dirty="0">
                <a:latin typeface="+mn-lt"/>
              </a:rPr>
              <a:t> ile prime işlemi tamamlanmış olmaktadır. </a:t>
            </a:r>
            <a:r>
              <a:rPr lang="tr-TR" sz="2200" dirty="0" smtClean="0">
                <a:latin typeface="+mn-lt"/>
              </a:rPr>
              <a:t/>
            </a:r>
            <a:br>
              <a:rPr lang="tr-TR" sz="2200" dirty="0" smtClean="0">
                <a:latin typeface="+mn-lt"/>
              </a:rPr>
            </a:br>
            <a:r>
              <a:rPr lang="tr-TR" sz="2200" dirty="0">
                <a:latin typeface="+mn-lt"/>
              </a:rPr>
              <a:t/>
            </a:r>
            <a:br>
              <a:rPr lang="tr-TR" sz="2200" dirty="0">
                <a:latin typeface="+mn-lt"/>
              </a:rPr>
            </a:br>
            <a:r>
              <a:rPr lang="tr-TR" sz="2200" b="1" u="sng" dirty="0" smtClean="0">
                <a:latin typeface="+mn-lt"/>
              </a:rPr>
              <a:t>Tüm </a:t>
            </a:r>
            <a:r>
              <a:rPr lang="tr-TR" sz="2200" b="1" u="sng" dirty="0">
                <a:latin typeface="+mn-lt"/>
              </a:rPr>
              <a:t>bu işlemler sırasında hasta </a:t>
            </a:r>
            <a:r>
              <a:rPr lang="tr-TR" sz="2200" b="1" u="sng" dirty="0" err="1">
                <a:latin typeface="+mn-lt"/>
              </a:rPr>
              <a:t>hemodinamisinin</a:t>
            </a:r>
            <a:r>
              <a:rPr lang="tr-TR" sz="2200" b="1" u="sng" dirty="0">
                <a:latin typeface="+mn-lt"/>
              </a:rPr>
              <a:t> sarsılmaması için cerrah , </a:t>
            </a:r>
            <a:r>
              <a:rPr lang="tr-TR" sz="2200" b="1" u="sng" dirty="0" err="1">
                <a:latin typeface="+mn-lt"/>
              </a:rPr>
              <a:t>perfüzyonist</a:t>
            </a:r>
            <a:r>
              <a:rPr lang="tr-TR" sz="2200" b="1" u="sng" dirty="0">
                <a:latin typeface="+mn-lt"/>
              </a:rPr>
              <a:t> ve anestezi hekiminin çok iyi iletişim halinde olması gerekmektedir. </a:t>
            </a:r>
            <a:r>
              <a:rPr lang="tr-TR" dirty="0">
                <a:latin typeface="+mn-lt"/>
              </a:rPr>
              <a:t/>
            </a:r>
            <a:br>
              <a:rPr lang="tr-TR" dirty="0">
                <a:latin typeface="+mn-lt"/>
              </a:rPr>
            </a:br>
            <a:r>
              <a:rPr lang="tr-TR" dirty="0"/>
              <a:t/>
            </a:r>
            <a:br>
              <a:rPr lang="tr-TR" dirty="0"/>
            </a:br>
            <a:endParaRPr lang="tr-TR"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63205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297492" y="1669152"/>
            <a:ext cx="6722780" cy="1325563"/>
          </a:xfrm>
        </p:spPr>
        <p:txBody>
          <a:bodyPr>
            <a:normAutofit/>
          </a:bodyPr>
          <a:lstStyle/>
          <a:p>
            <a:pPr algn="l"/>
            <a:r>
              <a:rPr lang="tr-TR" sz="2000" b="1" dirty="0" smtClean="0">
                <a:solidFill>
                  <a:srgbClr val="C00000"/>
                </a:solidFill>
              </a:rPr>
              <a:t>ROP ile </a:t>
            </a:r>
            <a:r>
              <a:rPr lang="tr-TR" sz="2000" b="1" dirty="0">
                <a:solidFill>
                  <a:srgbClr val="C00000"/>
                </a:solidFill>
              </a:rPr>
              <a:t>B</a:t>
            </a:r>
            <a:r>
              <a:rPr lang="tr-TR" sz="2000" b="1" dirty="0" smtClean="0">
                <a:solidFill>
                  <a:srgbClr val="C00000"/>
                </a:solidFill>
              </a:rPr>
              <a:t>irlikte </a:t>
            </a:r>
            <a:r>
              <a:rPr lang="tr-TR" sz="2000" b="1" dirty="0" smtClean="0">
                <a:solidFill>
                  <a:srgbClr val="C00000"/>
                </a:solidFill>
              </a:rPr>
              <a:t>Prime </a:t>
            </a:r>
            <a:r>
              <a:rPr lang="tr-TR" sz="2000" b="1" dirty="0" err="1" smtClean="0">
                <a:solidFill>
                  <a:srgbClr val="C00000"/>
                </a:solidFill>
              </a:rPr>
              <a:t>Solusyonunu</a:t>
            </a:r>
            <a:r>
              <a:rPr lang="tr-TR" sz="2000" b="1" dirty="0" smtClean="0">
                <a:solidFill>
                  <a:srgbClr val="C00000"/>
                </a:solidFill>
              </a:rPr>
              <a:t> Daha Fazla Nasıl Azaltabilirdik ?</a:t>
            </a:r>
            <a:endParaRPr lang="tr-TR" sz="2000" dirty="0">
              <a:solidFill>
                <a:srgbClr val="C00000"/>
              </a:solidFill>
            </a:endParaRPr>
          </a:p>
        </p:txBody>
      </p:sp>
      <p:sp>
        <p:nvSpPr>
          <p:cNvPr id="5" name="İçerik Yer Tutucusu 4"/>
          <p:cNvSpPr>
            <a:spLocks noGrp="1"/>
          </p:cNvSpPr>
          <p:nvPr>
            <p:ph idx="1"/>
          </p:nvPr>
        </p:nvSpPr>
        <p:spPr>
          <a:xfrm>
            <a:off x="395536" y="3068960"/>
            <a:ext cx="4760084" cy="4351338"/>
          </a:xfrm>
        </p:spPr>
        <p:txBody>
          <a:bodyPr>
            <a:normAutofit/>
          </a:bodyPr>
          <a:lstStyle/>
          <a:p>
            <a:r>
              <a:rPr lang="tr-TR" sz="2000" b="1" dirty="0" err="1" smtClean="0"/>
              <a:t>Hemodilüsyonu</a:t>
            </a:r>
            <a:r>
              <a:rPr lang="tr-TR" sz="2000" b="1" dirty="0" smtClean="0"/>
              <a:t> </a:t>
            </a:r>
            <a:r>
              <a:rPr lang="tr-TR" sz="2000" b="1" dirty="0"/>
              <a:t>azaltmak </a:t>
            </a:r>
            <a:r>
              <a:rPr lang="tr-TR" sz="2000" dirty="0"/>
              <a:t>için </a:t>
            </a:r>
            <a:r>
              <a:rPr lang="tr-TR" sz="2000" b="1" dirty="0"/>
              <a:t>devre hatlarını kısalttık</a:t>
            </a:r>
          </a:p>
          <a:p>
            <a:r>
              <a:rPr lang="tr-TR" sz="2000" b="1" dirty="0"/>
              <a:t>E</a:t>
            </a:r>
            <a:r>
              <a:rPr lang="tr-TR" sz="2000" b="1" dirty="0" smtClean="0"/>
              <a:t>ntegre </a:t>
            </a:r>
            <a:r>
              <a:rPr lang="tr-TR" sz="2000" b="1" dirty="0" err="1" smtClean="0"/>
              <a:t>arteriyal</a:t>
            </a:r>
            <a:r>
              <a:rPr lang="tr-TR" sz="2000" b="1" dirty="0" smtClean="0"/>
              <a:t> </a:t>
            </a:r>
            <a:r>
              <a:rPr lang="tr-TR" sz="2000" b="1" dirty="0"/>
              <a:t>filtreli </a:t>
            </a:r>
            <a:r>
              <a:rPr lang="tr-TR" sz="2000" b="1" dirty="0" err="1"/>
              <a:t>oksijenaratör</a:t>
            </a:r>
            <a:r>
              <a:rPr lang="tr-TR" sz="2000" b="1" dirty="0"/>
              <a:t> </a:t>
            </a:r>
            <a:r>
              <a:rPr lang="tr-TR" sz="2000" dirty="0"/>
              <a:t>kullanarak daha az prime solüsyonu ile </a:t>
            </a:r>
            <a:r>
              <a:rPr lang="tr-TR" sz="2000" dirty="0" err="1"/>
              <a:t>hemodilisyonu</a:t>
            </a:r>
            <a:r>
              <a:rPr lang="tr-TR" sz="2000" dirty="0"/>
              <a:t> </a:t>
            </a:r>
            <a:r>
              <a:rPr lang="tr-TR" sz="2000" dirty="0" err="1"/>
              <a:t>minumuma</a:t>
            </a:r>
            <a:r>
              <a:rPr lang="tr-TR" sz="2000" dirty="0"/>
              <a:t> indirmeyi hedefledik.</a:t>
            </a: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9862" y="1628800"/>
            <a:ext cx="2563861" cy="4640472"/>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23191" y="1145640"/>
            <a:ext cx="6637041" cy="607602"/>
          </a:xfrm>
          <a:prstGeom prst="rect">
            <a:avLst/>
          </a:prstGeom>
          <a:noFill/>
        </p:spPr>
        <p:txBody>
          <a:bodyPr wrap="square" rtlCol="0">
            <a:spAutoFit/>
          </a:bodyPr>
          <a:lstStyle/>
          <a:p>
            <a:pPr algn="ctr"/>
            <a:r>
              <a:rPr lang="tr-TR" b="1" dirty="0" smtClean="0">
                <a:solidFill>
                  <a:srgbClr val="C00000"/>
                </a:solidFill>
              </a:rPr>
              <a:t>KAN TRANSFÜZYONUNU AZALTMA HEDEFİ DOĞRULTUSUNDA</a:t>
            </a:r>
            <a:endParaRPr lang="tr-TR" b="1" dirty="0">
              <a:solidFill>
                <a:srgbClr val="C00000"/>
              </a:solidFill>
            </a:endParaRPr>
          </a:p>
        </p:txBody>
      </p:sp>
    </p:spTree>
    <p:extLst>
      <p:ext uri="{BB962C8B-B14F-4D97-AF65-F5344CB8AC3E}">
        <p14:creationId xmlns:p14="http://schemas.microsoft.com/office/powerpoint/2010/main" val="2258475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54142" y="1916832"/>
            <a:ext cx="3861429" cy="4320480"/>
          </a:xfrm>
        </p:spPr>
        <p:txBody>
          <a:bodyPr>
            <a:normAutofit fontScale="90000"/>
          </a:bodyPr>
          <a:lstStyle/>
          <a:p>
            <a:pPr algn="l"/>
            <a:r>
              <a:rPr lang="tr-TR" sz="2400" b="1" dirty="0">
                <a:latin typeface="Comic Sans MS" pitchFamily="66" charset="0"/>
              </a:rPr>
              <a:t> </a:t>
            </a:r>
            <a:br>
              <a:rPr lang="tr-TR" sz="2400" b="1" dirty="0">
                <a:latin typeface="Comic Sans MS" pitchFamily="66" charset="0"/>
              </a:rPr>
            </a:br>
            <a:r>
              <a:rPr lang="tr-TR" sz="2400" b="1" dirty="0" smtClean="0">
                <a:latin typeface="Comic Sans MS" pitchFamily="66" charset="0"/>
              </a:rPr>
              <a:t>                        </a:t>
            </a:r>
            <a:r>
              <a:rPr lang="tr-TR" sz="2400" b="1" dirty="0">
                <a:latin typeface="Comic Sans MS" pitchFamily="66" charset="0"/>
              </a:rPr>
              <a:t/>
            </a:r>
            <a:br>
              <a:rPr lang="tr-TR" sz="2400" b="1" dirty="0">
                <a:latin typeface="Comic Sans MS" pitchFamily="66" charset="0"/>
              </a:rPr>
            </a:br>
            <a:r>
              <a:rPr lang="tr-TR" sz="2000" dirty="0">
                <a:latin typeface="Comic Sans MS" pitchFamily="66" charset="0"/>
              </a:rPr>
              <a:t/>
            </a:r>
            <a:br>
              <a:rPr lang="tr-TR" sz="2000" dirty="0">
                <a:latin typeface="Comic Sans MS" pitchFamily="66" charset="0"/>
              </a:rPr>
            </a:br>
            <a:r>
              <a:rPr lang="tr-TR" sz="2000" dirty="0">
                <a:latin typeface="Comic Sans MS" pitchFamily="66" charset="0"/>
              </a:rPr>
              <a:t>    </a:t>
            </a:r>
            <a:br>
              <a:rPr lang="tr-TR" sz="2000" dirty="0">
                <a:latin typeface="Comic Sans MS" pitchFamily="66" charset="0"/>
              </a:rPr>
            </a:br>
            <a:r>
              <a:rPr lang="tr-TR" altLang="en-US" sz="2200" dirty="0"/>
              <a:t>Düşük Prime Hacmi sayesinde </a:t>
            </a:r>
            <a:r>
              <a:rPr lang="tr-TR" altLang="en-US" sz="2200" dirty="0" err="1"/>
              <a:t>hemodilüsyonun</a:t>
            </a:r>
            <a:r>
              <a:rPr lang="tr-TR" altLang="en-US" sz="2200" dirty="0"/>
              <a:t> </a:t>
            </a:r>
            <a:r>
              <a:rPr lang="tr-TR" altLang="en-US" sz="2200" dirty="0" smtClean="0"/>
              <a:t>azalmasına </a:t>
            </a:r>
            <a:r>
              <a:rPr lang="tr-TR" altLang="en-US" sz="2200" dirty="0"/>
              <a:t>, daha düşük sürtünme alanı sayesinde de kan </a:t>
            </a:r>
            <a:r>
              <a:rPr lang="tr-TR" altLang="en-US" sz="2200" dirty="0" err="1"/>
              <a:t>travmatizasyonunu</a:t>
            </a:r>
            <a:r>
              <a:rPr lang="tr-TR" altLang="en-US" sz="2200" dirty="0"/>
              <a:t> azaltarak </a:t>
            </a:r>
            <a:r>
              <a:rPr lang="tr-TR" altLang="en-US" sz="2200" b="1" dirty="0" err="1"/>
              <a:t>hemolizin</a:t>
            </a:r>
            <a:r>
              <a:rPr lang="tr-TR" altLang="en-US" sz="2200" b="1" dirty="0"/>
              <a:t> </a:t>
            </a:r>
            <a:r>
              <a:rPr lang="tr-TR" altLang="en-US" sz="2200" dirty="0"/>
              <a:t>önlenmesinde yardımcı olur.</a:t>
            </a:r>
            <a:br>
              <a:rPr lang="tr-TR" altLang="en-US" sz="2200" dirty="0"/>
            </a:br>
            <a:r>
              <a:rPr lang="tr-TR" altLang="en-US" sz="2200" dirty="0">
                <a:latin typeface="Comic Sans MS" pitchFamily="66" charset="0"/>
              </a:rPr>
              <a:t/>
            </a:r>
            <a:br>
              <a:rPr lang="tr-TR" altLang="en-US" sz="2200" dirty="0">
                <a:latin typeface="Comic Sans MS" pitchFamily="66" charset="0"/>
              </a:rPr>
            </a:br>
            <a:r>
              <a:rPr lang="tr-TR" altLang="en-US" sz="2200" dirty="0">
                <a:latin typeface="Comic Sans MS" pitchFamily="66" charset="0"/>
              </a:rPr>
              <a:t>    </a:t>
            </a:r>
            <a:r>
              <a:rPr lang="tr-TR" sz="2200" dirty="0"/>
              <a:t>Entegre filtreli </a:t>
            </a:r>
            <a:r>
              <a:rPr lang="tr-TR" sz="2200" dirty="0" err="1"/>
              <a:t>oksijenaratör</a:t>
            </a:r>
            <a:r>
              <a:rPr lang="tr-TR" sz="2200" dirty="0"/>
              <a:t> kullanımıyla </a:t>
            </a:r>
            <a:r>
              <a:rPr lang="tr-TR" sz="2200" b="1" dirty="0"/>
              <a:t>1500ml olan prime </a:t>
            </a:r>
            <a:br>
              <a:rPr lang="tr-TR" sz="2200" b="1" dirty="0"/>
            </a:br>
            <a:r>
              <a:rPr lang="tr-TR" sz="2200" b="1" dirty="0" err="1"/>
              <a:t>hacmı</a:t>
            </a:r>
            <a:r>
              <a:rPr lang="tr-TR" sz="2200" b="1" dirty="0"/>
              <a:t> </a:t>
            </a:r>
            <a:r>
              <a:rPr lang="tr-TR" sz="2200" b="1" dirty="0" smtClean="0"/>
              <a:t>900ml </a:t>
            </a:r>
            <a:r>
              <a:rPr lang="tr-TR" sz="2200" dirty="0"/>
              <a:t>ye kadar düşerek daha az  miktarda </a:t>
            </a:r>
            <a:r>
              <a:rPr lang="tr-TR" sz="2200" dirty="0" err="1" smtClean="0"/>
              <a:t>hemodilüsyon</a:t>
            </a:r>
            <a:r>
              <a:rPr lang="tr-TR" sz="2200" dirty="0" smtClean="0"/>
              <a:t> </a:t>
            </a:r>
            <a:r>
              <a:rPr lang="tr-TR" sz="2200" dirty="0"/>
              <a:t>sağlandı.</a:t>
            </a:r>
            <a:r>
              <a:rPr lang="tr-TR" sz="2400" dirty="0"/>
              <a:t/>
            </a:r>
            <a:br>
              <a:rPr lang="tr-TR" sz="2400" dirty="0"/>
            </a:br>
            <a:r>
              <a:rPr lang="tr-TR" sz="2200" dirty="0">
                <a:latin typeface="Comic Sans MS" pitchFamily="66" charset="0"/>
              </a:rPr>
              <a:t/>
            </a:r>
            <a:br>
              <a:rPr lang="tr-TR" sz="2200" dirty="0">
                <a:latin typeface="Comic Sans MS" pitchFamily="66" charset="0"/>
              </a:rPr>
            </a:br>
            <a:r>
              <a:rPr lang="tr-TR" altLang="en-US" b="1" dirty="0">
                <a:solidFill>
                  <a:srgbClr val="333333"/>
                </a:solidFill>
                <a:latin typeface="Comic Sans MS" pitchFamily="66" charset="0"/>
              </a:rPr>
              <a:t/>
            </a:r>
            <a:br>
              <a:rPr lang="tr-TR" altLang="en-US" b="1" dirty="0">
                <a:solidFill>
                  <a:srgbClr val="333333"/>
                </a:solidFill>
                <a:latin typeface="Comic Sans MS" pitchFamily="66" charset="0"/>
              </a:rPr>
            </a:br>
            <a:endParaRPr lang="tr-TR" b="1" dirty="0">
              <a:latin typeface="Comic Sans MS" pitchFamily="66" charset="0"/>
            </a:endParaRPr>
          </a:p>
        </p:txBody>
      </p:sp>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1225" y="1916832"/>
            <a:ext cx="2846948" cy="4497029"/>
          </a:xfrm>
          <a:prstGeom prst="rect">
            <a:avLst/>
          </a:prstGeom>
        </p:spPr>
      </p:pic>
      <p:sp>
        <p:nvSpPr>
          <p:cNvPr id="4" name="Metin kutusu 3"/>
          <p:cNvSpPr txBox="1"/>
          <p:nvPr/>
        </p:nvSpPr>
        <p:spPr>
          <a:xfrm>
            <a:off x="1979712" y="1291550"/>
            <a:ext cx="5163208" cy="435825"/>
          </a:xfrm>
          <a:prstGeom prst="rect">
            <a:avLst/>
          </a:prstGeom>
          <a:noFill/>
        </p:spPr>
        <p:txBody>
          <a:bodyPr wrap="none" rtlCol="0">
            <a:spAutoFit/>
          </a:bodyPr>
          <a:lstStyle/>
          <a:p>
            <a:r>
              <a:rPr lang="tr-TR" sz="2400" b="1" dirty="0" smtClean="0">
                <a:solidFill>
                  <a:srgbClr val="C00000"/>
                </a:solidFill>
                <a:latin typeface="+mj-lt"/>
              </a:rPr>
              <a:t>Entegre  </a:t>
            </a:r>
            <a:r>
              <a:rPr lang="tr-TR" sz="2400" b="1" dirty="0" err="1" smtClean="0">
                <a:solidFill>
                  <a:srgbClr val="C00000"/>
                </a:solidFill>
                <a:latin typeface="+mj-lt"/>
              </a:rPr>
              <a:t>Arteriyal</a:t>
            </a:r>
            <a:r>
              <a:rPr lang="tr-TR" sz="2400" b="1" dirty="0" smtClean="0">
                <a:solidFill>
                  <a:srgbClr val="C00000"/>
                </a:solidFill>
                <a:latin typeface="+mj-lt"/>
              </a:rPr>
              <a:t>  Filtreli </a:t>
            </a:r>
            <a:r>
              <a:rPr lang="tr-TR" sz="2400" b="1" dirty="0" err="1" smtClean="0">
                <a:solidFill>
                  <a:srgbClr val="C00000"/>
                </a:solidFill>
                <a:latin typeface="+mj-lt"/>
              </a:rPr>
              <a:t>Oksijeneratör</a:t>
            </a:r>
            <a:endParaRPr lang="tr-TR" sz="2400" dirty="0">
              <a:solidFill>
                <a:srgbClr val="C00000"/>
              </a:solidFill>
              <a:latin typeface="+mj-lt"/>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89156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48838" y="521505"/>
            <a:ext cx="8229600" cy="1143000"/>
          </a:xfrm>
        </p:spPr>
        <p:txBody>
          <a:bodyPr/>
          <a:lstStyle/>
          <a:p>
            <a:r>
              <a:rPr lang="tr-TR" dirty="0" err="1" smtClean="0">
                <a:solidFill>
                  <a:srgbClr val="C00000"/>
                </a:solidFill>
              </a:rPr>
              <a:t>Otolog</a:t>
            </a:r>
            <a:r>
              <a:rPr lang="tr-TR" dirty="0" smtClean="0">
                <a:solidFill>
                  <a:srgbClr val="C00000"/>
                </a:solidFill>
              </a:rPr>
              <a:t> Kan Alımı</a:t>
            </a:r>
            <a:endParaRPr lang="tr-TR" dirty="0">
              <a:solidFill>
                <a:srgbClr val="C00000"/>
              </a:solidFill>
            </a:endParaRPr>
          </a:p>
        </p:txBody>
      </p:sp>
      <p:sp>
        <p:nvSpPr>
          <p:cNvPr id="3" name="İçerik Yer Tutucusu 2"/>
          <p:cNvSpPr>
            <a:spLocks noGrp="1"/>
          </p:cNvSpPr>
          <p:nvPr>
            <p:ph idx="1"/>
          </p:nvPr>
        </p:nvSpPr>
        <p:spPr>
          <a:xfrm>
            <a:off x="457200" y="1600200"/>
            <a:ext cx="5554960" cy="4525963"/>
          </a:xfrm>
        </p:spPr>
        <p:txBody>
          <a:bodyPr>
            <a:normAutofit fontScale="85000" lnSpcReduction="20000"/>
          </a:bodyPr>
          <a:lstStyle/>
          <a:p>
            <a:pPr>
              <a:lnSpc>
                <a:spcPct val="150000"/>
              </a:lnSpc>
            </a:pPr>
            <a:r>
              <a:rPr lang="tr-TR" sz="2100" dirty="0" smtClean="0"/>
              <a:t>Entegre </a:t>
            </a:r>
            <a:r>
              <a:rPr lang="tr-TR" sz="2100" dirty="0" err="1" smtClean="0"/>
              <a:t>arteriyal</a:t>
            </a:r>
            <a:r>
              <a:rPr lang="tr-TR" sz="2100" dirty="0" smtClean="0"/>
              <a:t>  filtreli </a:t>
            </a:r>
            <a:r>
              <a:rPr lang="tr-TR" sz="2100" dirty="0" err="1" smtClean="0"/>
              <a:t>oksijenatör</a:t>
            </a:r>
            <a:r>
              <a:rPr lang="tr-TR" sz="2100" dirty="0" smtClean="0"/>
              <a:t>  kullanımıyla ve sonrasında yapılan </a:t>
            </a:r>
            <a:r>
              <a:rPr lang="tr-TR" sz="2100" dirty="0" err="1" smtClean="0"/>
              <a:t>Retrograt</a:t>
            </a:r>
            <a:r>
              <a:rPr lang="tr-TR" sz="2100" dirty="0" smtClean="0"/>
              <a:t> </a:t>
            </a:r>
            <a:r>
              <a:rPr lang="tr-TR" sz="2100" dirty="0" err="1" smtClean="0"/>
              <a:t>Otolog</a:t>
            </a:r>
            <a:r>
              <a:rPr lang="tr-TR" sz="2100" dirty="0" smtClean="0"/>
              <a:t> Prime ile  </a:t>
            </a:r>
            <a:r>
              <a:rPr lang="tr-TR" sz="2100" b="1" dirty="0" smtClean="0"/>
              <a:t>400 ml </a:t>
            </a:r>
            <a:r>
              <a:rPr lang="tr-TR" sz="2100" dirty="0" smtClean="0"/>
              <a:t>gibi  düşük prime seviyelerine  indikten sonra  pompada  ki </a:t>
            </a:r>
            <a:r>
              <a:rPr lang="tr-TR" sz="2100" dirty="0" err="1" smtClean="0"/>
              <a:t>hemotokrit</a:t>
            </a:r>
            <a:r>
              <a:rPr lang="tr-TR" sz="2100" dirty="0" smtClean="0"/>
              <a:t> düzeylerinde  </a:t>
            </a:r>
            <a:r>
              <a:rPr lang="tr-TR" sz="2100" dirty="0" err="1" smtClean="0"/>
              <a:t>artiş</a:t>
            </a:r>
            <a:r>
              <a:rPr lang="tr-TR" sz="2100" dirty="0" smtClean="0"/>
              <a:t> gözlemlendi .Kan </a:t>
            </a:r>
            <a:r>
              <a:rPr lang="tr-TR" altLang="en-US" sz="2100" dirty="0" err="1" smtClean="0"/>
              <a:t>travmatizasyonunun</a:t>
            </a:r>
            <a:r>
              <a:rPr lang="tr-TR" altLang="en-US" sz="2100" dirty="0" smtClean="0"/>
              <a:t> önüne geçmek için  hastaları tekrar </a:t>
            </a:r>
            <a:r>
              <a:rPr lang="tr-TR" altLang="en-US" sz="2100" dirty="0" err="1" smtClean="0"/>
              <a:t>dilüe</a:t>
            </a:r>
            <a:r>
              <a:rPr lang="tr-TR" altLang="en-US" sz="2100" dirty="0" smtClean="0"/>
              <a:t> etmek yerine  anestezi indüksiyonundan sonra </a:t>
            </a:r>
            <a:r>
              <a:rPr lang="tr-TR" altLang="en-US" sz="2100" dirty="0" err="1" smtClean="0"/>
              <a:t>hemotokrit</a:t>
            </a:r>
            <a:r>
              <a:rPr lang="tr-TR" altLang="en-US" sz="2100" dirty="0" smtClean="0"/>
              <a:t> değeri</a:t>
            </a:r>
            <a:r>
              <a:rPr lang="tr-TR" altLang="en-US" sz="2100" b="1" dirty="0" smtClean="0"/>
              <a:t> </a:t>
            </a:r>
            <a:r>
              <a:rPr lang="tr-TR" altLang="en-US" sz="2100" b="1" dirty="0"/>
              <a:t>%35 </a:t>
            </a:r>
            <a:r>
              <a:rPr lang="tr-TR" altLang="en-US" sz="2100" dirty="0" smtClean="0"/>
              <a:t>üzerinde olan hastalardan  </a:t>
            </a:r>
            <a:r>
              <a:rPr lang="tr-TR" altLang="en-US" sz="2100" b="1" dirty="0" smtClean="0"/>
              <a:t>2 ünite </a:t>
            </a:r>
            <a:r>
              <a:rPr lang="tr-TR" altLang="en-US" sz="2100" b="1" dirty="0" err="1" smtClean="0"/>
              <a:t>otolog</a:t>
            </a:r>
            <a:r>
              <a:rPr lang="tr-TR" altLang="en-US" sz="2100" b="1" dirty="0" smtClean="0"/>
              <a:t> kan </a:t>
            </a:r>
            <a:r>
              <a:rPr lang="tr-TR" altLang="en-US" sz="2100" dirty="0" smtClean="0"/>
              <a:t>alınmaya başlandı eş zamanlı </a:t>
            </a:r>
            <a:r>
              <a:rPr lang="tr-TR" altLang="en-US" sz="2100" dirty="0" err="1" smtClean="0"/>
              <a:t>normovolemiyi</a:t>
            </a:r>
            <a:r>
              <a:rPr lang="tr-TR" altLang="en-US" sz="2100" dirty="0" smtClean="0"/>
              <a:t> sağlamak için alınan kan miktarında hastalara </a:t>
            </a:r>
            <a:r>
              <a:rPr lang="tr-TR" altLang="en-US" sz="2100" dirty="0" err="1" smtClean="0"/>
              <a:t>kolloid</a:t>
            </a:r>
            <a:r>
              <a:rPr lang="tr-TR" altLang="en-US" sz="2100" dirty="0" smtClean="0"/>
              <a:t> solüsyon verilerek </a:t>
            </a:r>
            <a:r>
              <a:rPr lang="tr-TR" altLang="en-US" sz="2100" dirty="0" err="1" smtClean="0"/>
              <a:t>hemodinaminin</a:t>
            </a:r>
            <a:r>
              <a:rPr lang="tr-TR" altLang="en-US" sz="2100" dirty="0" smtClean="0"/>
              <a:t> etkilenmesinin önüne geçildi.</a:t>
            </a:r>
            <a:endParaRPr lang="tr-TR" sz="2100" dirty="0" smtClean="0"/>
          </a:p>
          <a:p>
            <a:pPr>
              <a:lnSpc>
                <a:spcPct val="150000"/>
              </a:lnSpc>
            </a:pPr>
            <a:endParaRPr lang="tr-TR" sz="1400" dirty="0"/>
          </a:p>
          <a:p>
            <a:pPr>
              <a:lnSpc>
                <a:spcPct val="150000"/>
              </a:lnSpc>
            </a:pPr>
            <a:endParaRPr lang="tr-TR" sz="1400" dirty="0" smtClean="0"/>
          </a:p>
          <a:p>
            <a:pPr>
              <a:lnSpc>
                <a:spcPct val="150000"/>
              </a:lnSpc>
            </a:pPr>
            <a:endParaRPr lang="tr-TR" sz="1400" dirty="0"/>
          </a:p>
          <a:p>
            <a:pPr>
              <a:lnSpc>
                <a:spcPct val="150000"/>
              </a:lnSpc>
            </a:pPr>
            <a:endParaRPr lang="tr-TR" sz="1400" dirty="0" smtClean="0"/>
          </a:p>
          <a:p>
            <a:pPr>
              <a:lnSpc>
                <a:spcPct val="150000"/>
              </a:lnSpc>
            </a:pPr>
            <a:endParaRPr lang="tr-TR" sz="1400" dirty="0"/>
          </a:p>
          <a:p>
            <a:pPr>
              <a:lnSpc>
                <a:spcPct val="150000"/>
              </a:lnSpc>
            </a:pPr>
            <a:endParaRPr lang="tr-TR" sz="1400" dirty="0" smtClean="0"/>
          </a:p>
          <a:p>
            <a:pPr>
              <a:lnSpc>
                <a:spcPct val="150000"/>
              </a:lnSpc>
            </a:pPr>
            <a:endParaRPr lang="tr-TR" sz="1400" dirty="0"/>
          </a:p>
          <a:p>
            <a:pPr>
              <a:lnSpc>
                <a:spcPct val="150000"/>
              </a:lnSpc>
            </a:pPr>
            <a:endParaRPr lang="tr-TR" sz="1400" dirty="0" smtClean="0"/>
          </a:p>
          <a:p>
            <a:pPr>
              <a:lnSpc>
                <a:spcPct val="150000"/>
              </a:lnSpc>
            </a:pPr>
            <a:endParaRPr lang="tr-TR" sz="1400" dirty="0"/>
          </a:p>
          <a:p>
            <a:pPr>
              <a:lnSpc>
                <a:spcPct val="150000"/>
              </a:lnSpc>
            </a:pPr>
            <a:endParaRPr lang="tr-TR" sz="1400" dirty="0" smtClean="0"/>
          </a:p>
          <a:p>
            <a:endParaRPr lang="tr-TR" sz="1600" dirty="0"/>
          </a:p>
        </p:txBody>
      </p:sp>
      <p:pic>
        <p:nvPicPr>
          <p:cNvPr id="4" name="Resim 3"/>
          <p:cNvPicPr>
            <a:picLocks noChangeAspect="1"/>
          </p:cNvPicPr>
          <p:nvPr/>
        </p:nvPicPr>
        <p:blipFill rotWithShape="1">
          <a:blip r:embed="rId2" cstate="print">
            <a:extLst>
              <a:ext uri="{28A0092B-C50C-407E-A947-70E740481C1C}">
                <a14:useLocalDpi xmlns:a14="http://schemas.microsoft.com/office/drawing/2010/main" val="0"/>
              </a:ext>
            </a:extLst>
          </a:blip>
          <a:srcRect b="21492"/>
          <a:stretch/>
        </p:blipFill>
        <p:spPr>
          <a:xfrm>
            <a:off x="6588224" y="2204864"/>
            <a:ext cx="2200744" cy="4032448"/>
          </a:xfrm>
          <a:prstGeom prst="rect">
            <a:avLst/>
          </a:prstGeom>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7244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441143" y="1052736"/>
            <a:ext cx="8208912" cy="4987391"/>
          </a:xfrm>
          <a:prstGeom prst="rect">
            <a:avLst/>
          </a:prstGeom>
        </p:spPr>
        <p:txBody>
          <a:bodyPr wrap="square">
            <a:spAutoFit/>
          </a:bodyPr>
          <a:lstStyle/>
          <a:p>
            <a:pPr algn="just"/>
            <a:endParaRPr lang="tr-TR" dirty="0"/>
          </a:p>
          <a:p>
            <a:pPr algn="just"/>
            <a:r>
              <a:rPr lang="tr-TR" dirty="0" err="1">
                <a:solidFill>
                  <a:srgbClr val="C00000"/>
                </a:solidFill>
              </a:rPr>
              <a:t>Ç</a:t>
            </a:r>
            <a:r>
              <a:rPr lang="tr-TR" dirty="0" err="1" smtClean="0">
                <a:solidFill>
                  <a:srgbClr val="C00000"/>
                </a:solidFill>
              </a:rPr>
              <a:t>alişmada</a:t>
            </a:r>
            <a:r>
              <a:rPr lang="tr-TR" dirty="0" smtClean="0">
                <a:solidFill>
                  <a:srgbClr val="C00000"/>
                </a:solidFill>
              </a:rPr>
              <a:t> </a:t>
            </a:r>
            <a:r>
              <a:rPr lang="tr-TR" dirty="0">
                <a:solidFill>
                  <a:srgbClr val="C00000"/>
                </a:solidFill>
              </a:rPr>
              <a:t>hastalar </a:t>
            </a:r>
            <a:r>
              <a:rPr lang="tr-TR" dirty="0" err="1" smtClean="0">
                <a:solidFill>
                  <a:srgbClr val="C00000"/>
                </a:solidFill>
              </a:rPr>
              <a:t>randomize</a:t>
            </a:r>
            <a:r>
              <a:rPr lang="tr-TR" dirty="0" smtClean="0">
                <a:solidFill>
                  <a:srgbClr val="C00000"/>
                </a:solidFill>
              </a:rPr>
              <a:t> olarak 3 </a:t>
            </a:r>
            <a:r>
              <a:rPr lang="tr-TR" dirty="0">
                <a:solidFill>
                  <a:srgbClr val="C00000"/>
                </a:solidFill>
              </a:rPr>
              <a:t>gruba ayrılarak </a:t>
            </a:r>
            <a:r>
              <a:rPr lang="tr-TR" dirty="0" smtClean="0">
                <a:solidFill>
                  <a:srgbClr val="C00000"/>
                </a:solidFill>
              </a:rPr>
              <a:t>incelenmiştir</a:t>
            </a:r>
            <a:r>
              <a:rPr lang="tr-TR" dirty="0" smtClean="0"/>
              <a:t>.</a:t>
            </a:r>
          </a:p>
          <a:p>
            <a:pPr algn="just"/>
            <a:endParaRPr lang="tr-TR" dirty="0"/>
          </a:p>
          <a:p>
            <a:pPr algn="just"/>
            <a:endParaRPr lang="tr-TR" dirty="0"/>
          </a:p>
          <a:p>
            <a:pPr algn="just"/>
            <a:r>
              <a:rPr lang="tr-TR" b="1" dirty="0" smtClean="0">
                <a:solidFill>
                  <a:srgbClr val="C00000"/>
                </a:solidFill>
              </a:rPr>
              <a:t>Grup </a:t>
            </a:r>
            <a:r>
              <a:rPr lang="tr-TR" b="1" dirty="0">
                <a:solidFill>
                  <a:srgbClr val="C00000"/>
                </a:solidFill>
              </a:rPr>
              <a:t>1:</a:t>
            </a:r>
            <a:r>
              <a:rPr lang="tr-TR" dirty="0" smtClean="0">
                <a:solidFill>
                  <a:srgbClr val="C00000"/>
                </a:solidFill>
              </a:rPr>
              <a:t> </a:t>
            </a:r>
            <a:r>
              <a:rPr lang="tr-TR" dirty="0"/>
              <a:t>deki hastalara sadece  </a:t>
            </a:r>
            <a:r>
              <a:rPr lang="tr-TR" dirty="0" err="1"/>
              <a:t>memran</a:t>
            </a:r>
            <a:r>
              <a:rPr lang="tr-TR" dirty="0"/>
              <a:t> </a:t>
            </a:r>
            <a:r>
              <a:rPr lang="tr-TR" dirty="0" err="1"/>
              <a:t>oksijenatör</a:t>
            </a:r>
            <a:r>
              <a:rPr lang="tr-TR" dirty="0"/>
              <a:t> ve filtreli </a:t>
            </a:r>
            <a:r>
              <a:rPr lang="tr-TR" dirty="0" err="1"/>
              <a:t>tübing</a:t>
            </a:r>
            <a:r>
              <a:rPr lang="tr-TR" dirty="0"/>
              <a:t> set kullanılmıştır.</a:t>
            </a:r>
            <a:endParaRPr lang="tr-TR" dirty="0" smtClean="0"/>
          </a:p>
          <a:p>
            <a:pPr algn="just"/>
            <a:endParaRPr lang="tr-TR" dirty="0"/>
          </a:p>
          <a:p>
            <a:pPr algn="just"/>
            <a:r>
              <a:rPr lang="tr-TR" dirty="0" smtClean="0"/>
              <a:t> Prime :</a:t>
            </a:r>
            <a:r>
              <a:rPr lang="tr-TR" b="1" dirty="0"/>
              <a:t>1400 ml </a:t>
            </a:r>
          </a:p>
          <a:p>
            <a:pPr algn="just"/>
            <a:endParaRPr lang="tr-TR" dirty="0"/>
          </a:p>
          <a:p>
            <a:pPr algn="just"/>
            <a:endParaRPr lang="tr-TR" dirty="0"/>
          </a:p>
          <a:p>
            <a:pPr algn="just"/>
            <a:r>
              <a:rPr lang="tr-TR" b="1" dirty="0" smtClean="0">
                <a:solidFill>
                  <a:srgbClr val="C00000"/>
                </a:solidFill>
              </a:rPr>
              <a:t>Grup 2:  </a:t>
            </a:r>
            <a:r>
              <a:rPr lang="tr-TR" dirty="0"/>
              <a:t>deki </a:t>
            </a:r>
            <a:r>
              <a:rPr lang="tr-TR" dirty="0" smtClean="0"/>
              <a:t>hastalara  </a:t>
            </a:r>
            <a:r>
              <a:rPr lang="tr-TR" dirty="0" err="1" smtClean="0"/>
              <a:t>memran</a:t>
            </a:r>
            <a:r>
              <a:rPr lang="tr-TR" dirty="0" smtClean="0"/>
              <a:t> </a:t>
            </a:r>
            <a:r>
              <a:rPr lang="tr-TR" dirty="0" err="1" smtClean="0"/>
              <a:t>oksijenatör</a:t>
            </a:r>
            <a:r>
              <a:rPr lang="tr-TR" dirty="0" smtClean="0"/>
              <a:t> ve filtreli </a:t>
            </a:r>
            <a:r>
              <a:rPr lang="tr-TR" dirty="0" err="1" smtClean="0"/>
              <a:t>tübing</a:t>
            </a:r>
            <a:r>
              <a:rPr lang="tr-TR" dirty="0" smtClean="0"/>
              <a:t> set kullanıldıktan sonra (ROP</a:t>
            </a:r>
            <a:r>
              <a:rPr lang="tr-TR" dirty="0"/>
              <a:t>) yöntemi </a:t>
            </a:r>
            <a:r>
              <a:rPr lang="tr-TR" dirty="0" smtClean="0"/>
              <a:t>uygulanmıştır.</a:t>
            </a:r>
          </a:p>
          <a:p>
            <a:pPr algn="just"/>
            <a:endParaRPr lang="tr-TR" dirty="0"/>
          </a:p>
          <a:p>
            <a:pPr algn="just"/>
            <a:r>
              <a:rPr lang="tr-TR" dirty="0" smtClean="0"/>
              <a:t>Prime : ( 1400 ml – 500 ml ) = </a:t>
            </a:r>
            <a:r>
              <a:rPr lang="tr-TR" b="1" dirty="0" smtClean="0"/>
              <a:t>900 ml </a:t>
            </a:r>
          </a:p>
          <a:p>
            <a:pPr algn="just"/>
            <a:endParaRPr lang="tr-TR" dirty="0"/>
          </a:p>
          <a:p>
            <a:pPr algn="just"/>
            <a:r>
              <a:rPr lang="tr-TR" b="1" dirty="0" smtClean="0">
                <a:solidFill>
                  <a:srgbClr val="C00000"/>
                </a:solidFill>
              </a:rPr>
              <a:t>Grup 3 : </a:t>
            </a:r>
            <a:r>
              <a:rPr lang="tr-TR" dirty="0" smtClean="0"/>
              <a:t>Entegre </a:t>
            </a:r>
            <a:r>
              <a:rPr lang="tr-TR" dirty="0" err="1"/>
              <a:t>arteriyal</a:t>
            </a:r>
            <a:r>
              <a:rPr lang="tr-TR" dirty="0"/>
              <a:t> filtreli </a:t>
            </a:r>
            <a:r>
              <a:rPr lang="tr-TR" dirty="0" err="1"/>
              <a:t>oksijenatör</a:t>
            </a:r>
            <a:r>
              <a:rPr lang="tr-TR" dirty="0"/>
              <a:t> kullanılıp ROP uygulandıktan sonra hastalardan </a:t>
            </a:r>
            <a:r>
              <a:rPr lang="tr-TR" dirty="0" err="1"/>
              <a:t>otololog</a:t>
            </a:r>
            <a:r>
              <a:rPr lang="tr-TR" dirty="0"/>
              <a:t> kan alınmıştır</a:t>
            </a:r>
            <a:endParaRPr lang="tr-TR" dirty="0" smtClean="0"/>
          </a:p>
          <a:p>
            <a:pPr algn="just"/>
            <a:endParaRPr lang="tr-TR" b="1" dirty="0"/>
          </a:p>
          <a:p>
            <a:pPr algn="just"/>
            <a:r>
              <a:rPr lang="tr-TR" dirty="0" smtClean="0"/>
              <a:t>Prime = </a:t>
            </a:r>
            <a:r>
              <a:rPr lang="tr-TR" dirty="0"/>
              <a:t>( 900 ml -  500 ml )</a:t>
            </a:r>
            <a:r>
              <a:rPr lang="tr-TR" b="1" dirty="0"/>
              <a:t> = </a:t>
            </a:r>
            <a:r>
              <a:rPr lang="tr-TR" b="1" dirty="0" smtClean="0"/>
              <a:t>400ml</a:t>
            </a:r>
            <a:endParaRPr lang="tr-TR"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71570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932764"/>
            <a:ext cx="8640960" cy="4815614"/>
          </a:xfrm>
          <a:prstGeom prst="rect">
            <a:avLst/>
          </a:prstGeom>
        </p:spPr>
        <p:txBody>
          <a:bodyPr wrap="square">
            <a:spAutoFit/>
          </a:bodyPr>
          <a:lstStyle/>
          <a:p>
            <a:endParaRPr lang="tr-TR" dirty="0"/>
          </a:p>
          <a:p>
            <a:r>
              <a:rPr lang="tr-TR" sz="2400" b="1" dirty="0">
                <a:solidFill>
                  <a:srgbClr val="C00000"/>
                </a:solidFill>
              </a:rPr>
              <a:t>                 Değerlendirme parametreleri</a:t>
            </a:r>
          </a:p>
          <a:p>
            <a:endParaRPr lang="tr-TR" dirty="0">
              <a:latin typeface="+mn-lt"/>
            </a:endParaRPr>
          </a:p>
          <a:p>
            <a:r>
              <a:rPr lang="tr-TR" dirty="0">
                <a:latin typeface="+mn-lt"/>
              </a:rPr>
              <a:t>1)</a:t>
            </a:r>
            <a:r>
              <a:rPr lang="tr-TR" dirty="0" err="1">
                <a:latin typeface="+mn-lt"/>
              </a:rPr>
              <a:t>Preoperatif</a:t>
            </a:r>
            <a:r>
              <a:rPr lang="tr-TR" dirty="0">
                <a:latin typeface="+mn-lt"/>
              </a:rPr>
              <a:t> HCT</a:t>
            </a:r>
          </a:p>
          <a:p>
            <a:r>
              <a:rPr lang="tr-TR" dirty="0">
                <a:latin typeface="+mn-lt"/>
              </a:rPr>
              <a:t>2) </a:t>
            </a:r>
            <a:r>
              <a:rPr lang="tr-TR" dirty="0" err="1">
                <a:latin typeface="+mn-lt"/>
              </a:rPr>
              <a:t>İndiksiyon</a:t>
            </a:r>
            <a:r>
              <a:rPr lang="tr-TR" dirty="0">
                <a:latin typeface="+mn-lt"/>
              </a:rPr>
              <a:t> sonrası HCT</a:t>
            </a:r>
          </a:p>
          <a:p>
            <a:r>
              <a:rPr lang="tr-TR" dirty="0">
                <a:latin typeface="+mn-lt"/>
              </a:rPr>
              <a:t>3) </a:t>
            </a:r>
            <a:r>
              <a:rPr lang="tr-TR" dirty="0" err="1">
                <a:latin typeface="+mn-lt"/>
              </a:rPr>
              <a:t>Kardiyopulmoner</a:t>
            </a:r>
            <a:r>
              <a:rPr lang="tr-TR" dirty="0">
                <a:latin typeface="+mn-lt"/>
              </a:rPr>
              <a:t> bypassın 5.dakikası HCT</a:t>
            </a:r>
          </a:p>
          <a:p>
            <a:r>
              <a:rPr lang="tr-TR" dirty="0">
                <a:latin typeface="+mn-lt"/>
              </a:rPr>
              <a:t>4) </a:t>
            </a:r>
            <a:r>
              <a:rPr lang="tr-TR" dirty="0" err="1">
                <a:latin typeface="+mn-lt"/>
              </a:rPr>
              <a:t>Kross</a:t>
            </a:r>
            <a:r>
              <a:rPr lang="tr-TR" dirty="0">
                <a:latin typeface="+mn-lt"/>
              </a:rPr>
              <a:t> </a:t>
            </a:r>
            <a:r>
              <a:rPr lang="tr-TR" dirty="0" err="1">
                <a:latin typeface="+mn-lt"/>
              </a:rPr>
              <a:t>Klamp</a:t>
            </a:r>
            <a:r>
              <a:rPr lang="tr-TR" dirty="0">
                <a:latin typeface="+mn-lt"/>
              </a:rPr>
              <a:t> in  5. Dakikası HCT</a:t>
            </a:r>
          </a:p>
          <a:p>
            <a:r>
              <a:rPr lang="tr-TR" dirty="0">
                <a:latin typeface="+mn-lt"/>
              </a:rPr>
              <a:t>5) Isınma tamamlandıktan sonra HCT</a:t>
            </a:r>
          </a:p>
          <a:p>
            <a:r>
              <a:rPr lang="tr-TR" dirty="0">
                <a:latin typeface="+mn-lt"/>
              </a:rPr>
              <a:t>6) </a:t>
            </a:r>
            <a:r>
              <a:rPr lang="tr-TR" dirty="0" err="1">
                <a:latin typeface="+mn-lt"/>
              </a:rPr>
              <a:t>Kardiyopulmoner</a:t>
            </a:r>
            <a:r>
              <a:rPr lang="tr-TR" dirty="0">
                <a:latin typeface="+mn-lt"/>
              </a:rPr>
              <a:t>  bypass </a:t>
            </a:r>
            <a:r>
              <a:rPr lang="tr-TR" dirty="0" err="1">
                <a:latin typeface="+mn-lt"/>
              </a:rPr>
              <a:t>ın</a:t>
            </a:r>
            <a:r>
              <a:rPr lang="tr-TR" dirty="0">
                <a:latin typeface="+mn-lt"/>
              </a:rPr>
              <a:t> bitiminden sonra HCT</a:t>
            </a:r>
          </a:p>
          <a:p>
            <a:r>
              <a:rPr lang="tr-TR" dirty="0">
                <a:latin typeface="+mn-lt"/>
              </a:rPr>
              <a:t>7) </a:t>
            </a:r>
            <a:r>
              <a:rPr lang="tr-TR" dirty="0" err="1">
                <a:latin typeface="+mn-lt"/>
              </a:rPr>
              <a:t>Postoperatif</a:t>
            </a:r>
            <a:r>
              <a:rPr lang="tr-TR" dirty="0">
                <a:latin typeface="+mn-lt"/>
              </a:rPr>
              <a:t> 6. saatteki ,12. Saatteki HCT</a:t>
            </a:r>
          </a:p>
          <a:p>
            <a:r>
              <a:rPr lang="tr-TR" dirty="0">
                <a:latin typeface="+mn-lt"/>
              </a:rPr>
              <a:t>8) Anestezi volüm miktarı</a:t>
            </a:r>
          </a:p>
          <a:p>
            <a:r>
              <a:rPr lang="tr-TR" dirty="0">
                <a:latin typeface="+mn-lt"/>
              </a:rPr>
              <a:t>9) 24 saatlik drenaj miktarı </a:t>
            </a:r>
          </a:p>
          <a:p>
            <a:r>
              <a:rPr lang="tr-TR" dirty="0">
                <a:latin typeface="+mn-lt"/>
              </a:rPr>
              <a:t>10) Hastaların </a:t>
            </a:r>
            <a:r>
              <a:rPr lang="tr-TR" dirty="0" err="1">
                <a:latin typeface="+mn-lt"/>
              </a:rPr>
              <a:t>postoperatif</a:t>
            </a:r>
            <a:r>
              <a:rPr lang="tr-TR" dirty="0">
                <a:latin typeface="+mn-lt"/>
              </a:rPr>
              <a:t> kan ve kan ürünü kullanımı </a:t>
            </a:r>
          </a:p>
          <a:p>
            <a:r>
              <a:rPr lang="tr-TR" dirty="0">
                <a:latin typeface="+mn-lt"/>
              </a:rPr>
              <a:t>11) </a:t>
            </a:r>
            <a:r>
              <a:rPr lang="tr-TR" dirty="0" err="1">
                <a:latin typeface="+mn-lt"/>
              </a:rPr>
              <a:t>Extubation</a:t>
            </a:r>
            <a:r>
              <a:rPr lang="tr-TR" dirty="0">
                <a:latin typeface="+mn-lt"/>
              </a:rPr>
              <a:t> süresi</a:t>
            </a:r>
          </a:p>
          <a:p>
            <a:r>
              <a:rPr lang="tr-TR" dirty="0">
                <a:latin typeface="+mn-lt"/>
              </a:rPr>
              <a:t>12) İlk  24 saatlik idrar miktarı</a:t>
            </a:r>
          </a:p>
          <a:p>
            <a:r>
              <a:rPr lang="tr-TR" dirty="0">
                <a:latin typeface="+mn-lt"/>
              </a:rPr>
              <a:t>13) </a:t>
            </a:r>
            <a:r>
              <a:rPr lang="tr-TR" dirty="0" err="1">
                <a:latin typeface="+mn-lt"/>
              </a:rPr>
              <a:t>Postoperatif</a:t>
            </a:r>
            <a:r>
              <a:rPr lang="tr-TR" dirty="0">
                <a:latin typeface="+mn-lt"/>
              </a:rPr>
              <a:t> yoğun bakım kalış süreleri</a:t>
            </a:r>
          </a:p>
          <a:p>
            <a:r>
              <a:rPr lang="tr-TR" dirty="0">
                <a:latin typeface="+mn-lt"/>
              </a:rPr>
              <a:t>14) </a:t>
            </a:r>
            <a:r>
              <a:rPr lang="tr-TR" dirty="0" err="1">
                <a:latin typeface="+mn-lt"/>
              </a:rPr>
              <a:t>Kardiyopulmoner</a:t>
            </a:r>
            <a:r>
              <a:rPr lang="tr-TR" dirty="0">
                <a:latin typeface="+mn-lt"/>
              </a:rPr>
              <a:t> bypass ve </a:t>
            </a:r>
            <a:r>
              <a:rPr lang="tr-TR" dirty="0" err="1">
                <a:latin typeface="+mn-lt"/>
              </a:rPr>
              <a:t>aortik</a:t>
            </a:r>
            <a:r>
              <a:rPr lang="tr-TR" dirty="0">
                <a:latin typeface="+mn-lt"/>
              </a:rPr>
              <a:t> </a:t>
            </a:r>
            <a:r>
              <a:rPr lang="tr-TR" dirty="0" err="1">
                <a:latin typeface="+mn-lt"/>
              </a:rPr>
              <a:t>kross</a:t>
            </a:r>
            <a:r>
              <a:rPr lang="tr-TR" dirty="0">
                <a:latin typeface="+mn-lt"/>
              </a:rPr>
              <a:t> </a:t>
            </a:r>
            <a:r>
              <a:rPr lang="tr-TR" dirty="0" err="1">
                <a:latin typeface="+mn-lt"/>
              </a:rPr>
              <a:t>klamp</a:t>
            </a:r>
            <a:r>
              <a:rPr lang="tr-TR" dirty="0">
                <a:latin typeface="+mn-lt"/>
              </a:rPr>
              <a:t> süreleri  takip edilecektir</a:t>
            </a:r>
            <a:r>
              <a:rPr lang="tr-TR" dirty="0"/>
              <a:t>.</a:t>
            </a:r>
          </a:p>
          <a:p>
            <a:endParaRPr lang="tr-TR"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0356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Tablo 2"/>
          <p:cNvGraphicFramePr>
            <a:graphicFrameLocks noGrp="1"/>
          </p:cNvGraphicFramePr>
          <p:nvPr>
            <p:extLst>
              <p:ext uri="{D42A27DB-BD31-4B8C-83A1-F6EECF244321}">
                <p14:modId xmlns:p14="http://schemas.microsoft.com/office/powerpoint/2010/main" val="3168627388"/>
              </p:ext>
            </p:extLst>
          </p:nvPr>
        </p:nvGraphicFramePr>
        <p:xfrm>
          <a:off x="827583" y="1686363"/>
          <a:ext cx="7704859" cy="3599040"/>
        </p:xfrm>
        <a:graphic>
          <a:graphicData uri="http://schemas.openxmlformats.org/drawingml/2006/table">
            <a:tbl>
              <a:tblPr firstRow="1" firstCol="1" bandRow="1">
                <a:tableStyleId>{21E4AEA4-8DFA-4A89-87EB-49C32662AFE0}</a:tableStyleId>
              </a:tblPr>
              <a:tblGrid>
                <a:gridCol w="686885"/>
                <a:gridCol w="853778"/>
                <a:gridCol w="920225"/>
                <a:gridCol w="920225"/>
                <a:gridCol w="921770"/>
                <a:gridCol w="954995"/>
                <a:gridCol w="954995"/>
                <a:gridCol w="791966"/>
                <a:gridCol w="700020"/>
              </a:tblGrid>
              <a:tr h="504197">
                <a:tc gridSpan="2">
                  <a:txBody>
                    <a:bodyPr/>
                    <a:lstStyle/>
                    <a:p>
                      <a:pPr algn="l">
                        <a:lnSpc>
                          <a:spcPct val="115000"/>
                        </a:lnSpc>
                        <a:spcAft>
                          <a:spcPts val="0"/>
                        </a:spcAft>
                      </a:pPr>
                      <a:r>
                        <a:rPr lang="tr-TR" sz="1400" dirty="0">
                          <a:effectLst/>
                        </a:rPr>
                        <a:t> </a:t>
                      </a:r>
                      <a:endParaRPr lang="tr-TR" sz="1400" dirty="0">
                        <a:effectLst/>
                        <a:latin typeface="Calibri"/>
                        <a:ea typeface="Calibri"/>
                        <a:cs typeface="Times New Roman"/>
                      </a:endParaRPr>
                    </a:p>
                  </a:txBody>
                  <a:tcPr marL="68580" marR="68580" marT="0" marB="0"/>
                </a:tc>
                <a:tc hMerge="1">
                  <a:txBody>
                    <a:bodyPr/>
                    <a:lstStyle/>
                    <a:p>
                      <a:endParaRPr lang="tr-TR"/>
                    </a:p>
                  </a:txBody>
                  <a:tcPr/>
                </a:tc>
                <a:tc>
                  <a:txBody>
                    <a:bodyPr/>
                    <a:lstStyle/>
                    <a:p>
                      <a:pPr algn="ctr">
                        <a:spcAft>
                          <a:spcPts val="0"/>
                        </a:spcAft>
                      </a:pPr>
                      <a:r>
                        <a:rPr lang="tr-TR" sz="1400" dirty="0">
                          <a:effectLst/>
                        </a:rPr>
                        <a:t>Grup I</a:t>
                      </a:r>
                    </a:p>
                    <a:p>
                      <a:pPr algn="ctr">
                        <a:lnSpc>
                          <a:spcPct val="115000"/>
                        </a:lnSpc>
                        <a:spcAft>
                          <a:spcPts val="0"/>
                        </a:spcAft>
                      </a:pPr>
                      <a:r>
                        <a:rPr lang="tr-TR" sz="1400" dirty="0">
                          <a:effectLst/>
                        </a:rPr>
                        <a:t> </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err="1">
                          <a:effectLst/>
                        </a:rPr>
                        <a:t>Ort</a:t>
                      </a:r>
                      <a:r>
                        <a:rPr lang="tr-TR" sz="1400" dirty="0">
                          <a:effectLst/>
                        </a:rPr>
                        <a:t>.±</a:t>
                      </a:r>
                      <a:r>
                        <a:rPr lang="tr-TR" sz="1400" dirty="0" err="1">
                          <a:effectLst/>
                        </a:rPr>
                        <a:t>s.s</a:t>
                      </a:r>
                      <a:r>
                        <a:rPr lang="tr-TR" sz="1400" dirty="0">
                          <a:effectLst/>
                        </a:rPr>
                        <a:t>./n-% </a:t>
                      </a:r>
                      <a:r>
                        <a:rPr lang="tr-TR" sz="1400" dirty="0" err="1">
                          <a:effectLst/>
                        </a:rPr>
                        <a:t>Med</a:t>
                      </a:r>
                      <a:endParaRPr lang="tr-TR" sz="1400" dirty="0">
                        <a:effectLst/>
                        <a:latin typeface="Calibri"/>
                        <a:ea typeface="Calibri"/>
                        <a:cs typeface="Times New Roman"/>
                      </a:endParaRPr>
                    </a:p>
                  </a:txBody>
                  <a:tcPr marL="68580" marR="68580" marT="0" marB="0"/>
                </a:tc>
                <a:tc>
                  <a:txBody>
                    <a:bodyPr/>
                    <a:lstStyle/>
                    <a:p>
                      <a:pPr algn="ctr">
                        <a:spcAft>
                          <a:spcPts val="0"/>
                        </a:spcAft>
                      </a:pPr>
                      <a:r>
                        <a:rPr lang="tr-TR" sz="1400" dirty="0">
                          <a:effectLst/>
                        </a:rPr>
                        <a:t>Grup II</a:t>
                      </a:r>
                    </a:p>
                    <a:p>
                      <a:pPr algn="ctr">
                        <a:lnSpc>
                          <a:spcPct val="115000"/>
                        </a:lnSpc>
                        <a:spcAft>
                          <a:spcPts val="0"/>
                        </a:spcAft>
                      </a:pPr>
                      <a:r>
                        <a:rPr lang="tr-TR" sz="1400" dirty="0">
                          <a:effectLst/>
                        </a:rPr>
                        <a:t> </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err="1">
                          <a:effectLst/>
                        </a:rPr>
                        <a:t>Ort</a:t>
                      </a:r>
                      <a:r>
                        <a:rPr lang="tr-TR" sz="1400" dirty="0">
                          <a:effectLst/>
                        </a:rPr>
                        <a:t>.±</a:t>
                      </a:r>
                      <a:r>
                        <a:rPr lang="tr-TR" sz="1400" dirty="0" err="1">
                          <a:effectLst/>
                        </a:rPr>
                        <a:t>s.s</a:t>
                      </a:r>
                      <a:r>
                        <a:rPr lang="tr-TR" sz="1400" dirty="0">
                          <a:effectLst/>
                        </a:rPr>
                        <a:t>./n-% </a:t>
                      </a:r>
                      <a:r>
                        <a:rPr lang="tr-TR" sz="1400" dirty="0" err="1">
                          <a:effectLst/>
                        </a:rPr>
                        <a:t>Med</a:t>
                      </a:r>
                      <a:endParaRPr lang="tr-TR" sz="1400" dirty="0">
                        <a:effectLst/>
                        <a:latin typeface="Calibri"/>
                        <a:ea typeface="Calibri"/>
                        <a:cs typeface="Times New Roman"/>
                      </a:endParaRPr>
                    </a:p>
                  </a:txBody>
                  <a:tcPr marL="68580" marR="68580" marT="0" marB="0"/>
                </a:tc>
                <a:tc>
                  <a:txBody>
                    <a:bodyPr/>
                    <a:lstStyle/>
                    <a:p>
                      <a:pPr algn="ctr">
                        <a:spcAft>
                          <a:spcPts val="0"/>
                        </a:spcAft>
                      </a:pPr>
                      <a:r>
                        <a:rPr lang="tr-TR" sz="1400" dirty="0">
                          <a:effectLst/>
                        </a:rPr>
                        <a:t>Grup III</a:t>
                      </a:r>
                    </a:p>
                    <a:p>
                      <a:pPr algn="ctr">
                        <a:lnSpc>
                          <a:spcPct val="115000"/>
                        </a:lnSpc>
                        <a:spcAft>
                          <a:spcPts val="0"/>
                        </a:spcAft>
                      </a:pPr>
                      <a:r>
                        <a:rPr lang="tr-TR" sz="1400" dirty="0">
                          <a:effectLst/>
                        </a:rPr>
                        <a:t> </a:t>
                      </a:r>
                      <a:endParaRPr lang="tr-TR" sz="1400" dirty="0">
                        <a:effectLst/>
                        <a:latin typeface="Calibri"/>
                        <a:ea typeface="Calibri"/>
                        <a:cs typeface="Times New Roman"/>
                      </a:endParaRPr>
                    </a:p>
                  </a:txBody>
                  <a:tcPr marL="68580" marR="68580" marT="0" marB="0"/>
                </a:tc>
                <a:tc>
                  <a:txBody>
                    <a:bodyPr/>
                    <a:lstStyle/>
                    <a:p>
                      <a:pPr algn="ctr">
                        <a:spcAft>
                          <a:spcPts val="0"/>
                        </a:spcAft>
                      </a:pPr>
                      <a:r>
                        <a:rPr lang="tr-TR" sz="1400" dirty="0" err="1">
                          <a:effectLst/>
                        </a:rPr>
                        <a:t>Ort</a:t>
                      </a:r>
                      <a:r>
                        <a:rPr lang="tr-TR" sz="1400" dirty="0">
                          <a:effectLst/>
                        </a:rPr>
                        <a:t>.±</a:t>
                      </a:r>
                      <a:r>
                        <a:rPr lang="tr-TR" sz="1400" dirty="0" err="1">
                          <a:effectLst/>
                        </a:rPr>
                        <a:t>s.s</a:t>
                      </a:r>
                      <a:r>
                        <a:rPr lang="tr-TR" sz="1400" dirty="0">
                          <a:effectLst/>
                        </a:rPr>
                        <a:t>./n-% </a:t>
                      </a:r>
                      <a:r>
                        <a:rPr lang="tr-TR" sz="1400" dirty="0" err="1">
                          <a:effectLst/>
                        </a:rPr>
                        <a:t>Med</a:t>
                      </a:r>
                      <a:endParaRPr lang="tr-TR" sz="1400" dirty="0">
                        <a:effectLst/>
                        <a:latin typeface="Calibri"/>
                        <a:ea typeface="Times New Roman"/>
                      </a:endParaRPr>
                    </a:p>
                  </a:txBody>
                  <a:tcPr marL="68580" marR="68580" marT="0" marB="0"/>
                </a:tc>
                <a:tc>
                  <a:txBody>
                    <a:bodyPr/>
                    <a:lstStyle/>
                    <a:p>
                      <a:pPr algn="ctr">
                        <a:spcAft>
                          <a:spcPts val="0"/>
                        </a:spcAft>
                      </a:pPr>
                      <a:r>
                        <a:rPr lang="tr-TR" sz="1400" dirty="0">
                          <a:effectLst/>
                        </a:rPr>
                        <a:t>P</a:t>
                      </a:r>
                      <a:endParaRPr lang="tr-TR" sz="1400" dirty="0">
                        <a:effectLst/>
                        <a:latin typeface="Calibri"/>
                        <a:ea typeface="Times New Roman"/>
                      </a:endParaRPr>
                    </a:p>
                  </a:txBody>
                  <a:tcPr marL="68580" marR="68580" marT="0" marB="0"/>
                </a:tc>
              </a:tr>
              <a:tr h="329584">
                <a:tc gridSpan="2">
                  <a:txBody>
                    <a:bodyPr/>
                    <a:lstStyle/>
                    <a:p>
                      <a:pPr algn="l">
                        <a:lnSpc>
                          <a:spcPct val="115000"/>
                        </a:lnSpc>
                        <a:spcAft>
                          <a:spcPts val="0"/>
                        </a:spcAft>
                      </a:pPr>
                      <a:r>
                        <a:rPr lang="tr-TR" sz="1400">
                          <a:effectLst/>
                        </a:rPr>
                        <a:t>Yaş</a:t>
                      </a:r>
                      <a:endParaRPr lang="tr-TR" sz="1400">
                        <a:effectLst/>
                        <a:latin typeface="Calibri"/>
                        <a:ea typeface="Calibri"/>
                        <a:cs typeface="Times New Roman"/>
                      </a:endParaRPr>
                    </a:p>
                  </a:txBody>
                  <a:tcPr marL="68580" marR="68580" marT="0" marB="0"/>
                </a:tc>
                <a:tc hMerge="1">
                  <a:txBody>
                    <a:bodyPr/>
                    <a:lstStyle/>
                    <a:p>
                      <a:endParaRPr lang="tr-TR"/>
                    </a:p>
                  </a:txBody>
                  <a:tcPr/>
                </a:tc>
                <a:tc>
                  <a:txBody>
                    <a:bodyPr/>
                    <a:lstStyle/>
                    <a:p>
                      <a:pPr algn="ctr">
                        <a:lnSpc>
                          <a:spcPct val="115000"/>
                        </a:lnSpc>
                        <a:spcAft>
                          <a:spcPts val="0"/>
                        </a:spcAft>
                      </a:pPr>
                      <a:r>
                        <a:rPr lang="tr-TR" sz="1400" dirty="0">
                          <a:effectLst/>
                        </a:rPr>
                        <a:t>63,8±8,2</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65,5</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61 ± 7,8</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64,0</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60,7±8,2</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61</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0,167</a:t>
                      </a:r>
                      <a:r>
                        <a:rPr lang="tr-TR" sz="1400" baseline="30000">
                          <a:effectLst/>
                        </a:rPr>
                        <a:t>A</a:t>
                      </a:r>
                      <a:endParaRPr lang="tr-TR" sz="1400">
                        <a:effectLst/>
                        <a:latin typeface="Calibri"/>
                        <a:ea typeface="Calibri"/>
                        <a:cs typeface="Times New Roman"/>
                      </a:endParaRPr>
                    </a:p>
                  </a:txBody>
                  <a:tcPr marL="68580" marR="68580" marT="0" marB="0"/>
                </a:tc>
              </a:tr>
              <a:tr h="329584">
                <a:tc rowSpan="2">
                  <a:txBody>
                    <a:bodyPr/>
                    <a:lstStyle/>
                    <a:p>
                      <a:pPr algn="l">
                        <a:lnSpc>
                          <a:spcPct val="115000"/>
                        </a:lnSpc>
                        <a:spcAft>
                          <a:spcPts val="0"/>
                        </a:spcAft>
                      </a:pPr>
                      <a:r>
                        <a:rPr lang="tr-TR" sz="1400">
                          <a:effectLst/>
                        </a:rPr>
                        <a:t>Cinsiyet</a:t>
                      </a:r>
                      <a:endParaRPr lang="tr-TR" sz="1400">
                        <a:effectLst/>
                        <a:latin typeface="Calibri"/>
                        <a:ea typeface="Calibri"/>
                        <a:cs typeface="Times New Roman"/>
                      </a:endParaRPr>
                    </a:p>
                  </a:txBody>
                  <a:tcPr marL="68580" marR="68580" marT="0" marB="0"/>
                </a:tc>
                <a:tc>
                  <a:txBody>
                    <a:bodyPr/>
                    <a:lstStyle/>
                    <a:p>
                      <a:pPr algn="l">
                        <a:lnSpc>
                          <a:spcPct val="115000"/>
                        </a:lnSpc>
                        <a:spcAft>
                          <a:spcPts val="0"/>
                        </a:spcAft>
                      </a:pPr>
                      <a:r>
                        <a:rPr lang="tr-TR" sz="1400">
                          <a:effectLst/>
                        </a:rPr>
                        <a:t>Kadın</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5</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10%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1</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2,0%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1</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2,0%</a:t>
                      </a:r>
                      <a:endParaRPr lang="tr-TR" sz="1400" dirty="0">
                        <a:effectLst/>
                        <a:latin typeface="Calibri"/>
                        <a:ea typeface="Calibri"/>
                        <a:cs typeface="Times New Roman"/>
                      </a:endParaRPr>
                    </a:p>
                  </a:txBody>
                  <a:tcPr marL="68580" marR="68580" marT="0" marB="0"/>
                </a:tc>
                <a:tc rowSpan="2">
                  <a:txBody>
                    <a:bodyPr/>
                    <a:lstStyle/>
                    <a:p>
                      <a:pPr algn="ctr">
                        <a:lnSpc>
                          <a:spcPct val="115000"/>
                        </a:lnSpc>
                        <a:spcAft>
                          <a:spcPts val="0"/>
                        </a:spcAft>
                      </a:pPr>
                      <a:r>
                        <a:rPr lang="tr-TR" sz="1400">
                          <a:effectLst/>
                        </a:rPr>
                        <a:t>0.091</a:t>
                      </a:r>
                      <a:r>
                        <a:rPr lang="tr-TR" sz="1400" baseline="30000">
                          <a:effectLst/>
                        </a:rPr>
                        <a:t>X2</a:t>
                      </a:r>
                      <a:endParaRPr lang="tr-TR" sz="1400">
                        <a:effectLst/>
                        <a:latin typeface="Calibri"/>
                        <a:ea typeface="Calibri"/>
                        <a:cs typeface="Times New Roman"/>
                      </a:endParaRPr>
                    </a:p>
                  </a:txBody>
                  <a:tcPr marL="68580" marR="68580" marT="0" marB="0"/>
                </a:tc>
              </a:tr>
              <a:tr h="329584">
                <a:tc vMerge="1">
                  <a:txBody>
                    <a:bodyPr/>
                    <a:lstStyle/>
                    <a:p>
                      <a:endParaRPr lang="tr-TR"/>
                    </a:p>
                  </a:txBody>
                  <a:tcPr/>
                </a:tc>
                <a:tc>
                  <a:txBody>
                    <a:bodyPr/>
                    <a:lstStyle/>
                    <a:p>
                      <a:pPr algn="l">
                        <a:lnSpc>
                          <a:spcPct val="115000"/>
                        </a:lnSpc>
                        <a:spcAft>
                          <a:spcPts val="0"/>
                        </a:spcAft>
                      </a:pPr>
                      <a:r>
                        <a:rPr lang="tr-TR" sz="1400">
                          <a:effectLst/>
                        </a:rPr>
                        <a:t>Erkek</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45</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90,0%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49</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98,0%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49</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98,0%</a:t>
                      </a:r>
                      <a:endParaRPr lang="tr-TR" sz="1400" dirty="0">
                        <a:effectLst/>
                        <a:latin typeface="Calibri"/>
                        <a:ea typeface="Calibri"/>
                        <a:cs typeface="Times New Roman"/>
                      </a:endParaRPr>
                    </a:p>
                  </a:txBody>
                  <a:tcPr marL="68580" marR="68580" marT="0" marB="0"/>
                </a:tc>
                <a:tc vMerge="1">
                  <a:txBody>
                    <a:bodyPr/>
                    <a:lstStyle/>
                    <a:p>
                      <a:endParaRPr lang="tr-TR"/>
                    </a:p>
                  </a:txBody>
                  <a:tcPr/>
                </a:tc>
              </a:tr>
              <a:tr h="329584">
                <a:tc gridSpan="2">
                  <a:txBody>
                    <a:bodyPr/>
                    <a:lstStyle/>
                    <a:p>
                      <a:pPr algn="l">
                        <a:lnSpc>
                          <a:spcPct val="115000"/>
                        </a:lnSpc>
                        <a:spcAft>
                          <a:spcPts val="0"/>
                        </a:spcAft>
                      </a:pPr>
                      <a:r>
                        <a:rPr lang="tr-TR" sz="1400">
                          <a:effectLst/>
                        </a:rPr>
                        <a:t>BMI</a:t>
                      </a:r>
                      <a:endParaRPr lang="tr-TR" sz="1400">
                        <a:effectLst/>
                        <a:latin typeface="Calibri"/>
                        <a:ea typeface="Calibri"/>
                        <a:cs typeface="Times New Roman"/>
                      </a:endParaRPr>
                    </a:p>
                  </a:txBody>
                  <a:tcPr marL="68580" marR="68580" marT="0" marB="0"/>
                </a:tc>
                <a:tc hMerge="1">
                  <a:txBody>
                    <a:bodyPr/>
                    <a:lstStyle/>
                    <a:p>
                      <a:endParaRPr lang="tr-TR"/>
                    </a:p>
                  </a:txBody>
                  <a:tcPr/>
                </a:tc>
                <a:tc>
                  <a:txBody>
                    <a:bodyPr/>
                    <a:lstStyle/>
                    <a:p>
                      <a:pPr algn="ctr">
                        <a:lnSpc>
                          <a:spcPct val="115000"/>
                        </a:lnSpc>
                        <a:spcAft>
                          <a:spcPts val="0"/>
                        </a:spcAft>
                      </a:pPr>
                      <a:r>
                        <a:rPr lang="tr-TR" sz="1400">
                          <a:effectLst/>
                        </a:rPr>
                        <a:t>27,2±4,2</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27</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28,1± 4,0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29</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28,8±5,2</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29</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0.208</a:t>
                      </a:r>
                      <a:r>
                        <a:rPr lang="tr-TR" sz="1400" baseline="30000">
                          <a:effectLst/>
                        </a:rPr>
                        <a:t>A</a:t>
                      </a:r>
                      <a:endParaRPr lang="tr-TR" sz="1400">
                        <a:effectLst/>
                        <a:latin typeface="Calibri"/>
                        <a:ea typeface="Calibri"/>
                        <a:cs typeface="Times New Roman"/>
                      </a:endParaRPr>
                    </a:p>
                  </a:txBody>
                  <a:tcPr marL="68580" marR="68580" marT="0" marB="0"/>
                </a:tc>
              </a:tr>
              <a:tr h="329584">
                <a:tc gridSpan="2">
                  <a:txBody>
                    <a:bodyPr/>
                    <a:lstStyle/>
                    <a:p>
                      <a:pPr algn="l">
                        <a:lnSpc>
                          <a:spcPct val="115000"/>
                        </a:lnSpc>
                        <a:spcAft>
                          <a:spcPts val="0"/>
                        </a:spcAft>
                      </a:pPr>
                      <a:r>
                        <a:rPr lang="tr-TR" sz="1400">
                          <a:effectLst/>
                        </a:rPr>
                        <a:t>%EF</a:t>
                      </a:r>
                      <a:endParaRPr lang="tr-TR" sz="1400">
                        <a:effectLst/>
                        <a:latin typeface="Calibri"/>
                        <a:ea typeface="Calibri"/>
                        <a:cs typeface="Times New Roman"/>
                      </a:endParaRPr>
                    </a:p>
                  </a:txBody>
                  <a:tcPr marL="68580" marR="68580" marT="0" marB="0"/>
                </a:tc>
                <a:tc hMerge="1">
                  <a:txBody>
                    <a:bodyPr/>
                    <a:lstStyle/>
                    <a:p>
                      <a:endParaRPr lang="tr-TR"/>
                    </a:p>
                  </a:txBody>
                  <a:tcPr/>
                </a:tc>
                <a:tc>
                  <a:txBody>
                    <a:bodyPr/>
                    <a:lstStyle/>
                    <a:p>
                      <a:pPr algn="ctr">
                        <a:lnSpc>
                          <a:spcPct val="115000"/>
                        </a:lnSpc>
                        <a:spcAft>
                          <a:spcPts val="0"/>
                        </a:spcAft>
                      </a:pPr>
                      <a:r>
                        <a:rPr lang="tr-TR" sz="1400">
                          <a:effectLst/>
                        </a:rPr>
                        <a:t>53,7±10,0</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55,0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54,9 ± 4,8</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55</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55,1±8,4</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55</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0.620</a:t>
                      </a:r>
                      <a:r>
                        <a:rPr lang="tr-TR" sz="1400" baseline="30000">
                          <a:effectLst/>
                        </a:rPr>
                        <a:t>K</a:t>
                      </a:r>
                      <a:endParaRPr lang="tr-TR" sz="1400">
                        <a:effectLst/>
                        <a:latin typeface="Calibri"/>
                        <a:ea typeface="Calibri"/>
                        <a:cs typeface="Times New Roman"/>
                      </a:endParaRPr>
                    </a:p>
                  </a:txBody>
                  <a:tcPr marL="68580" marR="68580" marT="0" marB="0"/>
                </a:tc>
              </a:tr>
              <a:tr h="329584">
                <a:tc gridSpan="2">
                  <a:txBody>
                    <a:bodyPr/>
                    <a:lstStyle/>
                    <a:p>
                      <a:pPr algn="l">
                        <a:lnSpc>
                          <a:spcPct val="115000"/>
                        </a:lnSpc>
                        <a:spcAft>
                          <a:spcPts val="0"/>
                        </a:spcAft>
                      </a:pPr>
                      <a:r>
                        <a:rPr lang="tr-TR" sz="1400">
                          <a:effectLst/>
                        </a:rPr>
                        <a:t>Anastomoz Sayısı</a:t>
                      </a:r>
                      <a:endParaRPr lang="tr-TR" sz="1400">
                        <a:effectLst/>
                        <a:latin typeface="Calibri"/>
                        <a:ea typeface="Calibri"/>
                        <a:cs typeface="Times New Roman"/>
                      </a:endParaRPr>
                    </a:p>
                  </a:txBody>
                  <a:tcPr marL="68580" marR="68580" marT="0" marB="0"/>
                </a:tc>
                <a:tc hMerge="1">
                  <a:txBody>
                    <a:bodyPr/>
                    <a:lstStyle/>
                    <a:p>
                      <a:endParaRPr lang="tr-TR"/>
                    </a:p>
                  </a:txBody>
                  <a:tcPr/>
                </a:tc>
                <a:tc>
                  <a:txBody>
                    <a:bodyPr/>
                    <a:lstStyle/>
                    <a:p>
                      <a:pPr algn="ctr">
                        <a:lnSpc>
                          <a:spcPct val="115000"/>
                        </a:lnSpc>
                        <a:spcAft>
                          <a:spcPts val="0"/>
                        </a:spcAft>
                      </a:pPr>
                      <a:r>
                        <a:rPr lang="tr-TR" sz="1400" dirty="0">
                          <a:effectLst/>
                        </a:rPr>
                        <a:t>3,0±0,8</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3,2 ± 0,8</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3,0±0,8</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0.226</a:t>
                      </a:r>
                      <a:r>
                        <a:rPr lang="tr-TR" sz="1400" baseline="30000">
                          <a:effectLst/>
                        </a:rPr>
                        <a:t>K</a:t>
                      </a:r>
                      <a:endParaRPr lang="tr-TR" sz="1400">
                        <a:effectLst/>
                        <a:latin typeface="Calibri"/>
                        <a:ea typeface="Calibri"/>
                        <a:cs typeface="Times New Roman"/>
                      </a:endParaRPr>
                    </a:p>
                  </a:txBody>
                  <a:tcPr marL="68580" marR="68580" marT="0" marB="0"/>
                </a:tc>
              </a:tr>
              <a:tr h="386551">
                <a:tc gridSpan="2">
                  <a:txBody>
                    <a:bodyPr/>
                    <a:lstStyle/>
                    <a:p>
                      <a:pPr algn="l">
                        <a:lnSpc>
                          <a:spcPct val="115000"/>
                        </a:lnSpc>
                        <a:spcAft>
                          <a:spcPts val="0"/>
                        </a:spcAft>
                      </a:pPr>
                      <a:r>
                        <a:rPr lang="tr-TR" sz="1400">
                          <a:effectLst/>
                        </a:rPr>
                        <a:t>Pompa Süresi Dk</a:t>
                      </a:r>
                      <a:endParaRPr lang="tr-TR" sz="1400">
                        <a:effectLst/>
                        <a:latin typeface="Calibri"/>
                        <a:ea typeface="Calibri"/>
                        <a:cs typeface="Times New Roman"/>
                      </a:endParaRPr>
                    </a:p>
                  </a:txBody>
                  <a:tcPr marL="68580" marR="68580" marT="0" marB="0"/>
                </a:tc>
                <a:tc hMerge="1">
                  <a:txBody>
                    <a:bodyPr/>
                    <a:lstStyle/>
                    <a:p>
                      <a:endParaRPr lang="tr-TR"/>
                    </a:p>
                  </a:txBody>
                  <a:tcPr/>
                </a:tc>
                <a:tc>
                  <a:txBody>
                    <a:bodyPr/>
                    <a:lstStyle/>
                    <a:p>
                      <a:pPr algn="ctr">
                        <a:lnSpc>
                          <a:spcPct val="115000"/>
                        </a:lnSpc>
                        <a:spcAft>
                          <a:spcPts val="0"/>
                        </a:spcAft>
                      </a:pPr>
                      <a:r>
                        <a:rPr lang="tr-TR" sz="1400" dirty="0">
                          <a:effectLst/>
                        </a:rPr>
                        <a:t>82,7±22,0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80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82,3 ± 19,3</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79</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82,4±24,3</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84</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0.974</a:t>
                      </a:r>
                      <a:r>
                        <a:rPr lang="tr-TR" sz="1400" baseline="30000">
                          <a:effectLst/>
                        </a:rPr>
                        <a:t>K</a:t>
                      </a:r>
                      <a:endParaRPr lang="tr-TR" sz="1400">
                        <a:effectLst/>
                        <a:latin typeface="Calibri"/>
                        <a:ea typeface="Calibri"/>
                        <a:cs typeface="Times New Roman"/>
                      </a:endParaRPr>
                    </a:p>
                  </a:txBody>
                  <a:tcPr marL="68580" marR="68580" marT="0" marB="0"/>
                </a:tc>
              </a:tr>
              <a:tr h="386551">
                <a:tc gridSpan="2">
                  <a:txBody>
                    <a:bodyPr/>
                    <a:lstStyle/>
                    <a:p>
                      <a:pPr algn="l">
                        <a:lnSpc>
                          <a:spcPct val="115000"/>
                        </a:lnSpc>
                        <a:spcAft>
                          <a:spcPts val="0"/>
                        </a:spcAft>
                      </a:pPr>
                      <a:r>
                        <a:rPr lang="tr-TR" sz="1400" dirty="0" err="1">
                          <a:effectLst/>
                        </a:rPr>
                        <a:t>Kross</a:t>
                      </a:r>
                      <a:r>
                        <a:rPr lang="tr-TR" sz="1400" dirty="0">
                          <a:effectLst/>
                        </a:rPr>
                        <a:t> Süresi </a:t>
                      </a:r>
                      <a:r>
                        <a:rPr lang="tr-TR" sz="1400" dirty="0" err="1">
                          <a:effectLst/>
                        </a:rPr>
                        <a:t>Dk</a:t>
                      </a:r>
                      <a:endParaRPr lang="tr-TR" sz="1400" dirty="0">
                        <a:effectLst/>
                        <a:latin typeface="Calibri"/>
                        <a:ea typeface="Calibri"/>
                        <a:cs typeface="Times New Roman"/>
                      </a:endParaRPr>
                    </a:p>
                  </a:txBody>
                  <a:tcPr marL="68580" marR="68580" marT="0" marB="0"/>
                </a:tc>
                <a:tc hMerge="1">
                  <a:txBody>
                    <a:bodyPr/>
                    <a:lstStyle/>
                    <a:p>
                      <a:endParaRPr lang="tr-TR"/>
                    </a:p>
                  </a:txBody>
                  <a:tcPr/>
                </a:tc>
                <a:tc>
                  <a:txBody>
                    <a:bodyPr/>
                    <a:lstStyle/>
                    <a:p>
                      <a:pPr algn="ctr">
                        <a:lnSpc>
                          <a:spcPct val="115000"/>
                        </a:lnSpc>
                        <a:spcAft>
                          <a:spcPts val="0"/>
                        </a:spcAft>
                      </a:pPr>
                      <a:r>
                        <a:rPr lang="tr-TR" sz="1400">
                          <a:effectLst/>
                        </a:rPr>
                        <a:t>50,7±18,6</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47</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56,5 ± 14,2</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59</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49,9±17,0</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50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0.056</a:t>
                      </a:r>
                      <a:r>
                        <a:rPr lang="tr-TR" sz="1400" baseline="30000" dirty="0">
                          <a:effectLst/>
                        </a:rPr>
                        <a:t>K</a:t>
                      </a:r>
                      <a:endParaRPr lang="tr-TR" sz="1400" dirty="0">
                        <a:effectLst/>
                        <a:latin typeface="Calibri"/>
                        <a:ea typeface="Calibri"/>
                        <a:cs typeface="Times New Roman"/>
                      </a:endParaRPr>
                    </a:p>
                  </a:txBody>
                  <a:tcPr marL="68580" marR="68580" marT="0" marB="0"/>
                </a:tc>
              </a:tr>
            </a:tbl>
          </a:graphicData>
        </a:graphic>
      </p:graphicFrame>
      <p:sp>
        <p:nvSpPr>
          <p:cNvPr id="4" name="Dikdörtgen 3"/>
          <p:cNvSpPr/>
          <p:nvPr/>
        </p:nvSpPr>
        <p:spPr>
          <a:xfrm>
            <a:off x="989236" y="5517232"/>
            <a:ext cx="7128792" cy="693460"/>
          </a:xfrm>
          <a:prstGeom prst="rect">
            <a:avLst/>
          </a:prstGeom>
        </p:spPr>
        <p:txBody>
          <a:bodyPr wrap="square">
            <a:spAutoFit/>
          </a:bodyPr>
          <a:lstStyle/>
          <a:p>
            <a:r>
              <a:rPr lang="tr-TR" sz="1400" dirty="0">
                <a:latin typeface="+mn-lt"/>
              </a:rPr>
              <a:t>Grup I, grup II ve grup III de hastaların yaşları, cinsiyet dağılımı, ek hastalık oranı, BMI değeri, % </a:t>
            </a:r>
            <a:r>
              <a:rPr lang="tr-TR" sz="1400" dirty="0" err="1">
                <a:latin typeface="+mn-lt"/>
              </a:rPr>
              <a:t>EF’u</a:t>
            </a:r>
            <a:r>
              <a:rPr lang="tr-TR" sz="1400" dirty="0">
                <a:latin typeface="+mn-lt"/>
              </a:rPr>
              <a:t>, </a:t>
            </a:r>
            <a:r>
              <a:rPr lang="tr-TR" sz="1400" dirty="0" err="1">
                <a:latin typeface="+mn-lt"/>
              </a:rPr>
              <a:t>anastomoz</a:t>
            </a:r>
            <a:r>
              <a:rPr lang="tr-TR" sz="1400" dirty="0">
                <a:latin typeface="+mn-lt"/>
              </a:rPr>
              <a:t> sayısı, pompa süresi, </a:t>
            </a:r>
            <a:r>
              <a:rPr lang="tr-TR" sz="1400" dirty="0" err="1">
                <a:latin typeface="+mn-lt"/>
              </a:rPr>
              <a:t>kross</a:t>
            </a:r>
            <a:r>
              <a:rPr lang="tr-TR" sz="1400" dirty="0">
                <a:latin typeface="+mn-lt"/>
              </a:rPr>
              <a:t> süresi açısından anlamlı (p ˃ 0.05) farklılık </a:t>
            </a:r>
            <a:r>
              <a:rPr lang="tr-TR" sz="1400" dirty="0" smtClean="0">
                <a:latin typeface="+mn-lt"/>
              </a:rPr>
              <a:t>göstermemiştir.</a:t>
            </a:r>
            <a:endParaRPr lang="tr-TR" sz="1400" dirty="0">
              <a:latin typeface="+mn-lt"/>
            </a:endParaRPr>
          </a:p>
        </p:txBody>
      </p:sp>
    </p:spTree>
    <p:extLst>
      <p:ext uri="{BB962C8B-B14F-4D97-AF65-F5344CB8AC3E}">
        <p14:creationId xmlns:p14="http://schemas.microsoft.com/office/powerpoint/2010/main" val="27874022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Tablo 2"/>
          <p:cNvGraphicFramePr>
            <a:graphicFrameLocks noGrp="1"/>
          </p:cNvGraphicFramePr>
          <p:nvPr>
            <p:extLst>
              <p:ext uri="{D42A27DB-BD31-4B8C-83A1-F6EECF244321}">
                <p14:modId xmlns:p14="http://schemas.microsoft.com/office/powerpoint/2010/main" val="2682686646"/>
              </p:ext>
            </p:extLst>
          </p:nvPr>
        </p:nvGraphicFramePr>
        <p:xfrm>
          <a:off x="467544" y="1664505"/>
          <a:ext cx="8352926" cy="3492016"/>
        </p:xfrm>
        <a:graphic>
          <a:graphicData uri="http://schemas.openxmlformats.org/drawingml/2006/table">
            <a:tbl>
              <a:tblPr firstRow="1" firstCol="1" bandRow="1">
                <a:tableStyleId>{21E4AEA4-8DFA-4A89-87EB-49C32662AFE0}</a:tableStyleId>
              </a:tblPr>
              <a:tblGrid>
                <a:gridCol w="2027479"/>
                <a:gridCol w="905338"/>
                <a:gridCol w="794155"/>
                <a:gridCol w="895013"/>
                <a:gridCol w="976016"/>
                <a:gridCol w="895808"/>
                <a:gridCol w="976016"/>
                <a:gridCol w="883101"/>
              </a:tblGrid>
              <a:tr h="530044">
                <a:tc>
                  <a:txBody>
                    <a:bodyPr/>
                    <a:lstStyle/>
                    <a:p>
                      <a:pPr>
                        <a:lnSpc>
                          <a:spcPct val="115000"/>
                        </a:lnSpc>
                        <a:spcAft>
                          <a:spcPts val="0"/>
                        </a:spcAft>
                      </a:pPr>
                      <a:r>
                        <a:rPr lang="tr-TR" sz="1400" dirty="0">
                          <a:effectLst/>
                        </a:rPr>
                        <a:t>HCT</a:t>
                      </a:r>
                      <a:endParaRPr lang="tr-TR" sz="1400" dirty="0">
                        <a:effectLst/>
                        <a:latin typeface="Calibri"/>
                        <a:ea typeface="Calibri"/>
                        <a:cs typeface="Times New Roman"/>
                      </a:endParaRPr>
                    </a:p>
                  </a:txBody>
                  <a:tcPr marL="68580" marR="68580" marT="0" marB="0"/>
                </a:tc>
                <a:tc>
                  <a:txBody>
                    <a:bodyPr/>
                    <a:lstStyle/>
                    <a:p>
                      <a:pPr algn="ctr">
                        <a:spcAft>
                          <a:spcPts val="0"/>
                        </a:spcAft>
                      </a:pPr>
                      <a:r>
                        <a:rPr lang="tr-TR" sz="1400" dirty="0">
                          <a:effectLst/>
                        </a:rPr>
                        <a:t>Grup I</a:t>
                      </a:r>
                    </a:p>
                    <a:p>
                      <a:pPr algn="ctr">
                        <a:lnSpc>
                          <a:spcPct val="115000"/>
                        </a:lnSpc>
                        <a:spcAft>
                          <a:spcPts val="0"/>
                        </a:spcAft>
                      </a:pPr>
                      <a:r>
                        <a:rPr lang="tr-TR" sz="1400" dirty="0">
                          <a:effectLst/>
                        </a:rPr>
                        <a:t> </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err="1">
                          <a:effectLst/>
                        </a:rPr>
                        <a:t>Ort</a:t>
                      </a:r>
                      <a:r>
                        <a:rPr lang="tr-TR" sz="1400" dirty="0">
                          <a:effectLst/>
                        </a:rPr>
                        <a:t>.±</a:t>
                      </a:r>
                      <a:r>
                        <a:rPr lang="tr-TR" sz="1400" dirty="0" err="1">
                          <a:effectLst/>
                        </a:rPr>
                        <a:t>s.s.Med</a:t>
                      </a:r>
                      <a:endParaRPr lang="tr-TR" sz="1400" dirty="0">
                        <a:effectLst/>
                        <a:latin typeface="Calibri"/>
                        <a:ea typeface="Calibri"/>
                        <a:cs typeface="Times New Roman"/>
                      </a:endParaRPr>
                    </a:p>
                  </a:txBody>
                  <a:tcPr marL="68580" marR="68580" marT="0" marB="0"/>
                </a:tc>
                <a:tc>
                  <a:txBody>
                    <a:bodyPr/>
                    <a:lstStyle/>
                    <a:p>
                      <a:pPr algn="ctr">
                        <a:spcAft>
                          <a:spcPts val="0"/>
                        </a:spcAft>
                      </a:pPr>
                      <a:r>
                        <a:rPr lang="tr-TR" sz="1400">
                          <a:effectLst/>
                        </a:rPr>
                        <a:t>Grup II</a:t>
                      </a:r>
                    </a:p>
                    <a:p>
                      <a:pPr algn="ctr">
                        <a:lnSpc>
                          <a:spcPct val="115000"/>
                        </a:lnSpc>
                        <a:spcAft>
                          <a:spcPts val="0"/>
                        </a:spcAft>
                      </a:pPr>
                      <a:r>
                        <a:rPr lang="tr-TR" sz="1400">
                          <a:effectLst/>
                        </a:rPr>
                        <a:t> </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Ort.±s.s.</a:t>
                      </a:r>
                    </a:p>
                    <a:p>
                      <a:pPr algn="ctr">
                        <a:lnSpc>
                          <a:spcPct val="115000"/>
                        </a:lnSpc>
                        <a:spcAft>
                          <a:spcPts val="0"/>
                        </a:spcAft>
                      </a:pPr>
                      <a:r>
                        <a:rPr lang="tr-TR" sz="1400">
                          <a:effectLst/>
                        </a:rPr>
                        <a:t>Med</a:t>
                      </a:r>
                      <a:endParaRPr lang="tr-TR" sz="1400">
                        <a:effectLst/>
                        <a:latin typeface="Calibri"/>
                        <a:ea typeface="Calibri"/>
                        <a:cs typeface="Times New Roman"/>
                      </a:endParaRPr>
                    </a:p>
                  </a:txBody>
                  <a:tcPr marL="68580" marR="68580" marT="0" marB="0"/>
                </a:tc>
                <a:tc>
                  <a:txBody>
                    <a:bodyPr/>
                    <a:lstStyle/>
                    <a:p>
                      <a:pPr algn="ctr">
                        <a:spcAft>
                          <a:spcPts val="0"/>
                        </a:spcAft>
                      </a:pPr>
                      <a:r>
                        <a:rPr lang="tr-TR" sz="1400">
                          <a:effectLst/>
                        </a:rPr>
                        <a:t>Grup III</a:t>
                      </a:r>
                    </a:p>
                    <a:p>
                      <a:pPr algn="ctr">
                        <a:lnSpc>
                          <a:spcPct val="115000"/>
                        </a:lnSpc>
                        <a:spcAft>
                          <a:spcPts val="0"/>
                        </a:spcAft>
                      </a:pPr>
                      <a:r>
                        <a:rPr lang="tr-TR" sz="1400">
                          <a:effectLst/>
                        </a:rPr>
                        <a:t> </a:t>
                      </a:r>
                      <a:endParaRPr lang="tr-TR" sz="1400">
                        <a:effectLst/>
                        <a:latin typeface="Calibri"/>
                        <a:ea typeface="Calibri"/>
                        <a:cs typeface="Times New Roman"/>
                      </a:endParaRPr>
                    </a:p>
                  </a:txBody>
                  <a:tcPr marL="68580" marR="68580" marT="0" marB="0"/>
                </a:tc>
                <a:tc>
                  <a:txBody>
                    <a:bodyPr/>
                    <a:lstStyle/>
                    <a:p>
                      <a:pPr algn="ctr">
                        <a:spcAft>
                          <a:spcPts val="0"/>
                        </a:spcAft>
                      </a:pPr>
                      <a:r>
                        <a:rPr lang="tr-TR" sz="1400">
                          <a:effectLst/>
                        </a:rPr>
                        <a:t>Ort.±s.s.</a:t>
                      </a:r>
                    </a:p>
                    <a:p>
                      <a:pPr algn="ctr">
                        <a:spcAft>
                          <a:spcPts val="0"/>
                        </a:spcAft>
                      </a:pPr>
                      <a:r>
                        <a:rPr lang="tr-TR" sz="1400">
                          <a:effectLst/>
                        </a:rPr>
                        <a:t>Med</a:t>
                      </a:r>
                      <a:endParaRPr lang="tr-TR" sz="1400">
                        <a:effectLst/>
                        <a:latin typeface="Calibri"/>
                        <a:ea typeface="Times New Roman"/>
                      </a:endParaRPr>
                    </a:p>
                  </a:txBody>
                  <a:tcPr marL="68580" marR="68580" marT="0" marB="0"/>
                </a:tc>
                <a:tc>
                  <a:txBody>
                    <a:bodyPr/>
                    <a:lstStyle/>
                    <a:p>
                      <a:pPr algn="ctr">
                        <a:spcAft>
                          <a:spcPts val="0"/>
                        </a:spcAft>
                      </a:pPr>
                      <a:r>
                        <a:rPr lang="tr-TR" sz="1400">
                          <a:effectLst/>
                        </a:rPr>
                        <a:t>P</a:t>
                      </a:r>
                      <a:endParaRPr lang="tr-TR" sz="1400">
                        <a:effectLst/>
                        <a:latin typeface="Calibri"/>
                        <a:ea typeface="Times New Roman"/>
                      </a:endParaRPr>
                    </a:p>
                  </a:txBody>
                  <a:tcPr marL="68580" marR="68580" marT="0" marB="0"/>
                </a:tc>
              </a:tr>
              <a:tr h="257018">
                <a:tc>
                  <a:txBody>
                    <a:bodyPr/>
                    <a:lstStyle/>
                    <a:p>
                      <a:pPr>
                        <a:lnSpc>
                          <a:spcPct val="115000"/>
                        </a:lnSpc>
                        <a:spcAft>
                          <a:spcPts val="0"/>
                        </a:spcAft>
                      </a:pPr>
                      <a:r>
                        <a:rPr lang="tr-TR" sz="1400" dirty="0">
                          <a:effectLst/>
                        </a:rPr>
                        <a:t>Ameliyat Öncesi</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39  ±, 2,9</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39</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40,4 ± 1,7</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40</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effectLst/>
                        </a:rPr>
                        <a:t>40,8 ± 2,3</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40</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0,052</a:t>
                      </a:r>
                      <a:r>
                        <a:rPr lang="tr-TR" sz="1400" baseline="30000">
                          <a:effectLst/>
                        </a:rPr>
                        <a:t>K</a:t>
                      </a:r>
                      <a:endParaRPr lang="tr-TR" sz="1400">
                        <a:effectLst/>
                        <a:latin typeface="Calibri"/>
                        <a:ea typeface="Calibri"/>
                        <a:cs typeface="Times New Roman"/>
                      </a:endParaRPr>
                    </a:p>
                  </a:txBody>
                  <a:tcPr marL="68580" marR="68580" marT="0" marB="0"/>
                </a:tc>
              </a:tr>
              <a:tr h="303758">
                <a:tc>
                  <a:txBody>
                    <a:bodyPr/>
                    <a:lstStyle/>
                    <a:p>
                      <a:pPr>
                        <a:lnSpc>
                          <a:spcPct val="115000"/>
                        </a:lnSpc>
                        <a:spcAft>
                          <a:spcPts val="0"/>
                        </a:spcAft>
                      </a:pPr>
                      <a:r>
                        <a:rPr lang="tr-TR" sz="1400">
                          <a:effectLst/>
                        </a:rPr>
                        <a:t>İndüksiyon Sonrası</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37,9  ± 2,3</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38</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39,6 ±  1,7</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40</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effectLst/>
                        </a:rPr>
                        <a:t>38,3 ± 2,2</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38</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0,000</a:t>
                      </a:r>
                      <a:r>
                        <a:rPr lang="tr-TR" sz="1400" baseline="30000">
                          <a:effectLst/>
                        </a:rPr>
                        <a:t>K</a:t>
                      </a:r>
                      <a:endParaRPr lang="tr-TR" sz="1400">
                        <a:effectLst/>
                        <a:latin typeface="Calibri"/>
                        <a:ea typeface="Calibri"/>
                        <a:cs typeface="Times New Roman"/>
                      </a:endParaRPr>
                    </a:p>
                  </a:txBody>
                  <a:tcPr marL="68580" marR="68580" marT="0" marB="0"/>
                </a:tc>
              </a:tr>
              <a:tr h="259161">
                <a:tc>
                  <a:txBody>
                    <a:bodyPr/>
                    <a:lstStyle/>
                    <a:p>
                      <a:pPr>
                        <a:lnSpc>
                          <a:spcPct val="115000"/>
                        </a:lnSpc>
                        <a:spcAft>
                          <a:spcPts val="0"/>
                        </a:spcAft>
                      </a:pPr>
                      <a:r>
                        <a:rPr lang="tr-TR" sz="1400">
                          <a:effectLst/>
                        </a:rPr>
                        <a:t>CPB ‘In 5. Dk Sı</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25,5  ± 2,4</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a:effectLst/>
                        </a:rPr>
                        <a:t>25</a:t>
                      </a:r>
                      <a:endParaRPr lang="tr-TR" sz="1800" b="1"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smtClean="0">
                          <a:effectLst/>
                        </a:rPr>
                        <a:t>30,4  </a:t>
                      </a:r>
                      <a:r>
                        <a:rPr lang="tr-TR" sz="1400" dirty="0">
                          <a:effectLst/>
                        </a:rPr>
                        <a:t>± 2,0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smtClean="0">
                          <a:effectLst/>
                        </a:rPr>
                        <a:t>29</a:t>
                      </a:r>
                      <a:endParaRPr lang="tr-TR" sz="1800" b="1"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effectLst/>
                        </a:rPr>
                        <a:t>30,0 ± 2,8</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a:effectLst/>
                        </a:rPr>
                        <a:t>30</a:t>
                      </a:r>
                      <a:endParaRPr lang="tr-TR" sz="1800" b="1"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0,000</a:t>
                      </a:r>
                      <a:r>
                        <a:rPr lang="tr-TR" sz="1400" baseline="30000">
                          <a:effectLst/>
                        </a:rPr>
                        <a:t>K</a:t>
                      </a:r>
                      <a:endParaRPr lang="tr-TR" sz="1400">
                        <a:effectLst/>
                        <a:latin typeface="Calibri"/>
                        <a:ea typeface="Calibri"/>
                        <a:cs typeface="Times New Roman"/>
                      </a:endParaRPr>
                    </a:p>
                  </a:txBody>
                  <a:tcPr marL="68580" marR="68580" marT="0" marB="0"/>
                </a:tc>
              </a:tr>
              <a:tr h="259161">
                <a:tc>
                  <a:txBody>
                    <a:bodyPr/>
                    <a:lstStyle/>
                    <a:p>
                      <a:pPr>
                        <a:lnSpc>
                          <a:spcPct val="115000"/>
                        </a:lnSpc>
                        <a:spcAft>
                          <a:spcPts val="0"/>
                        </a:spcAft>
                      </a:pPr>
                      <a:r>
                        <a:rPr lang="tr-TR" sz="1400" dirty="0" err="1">
                          <a:effectLst/>
                        </a:rPr>
                        <a:t>Akk</a:t>
                      </a:r>
                      <a:r>
                        <a:rPr lang="tr-TR" sz="1400" dirty="0">
                          <a:effectLst/>
                        </a:rPr>
                        <a:t> Sonrası</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23,8  ± 2,2</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a:effectLst/>
                        </a:rPr>
                        <a:t>24</a:t>
                      </a:r>
                      <a:endParaRPr lang="tr-TR" sz="1800" b="1"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smtClean="0">
                          <a:effectLst/>
                        </a:rPr>
                        <a:t>28,5  </a:t>
                      </a:r>
                      <a:r>
                        <a:rPr lang="tr-TR" sz="1400" dirty="0">
                          <a:effectLst/>
                        </a:rPr>
                        <a:t>± 1,7</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smtClean="0">
                          <a:effectLst/>
                        </a:rPr>
                        <a:t>27</a:t>
                      </a:r>
                      <a:endParaRPr lang="tr-TR" sz="1800" b="1"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effectLst/>
                        </a:rPr>
                        <a:t>27,6 ± 2,5</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a:effectLst/>
                        </a:rPr>
                        <a:t>28</a:t>
                      </a:r>
                      <a:endParaRPr lang="tr-TR" sz="1800" b="1"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0,000</a:t>
                      </a:r>
                      <a:r>
                        <a:rPr lang="tr-TR" sz="1400" baseline="30000">
                          <a:effectLst/>
                        </a:rPr>
                        <a:t>K</a:t>
                      </a:r>
                      <a:endParaRPr lang="tr-TR" sz="1400">
                        <a:effectLst/>
                        <a:latin typeface="Calibri"/>
                        <a:ea typeface="Calibri"/>
                        <a:cs typeface="Times New Roman"/>
                      </a:endParaRPr>
                    </a:p>
                  </a:txBody>
                  <a:tcPr marL="68580" marR="68580" marT="0" marB="0"/>
                </a:tc>
              </a:tr>
              <a:tr h="259161">
                <a:tc>
                  <a:txBody>
                    <a:bodyPr/>
                    <a:lstStyle/>
                    <a:p>
                      <a:pPr>
                        <a:lnSpc>
                          <a:spcPct val="115000"/>
                        </a:lnSpc>
                        <a:spcAft>
                          <a:spcPts val="0"/>
                        </a:spcAft>
                      </a:pPr>
                      <a:r>
                        <a:rPr lang="tr-TR" sz="1400">
                          <a:effectLst/>
                        </a:rPr>
                        <a:t>CPB’ Dan Çıkmadan Önce</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25,4  ± 2,4</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a:effectLst/>
                        </a:rPr>
                        <a:t>26</a:t>
                      </a:r>
                      <a:endParaRPr lang="tr-TR" sz="1800" b="1"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smtClean="0">
                          <a:effectLst/>
                        </a:rPr>
                        <a:t>28,4  </a:t>
                      </a:r>
                      <a:r>
                        <a:rPr lang="tr-TR" sz="1400" dirty="0">
                          <a:effectLst/>
                        </a:rPr>
                        <a:t>± 1,5</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smtClean="0">
                          <a:effectLst/>
                        </a:rPr>
                        <a:t>28</a:t>
                      </a:r>
                      <a:endParaRPr lang="tr-TR" sz="1800" b="1"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effectLst/>
                        </a:rPr>
                        <a:t>29,2 ± 2,2</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a:effectLst/>
                        </a:rPr>
                        <a:t>30</a:t>
                      </a:r>
                      <a:endParaRPr lang="tr-TR" sz="1800" b="1"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0,000</a:t>
                      </a:r>
                      <a:r>
                        <a:rPr lang="tr-TR" sz="1400" baseline="30000">
                          <a:effectLst/>
                        </a:rPr>
                        <a:t>K</a:t>
                      </a:r>
                      <a:endParaRPr lang="tr-TR" sz="1400">
                        <a:effectLst/>
                        <a:latin typeface="Calibri"/>
                        <a:ea typeface="Calibri"/>
                        <a:cs typeface="Times New Roman"/>
                      </a:endParaRPr>
                    </a:p>
                  </a:txBody>
                  <a:tcPr marL="68580" marR="68580" marT="0" marB="0"/>
                </a:tc>
              </a:tr>
              <a:tr h="257018">
                <a:tc>
                  <a:txBody>
                    <a:bodyPr/>
                    <a:lstStyle/>
                    <a:p>
                      <a:pPr>
                        <a:lnSpc>
                          <a:spcPct val="115000"/>
                        </a:lnSpc>
                        <a:spcAft>
                          <a:spcPts val="0"/>
                        </a:spcAft>
                      </a:pPr>
                      <a:r>
                        <a:rPr lang="tr-TR" sz="1400">
                          <a:effectLst/>
                        </a:rPr>
                        <a:t>CPB Sonrası 30. Dk</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29,5  ± 2,2</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30</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33,2  ± 1,6</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smtClean="0">
                          <a:effectLst/>
                        </a:rPr>
                        <a:t>33</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33,1 ± 2,2</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33</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0,000</a:t>
                      </a:r>
                      <a:r>
                        <a:rPr lang="tr-TR" sz="1400" baseline="30000">
                          <a:effectLst/>
                        </a:rPr>
                        <a:t>K</a:t>
                      </a:r>
                      <a:endParaRPr lang="tr-TR" sz="1400">
                        <a:effectLst/>
                        <a:latin typeface="Calibri"/>
                        <a:ea typeface="Calibri"/>
                        <a:cs typeface="Times New Roman"/>
                      </a:endParaRPr>
                    </a:p>
                  </a:txBody>
                  <a:tcPr marL="68580" marR="68580" marT="0" marB="0"/>
                </a:tc>
              </a:tr>
              <a:tr h="257018">
                <a:tc>
                  <a:txBody>
                    <a:bodyPr/>
                    <a:lstStyle/>
                    <a:p>
                      <a:pPr>
                        <a:lnSpc>
                          <a:spcPct val="115000"/>
                        </a:lnSpc>
                        <a:spcAft>
                          <a:spcPts val="0"/>
                        </a:spcAft>
                      </a:pPr>
                      <a:r>
                        <a:rPr lang="tr-TR" sz="1400">
                          <a:effectLst/>
                        </a:rPr>
                        <a:t>Yb 6. Saat</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31,6  ± 1,9</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32</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31,1 ± 1,3</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smtClean="0">
                          <a:effectLst/>
                        </a:rPr>
                        <a:t>31</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33,4 ± 2,6</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34</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0,000</a:t>
                      </a:r>
                      <a:r>
                        <a:rPr lang="tr-TR" sz="1400" baseline="30000">
                          <a:effectLst/>
                        </a:rPr>
                        <a:t>K</a:t>
                      </a:r>
                      <a:endParaRPr lang="tr-TR" sz="1400">
                        <a:effectLst/>
                        <a:latin typeface="Calibri"/>
                        <a:ea typeface="Calibri"/>
                        <a:cs typeface="Times New Roman"/>
                      </a:endParaRPr>
                    </a:p>
                  </a:txBody>
                  <a:tcPr marL="68580" marR="68580" marT="0" marB="0"/>
                </a:tc>
              </a:tr>
              <a:tr h="257018">
                <a:tc>
                  <a:txBody>
                    <a:bodyPr/>
                    <a:lstStyle/>
                    <a:p>
                      <a:pPr>
                        <a:lnSpc>
                          <a:spcPct val="115000"/>
                        </a:lnSpc>
                        <a:spcAft>
                          <a:spcPts val="0"/>
                        </a:spcAft>
                      </a:pPr>
                      <a:r>
                        <a:rPr lang="tr-TR" sz="1400">
                          <a:effectLst/>
                        </a:rPr>
                        <a:t>Yb 12. Saat</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32,4  ± 2,3</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32</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33,0  ± 1,4</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33</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effectLst/>
                        </a:rPr>
                        <a:t>33,5 ± 2,5</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34</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0,052</a:t>
                      </a:r>
                      <a:r>
                        <a:rPr lang="tr-TR" sz="1400" baseline="30000">
                          <a:effectLst/>
                        </a:rPr>
                        <a:t>K</a:t>
                      </a:r>
                      <a:endParaRPr lang="tr-TR" sz="1400">
                        <a:effectLst/>
                        <a:latin typeface="Calibri"/>
                        <a:ea typeface="Calibri"/>
                        <a:cs typeface="Times New Roman"/>
                      </a:endParaRPr>
                    </a:p>
                  </a:txBody>
                  <a:tcPr marL="68580" marR="68580" marT="0" marB="0"/>
                </a:tc>
              </a:tr>
              <a:tr h="257018">
                <a:tc>
                  <a:txBody>
                    <a:bodyPr/>
                    <a:lstStyle/>
                    <a:p>
                      <a:pPr>
                        <a:lnSpc>
                          <a:spcPct val="115000"/>
                        </a:lnSpc>
                        <a:spcAft>
                          <a:spcPts val="0"/>
                        </a:spcAft>
                      </a:pPr>
                      <a:r>
                        <a:rPr lang="tr-TR" sz="1400">
                          <a:effectLst/>
                        </a:rPr>
                        <a:t>Yb 24. Saat</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33,9  ± 2,0</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34</a:t>
                      </a:r>
                      <a:endParaRPr lang="tr-TR" sz="1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a:effectLst/>
                        </a:rPr>
                        <a:t>34,6  ± 1,7</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35</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34,7 ± 2,3</a:t>
                      </a:r>
                      <a:endParaRPr lang="tr-TR" sz="14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rPr>
                        <a:t>35</a:t>
                      </a:r>
                      <a:endParaRPr lang="tr-TR" sz="14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1400">
                          <a:effectLst/>
                        </a:rPr>
                        <a:t>0,091</a:t>
                      </a:r>
                      <a:r>
                        <a:rPr lang="tr-TR" sz="1400" baseline="30000">
                          <a:effectLst/>
                        </a:rPr>
                        <a:t>K</a:t>
                      </a:r>
                      <a:endParaRPr lang="tr-TR" sz="1400">
                        <a:effectLst/>
                        <a:latin typeface="Calibri"/>
                        <a:ea typeface="Calibri"/>
                        <a:cs typeface="Times New Roman"/>
                      </a:endParaRPr>
                    </a:p>
                  </a:txBody>
                  <a:tcPr marL="68580" marR="68580" marT="0" marB="0"/>
                </a:tc>
              </a:tr>
              <a:tr h="187143">
                <a:tc>
                  <a:txBody>
                    <a:bodyPr/>
                    <a:lstStyle/>
                    <a:p>
                      <a:pPr>
                        <a:lnSpc>
                          <a:spcPct val="115000"/>
                        </a:lnSpc>
                        <a:spcAft>
                          <a:spcPts val="0"/>
                        </a:spcAft>
                      </a:pPr>
                      <a:r>
                        <a:rPr lang="tr-TR" sz="1400" dirty="0">
                          <a:effectLst/>
                        </a:rPr>
                        <a:t>Grup İçi Değişim p</a:t>
                      </a:r>
                      <a:endParaRPr lang="tr-TR" sz="1400" dirty="0">
                        <a:effectLst/>
                        <a:latin typeface="Calibri"/>
                        <a:ea typeface="Calibri"/>
                        <a:cs typeface="Times New Roman"/>
                      </a:endParaRPr>
                    </a:p>
                  </a:txBody>
                  <a:tcPr marL="68580" marR="68580" marT="0" marB="0"/>
                </a:tc>
                <a:tc gridSpan="2">
                  <a:txBody>
                    <a:bodyPr/>
                    <a:lstStyle/>
                    <a:p>
                      <a:pPr algn="ctr">
                        <a:lnSpc>
                          <a:spcPct val="115000"/>
                        </a:lnSpc>
                        <a:spcAft>
                          <a:spcPts val="0"/>
                        </a:spcAft>
                      </a:pPr>
                      <a:r>
                        <a:rPr lang="tr-TR" sz="1400" dirty="0">
                          <a:effectLst/>
                        </a:rPr>
                        <a:t>0,000</a:t>
                      </a:r>
                      <a:r>
                        <a:rPr lang="tr-TR" sz="1400" baseline="30000" dirty="0">
                          <a:effectLst/>
                        </a:rPr>
                        <a:t>F</a:t>
                      </a:r>
                      <a:endParaRPr lang="tr-TR" sz="1400" dirty="0">
                        <a:effectLst/>
                        <a:latin typeface="Calibri"/>
                        <a:ea typeface="Calibri"/>
                        <a:cs typeface="Times New Roman"/>
                      </a:endParaRPr>
                    </a:p>
                  </a:txBody>
                  <a:tcPr marL="68580" marR="68580" marT="0" marB="0"/>
                </a:tc>
                <a:tc hMerge="1">
                  <a:txBody>
                    <a:bodyPr/>
                    <a:lstStyle/>
                    <a:p>
                      <a:endParaRPr lang="tr-TR"/>
                    </a:p>
                  </a:txBody>
                  <a:tcPr/>
                </a:tc>
                <a:tc gridSpan="2">
                  <a:txBody>
                    <a:bodyPr/>
                    <a:lstStyle/>
                    <a:p>
                      <a:pPr algn="ctr">
                        <a:lnSpc>
                          <a:spcPct val="115000"/>
                        </a:lnSpc>
                        <a:spcAft>
                          <a:spcPts val="0"/>
                        </a:spcAft>
                      </a:pPr>
                      <a:r>
                        <a:rPr lang="tr-TR" sz="1400" dirty="0">
                          <a:effectLst/>
                        </a:rPr>
                        <a:t>0,000</a:t>
                      </a:r>
                      <a:r>
                        <a:rPr lang="tr-TR" sz="1400" baseline="30000" dirty="0">
                          <a:effectLst/>
                        </a:rPr>
                        <a:t>F</a:t>
                      </a:r>
                      <a:endParaRPr lang="tr-TR" sz="1400" dirty="0">
                        <a:effectLst/>
                        <a:latin typeface="Calibri"/>
                        <a:ea typeface="Calibri"/>
                        <a:cs typeface="Times New Roman"/>
                      </a:endParaRPr>
                    </a:p>
                  </a:txBody>
                  <a:tcPr marL="68580" marR="68580" marT="0" marB="0"/>
                </a:tc>
                <a:tc hMerge="1">
                  <a:txBody>
                    <a:bodyPr/>
                    <a:lstStyle/>
                    <a:p>
                      <a:endParaRPr lang="tr-T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400" dirty="0" smtClean="0">
                          <a:effectLst/>
                        </a:rPr>
                        <a:t>0,000</a:t>
                      </a:r>
                      <a:r>
                        <a:rPr lang="tr-TR" sz="1400" baseline="30000" dirty="0" smtClean="0">
                          <a:effectLst/>
                        </a:rPr>
                        <a:t>F</a:t>
                      </a:r>
                      <a:endParaRPr lang="tr-TR" sz="1400" dirty="0" smtClean="0">
                        <a:effectLst/>
                      </a:endParaRPr>
                    </a:p>
                    <a:p>
                      <a:pPr algn="ctr"/>
                      <a:endParaRPr lang="tr-TR" sz="1400" dirty="0"/>
                    </a:p>
                  </a:txBody>
                  <a:tcPr marL="68580" marR="68580" marT="0" marB="0"/>
                </a:tc>
                <a:tc hMerge="1">
                  <a:txBody>
                    <a:bodyPr/>
                    <a:lstStyle/>
                    <a:p>
                      <a:endParaRPr lang="tr-TR"/>
                    </a:p>
                  </a:txBody>
                  <a:tcPr/>
                </a:tc>
                <a:tc>
                  <a:txBody>
                    <a:bodyPr/>
                    <a:lstStyle/>
                    <a:p>
                      <a:pPr>
                        <a:lnSpc>
                          <a:spcPct val="115000"/>
                        </a:lnSpc>
                        <a:spcAft>
                          <a:spcPts val="0"/>
                        </a:spcAft>
                      </a:pPr>
                      <a:r>
                        <a:rPr lang="tr-TR" sz="1400" dirty="0">
                          <a:effectLst/>
                        </a:rPr>
                        <a:t> </a:t>
                      </a:r>
                      <a:endParaRPr lang="tr-TR" sz="1400" dirty="0">
                        <a:effectLst/>
                        <a:latin typeface="Calibri"/>
                        <a:ea typeface="Calibri"/>
                        <a:cs typeface="Times New Roman"/>
                      </a:endParaRPr>
                    </a:p>
                  </a:txBody>
                  <a:tcPr marL="68580" marR="68580" marT="0" marB="0"/>
                </a:tc>
              </a:tr>
            </a:tbl>
          </a:graphicData>
        </a:graphic>
      </p:graphicFrame>
      <p:sp>
        <p:nvSpPr>
          <p:cNvPr id="6" name="Dikdörtgen 5"/>
          <p:cNvSpPr/>
          <p:nvPr/>
        </p:nvSpPr>
        <p:spPr>
          <a:xfrm>
            <a:off x="3707904" y="1124744"/>
            <a:ext cx="2133918" cy="349968"/>
          </a:xfrm>
          <a:prstGeom prst="rect">
            <a:avLst/>
          </a:prstGeom>
        </p:spPr>
        <p:txBody>
          <a:bodyPr wrap="none">
            <a:spAutoFit/>
          </a:bodyPr>
          <a:lstStyle/>
          <a:p>
            <a:r>
              <a:rPr lang="tr-TR" b="1" dirty="0">
                <a:solidFill>
                  <a:srgbClr val="C00000"/>
                </a:solidFill>
              </a:rPr>
              <a:t> HCT DEĞERLERİ</a:t>
            </a:r>
            <a:endParaRPr lang="tr-TR" dirty="0">
              <a:solidFill>
                <a:srgbClr val="C00000"/>
              </a:solidFill>
            </a:endParaRPr>
          </a:p>
        </p:txBody>
      </p:sp>
      <p:sp>
        <p:nvSpPr>
          <p:cNvPr id="8" name="Dikdörtgen 7"/>
          <p:cNvSpPr/>
          <p:nvPr/>
        </p:nvSpPr>
        <p:spPr>
          <a:xfrm>
            <a:off x="539552" y="5229200"/>
            <a:ext cx="8352928" cy="1122615"/>
          </a:xfrm>
          <a:prstGeom prst="rect">
            <a:avLst/>
          </a:prstGeom>
        </p:spPr>
        <p:txBody>
          <a:bodyPr wrap="square">
            <a:spAutoFit/>
          </a:bodyPr>
          <a:lstStyle/>
          <a:p>
            <a:r>
              <a:rPr lang="tr-TR" sz="1200" dirty="0"/>
              <a:t>Grup I, grup II ve grup III de ameliyat öncesi, YB 12.saat, YB 24.satteki HCT değerleri anlamlı (p ˃ 0.05) farklılık göstermemiştir. Grup III deki </a:t>
            </a:r>
            <a:r>
              <a:rPr lang="tr-TR" sz="1200" dirty="0" smtClean="0"/>
              <a:t> </a:t>
            </a:r>
            <a:r>
              <a:rPr lang="tr-TR" sz="1200" dirty="0"/>
              <a:t>CPB 5.dk, AKK sonrası, </a:t>
            </a:r>
            <a:r>
              <a:rPr lang="tr-TR" sz="1200" dirty="0" err="1"/>
              <a:t>CPB’dan</a:t>
            </a:r>
            <a:r>
              <a:rPr lang="tr-TR" sz="1200" dirty="0"/>
              <a:t> çıkmadan önceki HCT değerleri grup I ve grup II den anlamlı (p ˂ 0.05) olarak daha yüksekti. Grup II de ise CPB 5.dk, AKK sonrası, </a:t>
            </a:r>
            <a:r>
              <a:rPr lang="tr-TR" sz="1200" dirty="0" err="1"/>
              <a:t>CPB’dan</a:t>
            </a:r>
            <a:r>
              <a:rPr lang="tr-TR" sz="1200" dirty="0"/>
              <a:t> çıkmadan önceki HCT değeri grup I den anlamlı (p ˂ 0.05) olarak daha yüksekti. Grup II ve grup III deki pompa sonrası HCT değeri grup I den anlamlı (p ˂ 0.05) olarak daha yüksekti. Grup II ve grup III de arasında ise pompa sonrası HCT değerleri anlamlı (p ˃ 0.05) farklılık göstermemiştir.</a:t>
            </a:r>
          </a:p>
        </p:txBody>
      </p:sp>
      <p:cxnSp>
        <p:nvCxnSpPr>
          <p:cNvPr id="9" name="Düz Ok Bağlayıcısı 8"/>
          <p:cNvCxnSpPr/>
          <p:nvPr/>
        </p:nvCxnSpPr>
        <p:spPr>
          <a:xfrm flipV="1">
            <a:off x="7740352" y="2708920"/>
            <a:ext cx="0" cy="36004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0" name="Düz Ok Bağlayıcısı 9"/>
          <p:cNvCxnSpPr/>
          <p:nvPr/>
        </p:nvCxnSpPr>
        <p:spPr>
          <a:xfrm flipV="1">
            <a:off x="7738355" y="3068960"/>
            <a:ext cx="0" cy="36004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1" name="Düz Ok Bağlayıcısı 10"/>
          <p:cNvCxnSpPr/>
          <p:nvPr/>
        </p:nvCxnSpPr>
        <p:spPr>
          <a:xfrm flipH="1" flipV="1">
            <a:off x="7738356" y="3429000"/>
            <a:ext cx="1996" cy="36004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2122142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k 1"/>
          <p:cNvGraphicFramePr>
            <a:graphicFrameLocks/>
          </p:cNvGraphicFramePr>
          <p:nvPr>
            <p:extLst>
              <p:ext uri="{D42A27DB-BD31-4B8C-83A1-F6EECF244321}">
                <p14:modId xmlns:p14="http://schemas.microsoft.com/office/powerpoint/2010/main" val="106712562"/>
              </p:ext>
            </p:extLst>
          </p:nvPr>
        </p:nvGraphicFramePr>
        <p:xfrm>
          <a:off x="755576" y="1412776"/>
          <a:ext cx="8136904" cy="4464496"/>
        </p:xfrm>
        <a:graphic>
          <a:graphicData uri="http://schemas.openxmlformats.org/drawingml/2006/chart">
            <c:chart xmlns:c="http://schemas.openxmlformats.org/drawingml/2006/chart" xmlns:r="http://schemas.openxmlformats.org/officeDocument/2006/relationships" r:id="rId2"/>
          </a:graphicData>
        </a:graphic>
      </p:graphicFrame>
      <p:sp>
        <p:nvSpPr>
          <p:cNvPr id="4" name="Dikdörtgen 3"/>
          <p:cNvSpPr/>
          <p:nvPr/>
        </p:nvSpPr>
        <p:spPr>
          <a:xfrm>
            <a:off x="3707904" y="908720"/>
            <a:ext cx="2133918" cy="349968"/>
          </a:xfrm>
          <a:prstGeom prst="rect">
            <a:avLst/>
          </a:prstGeom>
        </p:spPr>
        <p:txBody>
          <a:bodyPr wrap="none">
            <a:spAutoFit/>
          </a:bodyPr>
          <a:lstStyle/>
          <a:p>
            <a:r>
              <a:rPr lang="tr-TR" b="1" dirty="0">
                <a:solidFill>
                  <a:srgbClr val="C00000"/>
                </a:solidFill>
              </a:rPr>
              <a:t> HCT DEĞERLERİ</a:t>
            </a:r>
            <a:endParaRPr lang="tr-TR" dirty="0">
              <a:solidFill>
                <a:srgbClr val="C00000"/>
              </a:solidFil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37345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Tablo 2"/>
          <p:cNvGraphicFramePr>
            <a:graphicFrameLocks noGrp="1"/>
          </p:cNvGraphicFramePr>
          <p:nvPr>
            <p:extLst>
              <p:ext uri="{D42A27DB-BD31-4B8C-83A1-F6EECF244321}">
                <p14:modId xmlns:p14="http://schemas.microsoft.com/office/powerpoint/2010/main" val="104814628"/>
              </p:ext>
            </p:extLst>
          </p:nvPr>
        </p:nvGraphicFramePr>
        <p:xfrm>
          <a:off x="395536" y="1664505"/>
          <a:ext cx="8064896" cy="2858195"/>
        </p:xfrm>
        <a:graphic>
          <a:graphicData uri="http://schemas.openxmlformats.org/drawingml/2006/table">
            <a:tbl>
              <a:tblPr firstRow="1" firstCol="1" bandRow="1">
                <a:tableStyleId>{21E4AEA4-8DFA-4A89-87EB-49C32662AFE0}</a:tableStyleId>
              </a:tblPr>
              <a:tblGrid>
                <a:gridCol w="1872721"/>
                <a:gridCol w="967042"/>
                <a:gridCol w="923544"/>
                <a:gridCol w="945293"/>
                <a:gridCol w="831891"/>
                <a:gridCol w="942185"/>
                <a:gridCol w="883153"/>
                <a:gridCol w="699067"/>
              </a:tblGrid>
              <a:tr h="802925">
                <a:tc>
                  <a:txBody>
                    <a:bodyPr/>
                    <a:lstStyle/>
                    <a:p>
                      <a:pPr algn="l">
                        <a:lnSpc>
                          <a:spcPct val="115000"/>
                        </a:lnSpc>
                        <a:spcAft>
                          <a:spcPts val="0"/>
                        </a:spcAft>
                      </a:pPr>
                      <a:r>
                        <a:rPr lang="tr-TR" sz="1800" dirty="0">
                          <a:effectLst/>
                        </a:rPr>
                        <a:t> </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Grup I</a:t>
                      </a:r>
                    </a:p>
                    <a:p>
                      <a:pPr algn="ctr">
                        <a:lnSpc>
                          <a:spcPct val="115000"/>
                        </a:lnSpc>
                        <a:spcAft>
                          <a:spcPts val="0"/>
                        </a:spcAft>
                      </a:pPr>
                      <a:r>
                        <a:rPr lang="tr-TR" sz="1800" dirty="0">
                          <a:effectLst/>
                        </a:rPr>
                        <a:t> </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dirty="0" err="1">
                          <a:effectLst/>
                        </a:rPr>
                        <a:t>Ort</a:t>
                      </a:r>
                      <a:r>
                        <a:rPr lang="tr-TR" sz="1800" dirty="0">
                          <a:effectLst/>
                        </a:rPr>
                        <a:t>.±</a:t>
                      </a:r>
                      <a:r>
                        <a:rPr lang="tr-TR" sz="1800" dirty="0" err="1">
                          <a:effectLst/>
                        </a:rPr>
                        <a:t>s.s</a:t>
                      </a:r>
                      <a:r>
                        <a:rPr lang="tr-TR" sz="1800" dirty="0">
                          <a:effectLst/>
                        </a:rPr>
                        <a:t>./n-% </a:t>
                      </a:r>
                      <a:r>
                        <a:rPr lang="tr-TR" sz="1800" dirty="0" err="1">
                          <a:effectLst/>
                        </a:rPr>
                        <a:t>Med</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Grup II</a:t>
                      </a:r>
                    </a:p>
                    <a:p>
                      <a:pPr algn="ctr">
                        <a:lnSpc>
                          <a:spcPct val="115000"/>
                        </a:lnSpc>
                        <a:spcAft>
                          <a:spcPts val="0"/>
                        </a:spcAft>
                      </a:pPr>
                      <a:r>
                        <a:rPr lang="tr-TR" sz="1800" dirty="0">
                          <a:effectLst/>
                        </a:rPr>
                        <a:t> </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dirty="0" err="1">
                          <a:effectLst/>
                        </a:rPr>
                        <a:t>Ort</a:t>
                      </a:r>
                      <a:r>
                        <a:rPr lang="tr-TR" sz="1800" dirty="0">
                          <a:effectLst/>
                        </a:rPr>
                        <a:t>.±</a:t>
                      </a:r>
                      <a:r>
                        <a:rPr lang="tr-TR" sz="1800" dirty="0" err="1">
                          <a:effectLst/>
                        </a:rPr>
                        <a:t>s.s</a:t>
                      </a:r>
                      <a:r>
                        <a:rPr lang="tr-TR" sz="1800" dirty="0">
                          <a:effectLst/>
                        </a:rPr>
                        <a:t>./n-% </a:t>
                      </a:r>
                      <a:r>
                        <a:rPr lang="tr-TR" sz="1800" dirty="0" err="1">
                          <a:effectLst/>
                        </a:rPr>
                        <a:t>Med</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Grup III</a:t>
                      </a:r>
                    </a:p>
                    <a:p>
                      <a:pPr algn="ctr">
                        <a:lnSpc>
                          <a:spcPct val="115000"/>
                        </a:lnSpc>
                        <a:spcAft>
                          <a:spcPts val="0"/>
                        </a:spcAft>
                      </a:pPr>
                      <a:r>
                        <a:rPr lang="tr-TR" sz="1800" dirty="0">
                          <a:effectLst/>
                        </a:rPr>
                        <a:t> </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err="1">
                          <a:effectLst/>
                        </a:rPr>
                        <a:t>Ort</a:t>
                      </a:r>
                      <a:r>
                        <a:rPr lang="tr-TR" sz="1800" dirty="0">
                          <a:effectLst/>
                        </a:rPr>
                        <a:t>.±</a:t>
                      </a:r>
                      <a:r>
                        <a:rPr lang="tr-TR" sz="1800" dirty="0" err="1">
                          <a:effectLst/>
                        </a:rPr>
                        <a:t>s.s</a:t>
                      </a:r>
                      <a:r>
                        <a:rPr lang="tr-TR" sz="1800" dirty="0">
                          <a:effectLst/>
                        </a:rPr>
                        <a:t>./n-% </a:t>
                      </a:r>
                      <a:r>
                        <a:rPr lang="tr-TR" sz="1800" dirty="0" err="1">
                          <a:effectLst/>
                        </a:rPr>
                        <a:t>Med</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P</a:t>
                      </a:r>
                      <a:endParaRPr lang="tr-TR" sz="1800" dirty="0">
                        <a:effectLst/>
                        <a:latin typeface="Calibri"/>
                        <a:ea typeface="Times New Roman"/>
                      </a:endParaRPr>
                    </a:p>
                  </a:txBody>
                  <a:tcPr marL="68580" marR="68580" marT="0" marB="0"/>
                </a:tc>
              </a:tr>
              <a:tr h="738565">
                <a:tc>
                  <a:txBody>
                    <a:bodyPr/>
                    <a:lstStyle/>
                    <a:p>
                      <a:pPr algn="l">
                        <a:lnSpc>
                          <a:spcPct val="115000"/>
                        </a:lnSpc>
                        <a:spcAft>
                          <a:spcPts val="0"/>
                        </a:spcAft>
                      </a:pPr>
                      <a:r>
                        <a:rPr lang="tr-TR" sz="1800" dirty="0">
                          <a:effectLst/>
                        </a:rPr>
                        <a:t>24 Saat İdrar Miktarı</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dirty="0">
                          <a:effectLst/>
                        </a:rPr>
                        <a:t>4131 ± 1119</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4350</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3524 ± 880</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3350</a:t>
                      </a:r>
                      <a:endParaRPr lang="tr-TR" sz="1800" dirty="0">
                        <a:effectLst/>
                        <a:latin typeface="Calibri"/>
                        <a:ea typeface="Times New Roman"/>
                      </a:endParaRPr>
                    </a:p>
                  </a:txBody>
                  <a:tcPr marL="68580" marR="68580" marT="0" marB="0"/>
                </a:tc>
                <a:tc>
                  <a:txBody>
                    <a:bodyPr/>
                    <a:lstStyle/>
                    <a:p>
                      <a:pPr algn="ctr">
                        <a:lnSpc>
                          <a:spcPct val="115000"/>
                        </a:lnSpc>
                        <a:spcAft>
                          <a:spcPts val="0"/>
                        </a:spcAft>
                      </a:pPr>
                      <a:r>
                        <a:rPr lang="tr-TR" sz="1800" dirty="0">
                          <a:effectLst/>
                        </a:rPr>
                        <a:t>3537 ± 1287</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a:effectLst/>
                        </a:rPr>
                        <a:t>3275</a:t>
                      </a:r>
                      <a:endParaRPr lang="tr-TR" sz="1800">
                        <a:effectLst/>
                        <a:latin typeface="Calibri"/>
                        <a:ea typeface="Times New Roman"/>
                      </a:endParaRPr>
                    </a:p>
                  </a:txBody>
                  <a:tcPr marL="68580" marR="68580" marT="0" marB="0"/>
                </a:tc>
                <a:tc>
                  <a:txBody>
                    <a:bodyPr/>
                    <a:lstStyle/>
                    <a:p>
                      <a:pPr algn="ctr">
                        <a:spcAft>
                          <a:spcPts val="0"/>
                        </a:spcAft>
                      </a:pPr>
                      <a:r>
                        <a:rPr lang="tr-TR" sz="1800">
                          <a:effectLst/>
                        </a:rPr>
                        <a:t>0,001</a:t>
                      </a:r>
                      <a:r>
                        <a:rPr lang="tr-TR" sz="1800" baseline="30000">
                          <a:effectLst/>
                        </a:rPr>
                        <a:t>K</a:t>
                      </a:r>
                      <a:endParaRPr lang="tr-TR" sz="1800">
                        <a:effectLst/>
                        <a:latin typeface="Calibri"/>
                        <a:ea typeface="Times New Roman"/>
                      </a:endParaRPr>
                    </a:p>
                  </a:txBody>
                  <a:tcPr marL="68580" marR="68580" marT="0" marB="0"/>
                </a:tc>
              </a:tr>
              <a:tr h="358117">
                <a:tc>
                  <a:txBody>
                    <a:bodyPr/>
                    <a:lstStyle/>
                    <a:p>
                      <a:pPr algn="l">
                        <a:lnSpc>
                          <a:spcPct val="115000"/>
                        </a:lnSpc>
                        <a:spcAft>
                          <a:spcPts val="0"/>
                        </a:spcAft>
                      </a:pPr>
                      <a:r>
                        <a:rPr lang="tr-TR" sz="1800" dirty="0">
                          <a:effectLst/>
                        </a:rPr>
                        <a:t>24 Saatlik Drenaj</a:t>
                      </a:r>
                      <a:endParaRPr lang="tr-TR" sz="1800" dirty="0">
                        <a:effectLst/>
                        <a:latin typeface="Calibri"/>
                        <a:ea typeface="Calibri"/>
                        <a:cs typeface="Times New Roman"/>
                      </a:endParaRPr>
                    </a:p>
                  </a:txBody>
                  <a:tcPr marL="68580" marR="6858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600" dirty="0" smtClean="0">
                          <a:effectLst/>
                        </a:rPr>
                        <a:t>593 ± 184</a:t>
                      </a:r>
                      <a:endParaRPr lang="tr-TR" sz="1600" dirty="0" smtClean="0">
                        <a:effectLst/>
                        <a:latin typeface="+mn-lt"/>
                        <a:ea typeface="Calibri"/>
                        <a:cs typeface="Times New Roman"/>
                      </a:endParaRPr>
                    </a:p>
                    <a:p>
                      <a:pPr algn="ctr">
                        <a:lnSpc>
                          <a:spcPct val="115000"/>
                        </a:lnSpc>
                        <a:spcAft>
                          <a:spcPts val="0"/>
                        </a:spcAft>
                      </a:pPr>
                      <a:r>
                        <a:rPr lang="tr-TR" sz="1800" dirty="0">
                          <a:effectLst/>
                        </a:rPr>
                        <a:t> </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smtClean="0">
                          <a:effectLst/>
                        </a:rPr>
                        <a:t>569</a:t>
                      </a:r>
                      <a:r>
                        <a:rPr lang="tr-TR" sz="1800" dirty="0">
                          <a:effectLst/>
                        </a:rPr>
                        <a:t> </a:t>
                      </a:r>
                      <a:endParaRPr lang="tr-TR" sz="1800" dirty="0">
                        <a:effectLst/>
                        <a:latin typeface="Calibri"/>
                        <a:ea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800" dirty="0" smtClean="0">
                          <a:effectLst/>
                        </a:rPr>
                        <a:t>470 ± 84</a:t>
                      </a:r>
                      <a:endParaRPr lang="tr-TR" sz="1800" dirty="0" smtClean="0">
                        <a:effectLst/>
                        <a:latin typeface="+mn-lt"/>
                        <a:ea typeface="Times New Roman"/>
                      </a:endParaRPr>
                    </a:p>
                    <a:p>
                      <a:pPr algn="ctr">
                        <a:spcAft>
                          <a:spcPts val="0"/>
                        </a:spcAft>
                      </a:pPr>
                      <a:r>
                        <a:rPr lang="tr-TR" sz="1800" dirty="0">
                          <a:effectLst/>
                        </a:rPr>
                        <a:t> </a:t>
                      </a:r>
                      <a:endParaRPr lang="tr-TR" sz="1800" dirty="0">
                        <a:effectLst/>
                        <a:latin typeface="Calibri"/>
                        <a:ea typeface="Times New Roman"/>
                      </a:endParaRPr>
                    </a:p>
                  </a:txBody>
                  <a:tcPr marL="68580" marR="68580" marT="0" marB="0"/>
                </a:tc>
                <a:tc>
                  <a:txBody>
                    <a:bodyPr/>
                    <a:lstStyle/>
                    <a:p>
                      <a:pPr algn="ctr">
                        <a:spcAft>
                          <a:spcPts val="0"/>
                        </a:spcAft>
                      </a:pPr>
                      <a:r>
                        <a:rPr lang="tr-TR" sz="1800" dirty="0" smtClean="0">
                          <a:effectLst/>
                        </a:rPr>
                        <a:t>476</a:t>
                      </a:r>
                      <a:r>
                        <a:rPr lang="tr-TR" sz="1800" dirty="0">
                          <a:effectLst/>
                        </a:rPr>
                        <a:t> </a:t>
                      </a:r>
                      <a:endParaRPr lang="tr-TR" sz="1800" dirty="0">
                        <a:effectLst/>
                        <a:latin typeface="Calibri"/>
                        <a:ea typeface="Times New Roman"/>
                      </a:endParaRPr>
                    </a:p>
                  </a:txBody>
                  <a:tcPr marL="68580" marR="6858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800" dirty="0" smtClean="0">
                          <a:effectLst/>
                        </a:rPr>
                        <a:t>310 ± 45</a:t>
                      </a:r>
                      <a:endParaRPr lang="tr-TR" sz="1800" dirty="0" smtClean="0">
                        <a:effectLst/>
                        <a:latin typeface="+mn-lt"/>
                        <a:ea typeface="Times New Roman"/>
                      </a:endParaRPr>
                    </a:p>
                    <a:p>
                      <a:pPr algn="ctr">
                        <a:lnSpc>
                          <a:spcPct val="115000"/>
                        </a:lnSpc>
                        <a:spcAft>
                          <a:spcPts val="0"/>
                        </a:spcAft>
                      </a:pPr>
                      <a:r>
                        <a:rPr lang="tr-TR" sz="1800" dirty="0">
                          <a:effectLst/>
                        </a:rPr>
                        <a:t> </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b="1" dirty="0">
                          <a:effectLst/>
                        </a:rPr>
                        <a:t> </a:t>
                      </a:r>
                      <a:r>
                        <a:rPr lang="tr-TR" sz="1800" b="1" dirty="0" smtClean="0">
                          <a:effectLst/>
                        </a:rPr>
                        <a:t>305</a:t>
                      </a:r>
                      <a:endParaRPr lang="tr-TR" sz="1800" b="1" dirty="0">
                        <a:effectLst/>
                        <a:latin typeface="Calibri"/>
                        <a:ea typeface="Times New Roman"/>
                      </a:endParaRPr>
                    </a:p>
                  </a:txBody>
                  <a:tcPr marL="68580" marR="68580" marT="0" marB="0"/>
                </a:tc>
                <a:tc>
                  <a:txBody>
                    <a:bodyPr/>
                    <a:lstStyle/>
                    <a:p>
                      <a:pPr algn="ctr">
                        <a:spcAft>
                          <a:spcPts val="0"/>
                        </a:spcAft>
                      </a:pPr>
                      <a:r>
                        <a:rPr lang="tr-TR" sz="1800" dirty="0" smtClean="0">
                          <a:effectLst/>
                        </a:rPr>
                        <a:t>0,000</a:t>
                      </a:r>
                      <a:r>
                        <a:rPr lang="tr-TR" sz="1800" dirty="0">
                          <a:effectLst/>
                        </a:rPr>
                        <a:t> </a:t>
                      </a:r>
                      <a:endParaRPr lang="tr-TR" sz="1800" dirty="0">
                        <a:effectLst/>
                        <a:latin typeface="Calibri"/>
                        <a:ea typeface="Times New Roman"/>
                      </a:endParaRPr>
                    </a:p>
                  </a:txBody>
                  <a:tcPr marL="68580" marR="68580" marT="0" marB="0"/>
                </a:tc>
              </a:tr>
              <a:tr h="471029">
                <a:tc>
                  <a:txBody>
                    <a:bodyPr/>
                    <a:lstStyle/>
                    <a:p>
                      <a:pPr algn="l">
                        <a:lnSpc>
                          <a:spcPct val="115000"/>
                        </a:lnSpc>
                        <a:spcAft>
                          <a:spcPts val="0"/>
                        </a:spcAft>
                      </a:pPr>
                      <a:r>
                        <a:rPr lang="tr-TR" sz="1600" dirty="0">
                          <a:effectLst/>
                        </a:rPr>
                        <a:t>Anestezi Volüm Miktarı</a:t>
                      </a:r>
                      <a:endParaRPr lang="tr-TR" sz="16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dirty="0">
                          <a:effectLst/>
                        </a:rPr>
                        <a:t>491 ± 161</a:t>
                      </a:r>
                      <a:endParaRPr lang="tr-TR" sz="1600" dirty="0">
                        <a:effectLst/>
                        <a:latin typeface="Calibri"/>
                        <a:ea typeface="Calibri"/>
                        <a:cs typeface="Times New Roman"/>
                      </a:endParaRPr>
                    </a:p>
                  </a:txBody>
                  <a:tcPr marL="68580" marR="68580" marT="0" marB="0"/>
                </a:tc>
                <a:tc>
                  <a:txBody>
                    <a:bodyPr/>
                    <a:lstStyle/>
                    <a:p>
                      <a:pPr algn="ctr">
                        <a:spcAft>
                          <a:spcPts val="0"/>
                        </a:spcAft>
                      </a:pPr>
                      <a:r>
                        <a:rPr lang="tr-TR" sz="1600" b="1" dirty="0">
                          <a:effectLst/>
                        </a:rPr>
                        <a:t>450</a:t>
                      </a:r>
                      <a:endParaRPr lang="tr-TR" sz="1600" b="1" dirty="0">
                        <a:effectLst/>
                        <a:latin typeface="Calibri"/>
                        <a:ea typeface="Times New Roman"/>
                      </a:endParaRPr>
                    </a:p>
                  </a:txBody>
                  <a:tcPr marL="68580" marR="68580" marT="0" marB="0"/>
                </a:tc>
                <a:tc>
                  <a:txBody>
                    <a:bodyPr/>
                    <a:lstStyle/>
                    <a:p>
                      <a:pPr algn="ctr">
                        <a:spcAft>
                          <a:spcPts val="0"/>
                        </a:spcAft>
                      </a:pPr>
                      <a:r>
                        <a:rPr lang="tr-TR" sz="1600" dirty="0">
                          <a:effectLst/>
                        </a:rPr>
                        <a:t>346 ± 65</a:t>
                      </a:r>
                      <a:endParaRPr lang="tr-TR" sz="1600" dirty="0">
                        <a:effectLst/>
                        <a:latin typeface="Calibri"/>
                        <a:ea typeface="Times New Roman"/>
                      </a:endParaRPr>
                    </a:p>
                  </a:txBody>
                  <a:tcPr marL="68580" marR="68580" marT="0" marB="0"/>
                </a:tc>
                <a:tc>
                  <a:txBody>
                    <a:bodyPr/>
                    <a:lstStyle/>
                    <a:p>
                      <a:pPr algn="ctr">
                        <a:spcAft>
                          <a:spcPts val="0"/>
                        </a:spcAft>
                      </a:pPr>
                      <a:r>
                        <a:rPr lang="tr-TR" sz="1600" b="1" dirty="0">
                          <a:effectLst/>
                        </a:rPr>
                        <a:t>350</a:t>
                      </a:r>
                      <a:endParaRPr lang="tr-TR" sz="1600" b="1" dirty="0">
                        <a:effectLst/>
                        <a:latin typeface="Calibri"/>
                        <a:ea typeface="Times New Roman"/>
                      </a:endParaRPr>
                    </a:p>
                  </a:txBody>
                  <a:tcPr marL="68580" marR="68580" marT="0" marB="0"/>
                </a:tc>
                <a:tc>
                  <a:txBody>
                    <a:bodyPr/>
                    <a:lstStyle/>
                    <a:p>
                      <a:pPr algn="ctr">
                        <a:lnSpc>
                          <a:spcPct val="115000"/>
                        </a:lnSpc>
                        <a:spcAft>
                          <a:spcPts val="0"/>
                        </a:spcAft>
                      </a:pPr>
                      <a:r>
                        <a:rPr lang="tr-TR" sz="1400" dirty="0">
                          <a:effectLst/>
                        </a:rPr>
                        <a:t>707 ± 130</a:t>
                      </a:r>
                      <a:endParaRPr lang="tr-TR" sz="1400" dirty="0">
                        <a:effectLst/>
                        <a:latin typeface="Calibri"/>
                        <a:ea typeface="Calibri"/>
                        <a:cs typeface="Times New Roman"/>
                      </a:endParaRPr>
                    </a:p>
                  </a:txBody>
                  <a:tcPr marL="68580" marR="68580" marT="0" marB="0"/>
                </a:tc>
                <a:tc>
                  <a:txBody>
                    <a:bodyPr/>
                    <a:lstStyle/>
                    <a:p>
                      <a:pPr algn="ctr">
                        <a:spcAft>
                          <a:spcPts val="0"/>
                        </a:spcAft>
                      </a:pPr>
                      <a:r>
                        <a:rPr lang="tr-TR" sz="1600" b="1" dirty="0">
                          <a:effectLst/>
                        </a:rPr>
                        <a:t>700</a:t>
                      </a:r>
                      <a:endParaRPr lang="tr-TR" sz="1600" b="1" dirty="0">
                        <a:effectLst/>
                        <a:latin typeface="Calibri"/>
                        <a:ea typeface="Times New Roman"/>
                      </a:endParaRPr>
                    </a:p>
                  </a:txBody>
                  <a:tcPr marL="68580" marR="68580" marT="0" marB="0"/>
                </a:tc>
                <a:tc>
                  <a:txBody>
                    <a:bodyPr/>
                    <a:lstStyle/>
                    <a:p>
                      <a:pPr algn="l">
                        <a:spcAft>
                          <a:spcPts val="0"/>
                        </a:spcAft>
                      </a:pPr>
                      <a:r>
                        <a:rPr lang="tr-TR" sz="1600" dirty="0">
                          <a:effectLst/>
                        </a:rPr>
                        <a:t>0,000</a:t>
                      </a:r>
                      <a:r>
                        <a:rPr lang="tr-TR" sz="1600" baseline="30000" dirty="0">
                          <a:effectLst/>
                        </a:rPr>
                        <a:t>K</a:t>
                      </a:r>
                      <a:endParaRPr lang="tr-TR" sz="1600" dirty="0">
                        <a:effectLst/>
                        <a:latin typeface="Calibri"/>
                        <a:ea typeface="Times New Roman"/>
                      </a:endParaRPr>
                    </a:p>
                  </a:txBody>
                  <a:tcPr marL="68580" marR="68580" marT="0" marB="0"/>
                </a:tc>
              </a:tr>
            </a:tbl>
          </a:graphicData>
        </a:graphic>
      </p:graphicFrame>
      <p:sp>
        <p:nvSpPr>
          <p:cNvPr id="4" name="Dikdörtgen 3"/>
          <p:cNvSpPr/>
          <p:nvPr/>
        </p:nvSpPr>
        <p:spPr>
          <a:xfrm>
            <a:off x="3707904" y="1052736"/>
            <a:ext cx="1787669" cy="349968"/>
          </a:xfrm>
          <a:prstGeom prst="rect">
            <a:avLst/>
          </a:prstGeom>
        </p:spPr>
        <p:txBody>
          <a:bodyPr wrap="none">
            <a:spAutoFit/>
          </a:bodyPr>
          <a:lstStyle/>
          <a:p>
            <a:r>
              <a:rPr lang="tr-TR" b="1" dirty="0"/>
              <a:t> </a:t>
            </a:r>
            <a:r>
              <a:rPr lang="tr-TR" b="1" dirty="0">
                <a:solidFill>
                  <a:srgbClr val="FF0000"/>
                </a:solidFill>
              </a:rPr>
              <a:t>SIVI DENGESİ</a:t>
            </a:r>
            <a:endParaRPr lang="tr-TR" dirty="0">
              <a:solidFill>
                <a:srgbClr val="FF0000"/>
              </a:solidFill>
            </a:endParaRPr>
          </a:p>
        </p:txBody>
      </p:sp>
      <p:graphicFrame>
        <p:nvGraphicFramePr>
          <p:cNvPr id="5" name="Grafik 4"/>
          <p:cNvGraphicFramePr>
            <a:graphicFrameLocks/>
          </p:cNvGraphicFramePr>
          <p:nvPr>
            <p:extLst>
              <p:ext uri="{D42A27DB-BD31-4B8C-83A1-F6EECF244321}">
                <p14:modId xmlns:p14="http://schemas.microsoft.com/office/powerpoint/2010/main" val="3211741624"/>
              </p:ext>
            </p:extLst>
          </p:nvPr>
        </p:nvGraphicFramePr>
        <p:xfrm>
          <a:off x="4938194" y="4653136"/>
          <a:ext cx="3179834" cy="2001947"/>
        </p:xfrm>
        <a:graphic>
          <a:graphicData uri="http://schemas.openxmlformats.org/drawingml/2006/chart">
            <c:chart xmlns:c="http://schemas.openxmlformats.org/drawingml/2006/chart" xmlns:r="http://schemas.openxmlformats.org/officeDocument/2006/relationships" r:id="rId3"/>
          </a:graphicData>
        </a:graphic>
      </p:graphicFrame>
      <p:sp>
        <p:nvSpPr>
          <p:cNvPr id="6" name="Dikdörtgen 5"/>
          <p:cNvSpPr/>
          <p:nvPr/>
        </p:nvSpPr>
        <p:spPr>
          <a:xfrm>
            <a:off x="-15870" y="4509120"/>
            <a:ext cx="4572000" cy="1695144"/>
          </a:xfrm>
          <a:prstGeom prst="rect">
            <a:avLst/>
          </a:prstGeom>
        </p:spPr>
        <p:txBody>
          <a:bodyPr>
            <a:spAutoFit/>
          </a:bodyPr>
          <a:lstStyle/>
          <a:p>
            <a:r>
              <a:rPr lang="tr-TR" sz="1600" dirty="0">
                <a:latin typeface="+mn-lt"/>
              </a:rPr>
              <a:t>Grup </a:t>
            </a:r>
            <a:r>
              <a:rPr lang="tr-TR" sz="1600" dirty="0" smtClean="0">
                <a:latin typeface="+mn-lt"/>
              </a:rPr>
              <a:t>III </a:t>
            </a:r>
            <a:r>
              <a:rPr lang="tr-TR" sz="1600" dirty="0">
                <a:latin typeface="+mn-lt"/>
              </a:rPr>
              <a:t>de anestezi </a:t>
            </a:r>
            <a:r>
              <a:rPr lang="tr-TR" sz="1600" dirty="0" err="1">
                <a:latin typeface="+mn-lt"/>
              </a:rPr>
              <a:t>volume</a:t>
            </a:r>
            <a:r>
              <a:rPr lang="tr-TR" sz="1600" dirty="0">
                <a:latin typeface="+mn-lt"/>
              </a:rPr>
              <a:t> miktarı grup I ve grup </a:t>
            </a:r>
            <a:r>
              <a:rPr lang="tr-TR" sz="1600" dirty="0" smtClean="0">
                <a:latin typeface="+mn-lt"/>
              </a:rPr>
              <a:t>II </a:t>
            </a:r>
            <a:r>
              <a:rPr lang="tr-TR" sz="1600" dirty="0">
                <a:latin typeface="+mn-lt"/>
              </a:rPr>
              <a:t>den anlamlı (p ˂ 0.05) olarak daha </a:t>
            </a:r>
            <a:r>
              <a:rPr lang="tr-TR" sz="1600" dirty="0" smtClean="0">
                <a:latin typeface="+mn-lt"/>
              </a:rPr>
              <a:t>yüksekti.</a:t>
            </a:r>
            <a:r>
              <a:rPr lang="tr-TR" sz="1600" dirty="0">
                <a:latin typeface="+mn-lt"/>
              </a:rPr>
              <a:t> </a:t>
            </a:r>
            <a:endParaRPr lang="tr-TR" sz="1600" dirty="0" smtClean="0">
              <a:latin typeface="+mn-lt"/>
            </a:endParaRPr>
          </a:p>
          <a:p>
            <a:r>
              <a:rPr lang="tr-TR" sz="1600" dirty="0" smtClean="0">
                <a:latin typeface="+mn-lt"/>
              </a:rPr>
              <a:t>Grup </a:t>
            </a:r>
            <a:r>
              <a:rPr lang="tr-TR" sz="1600" dirty="0">
                <a:latin typeface="+mn-lt"/>
              </a:rPr>
              <a:t>I </a:t>
            </a:r>
            <a:r>
              <a:rPr lang="tr-TR" sz="1600" dirty="0" smtClean="0">
                <a:latin typeface="+mn-lt"/>
              </a:rPr>
              <a:t>de  </a:t>
            </a:r>
            <a:r>
              <a:rPr lang="tr-TR" sz="1600" dirty="0">
                <a:latin typeface="+mn-lt"/>
              </a:rPr>
              <a:t>24 saat idrar </a:t>
            </a:r>
            <a:r>
              <a:rPr lang="tr-TR" sz="1600" dirty="0" smtClean="0">
                <a:latin typeface="+mn-lt"/>
              </a:rPr>
              <a:t>miktarı grup </a:t>
            </a:r>
            <a:r>
              <a:rPr lang="tr-TR" sz="1600" dirty="0">
                <a:latin typeface="+mn-lt"/>
              </a:rPr>
              <a:t>II ve grup III den anlamlı (p ˂ 0.05) olarak daha yüksekti. Grup II ve grup </a:t>
            </a:r>
            <a:r>
              <a:rPr lang="tr-TR" sz="1600" dirty="0" smtClean="0">
                <a:latin typeface="+mn-lt"/>
              </a:rPr>
              <a:t>III, </a:t>
            </a:r>
            <a:r>
              <a:rPr lang="tr-TR" sz="1600" dirty="0">
                <a:latin typeface="+mn-lt"/>
              </a:rPr>
              <a:t>24 saat idrar </a:t>
            </a:r>
            <a:r>
              <a:rPr lang="tr-TR" sz="1600" dirty="0" smtClean="0">
                <a:latin typeface="+mn-lt"/>
              </a:rPr>
              <a:t>miktarı, anlamlı </a:t>
            </a:r>
            <a:r>
              <a:rPr lang="tr-TR" sz="1600" dirty="0">
                <a:latin typeface="+mn-lt"/>
              </a:rPr>
              <a:t>(p ˃ 0.05) farklılık </a:t>
            </a:r>
            <a:r>
              <a:rPr lang="tr-TR" sz="1600" dirty="0" smtClean="0">
                <a:latin typeface="+mn-lt"/>
              </a:rPr>
              <a:t>yoktu.</a:t>
            </a:r>
          </a:p>
          <a:p>
            <a:r>
              <a:rPr lang="tr-TR" sz="1600" dirty="0" smtClean="0">
                <a:latin typeface="+mn-lt"/>
              </a:rPr>
              <a:t> </a:t>
            </a:r>
            <a:endParaRPr lang="tr-TR" sz="1600" dirty="0">
              <a:latin typeface="+mn-lt"/>
            </a:endParaRPr>
          </a:p>
        </p:txBody>
      </p:sp>
    </p:spTree>
    <p:extLst>
      <p:ext uri="{BB962C8B-B14F-4D97-AF65-F5344CB8AC3E}">
        <p14:creationId xmlns:p14="http://schemas.microsoft.com/office/powerpoint/2010/main" val="22037053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839650139"/>
              </p:ext>
            </p:extLst>
          </p:nvPr>
        </p:nvGraphicFramePr>
        <p:xfrm>
          <a:off x="395536" y="1664505"/>
          <a:ext cx="8064896" cy="2839212"/>
        </p:xfrm>
        <a:graphic>
          <a:graphicData uri="http://schemas.openxmlformats.org/drawingml/2006/table">
            <a:tbl>
              <a:tblPr firstRow="1" firstCol="1" bandRow="1">
                <a:tableStyleId>{21E4AEA4-8DFA-4A89-87EB-49C32662AFE0}</a:tableStyleId>
              </a:tblPr>
              <a:tblGrid>
                <a:gridCol w="1872721"/>
                <a:gridCol w="967042"/>
                <a:gridCol w="923544"/>
                <a:gridCol w="945293"/>
                <a:gridCol w="831891"/>
                <a:gridCol w="942185"/>
                <a:gridCol w="883153"/>
                <a:gridCol w="699067"/>
              </a:tblGrid>
              <a:tr h="529935">
                <a:tc>
                  <a:txBody>
                    <a:bodyPr/>
                    <a:lstStyle/>
                    <a:p>
                      <a:pPr algn="l">
                        <a:lnSpc>
                          <a:spcPct val="115000"/>
                        </a:lnSpc>
                        <a:spcAft>
                          <a:spcPts val="0"/>
                        </a:spcAft>
                      </a:pP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Grup I</a:t>
                      </a:r>
                    </a:p>
                    <a:p>
                      <a:pPr algn="ctr">
                        <a:lnSpc>
                          <a:spcPct val="115000"/>
                        </a:lnSpc>
                        <a:spcAft>
                          <a:spcPts val="0"/>
                        </a:spcAft>
                      </a:pPr>
                      <a:r>
                        <a:rPr lang="tr-TR" sz="1800" dirty="0">
                          <a:effectLst/>
                        </a:rPr>
                        <a:t> </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dirty="0" err="1">
                          <a:effectLst/>
                        </a:rPr>
                        <a:t>Ort</a:t>
                      </a:r>
                      <a:r>
                        <a:rPr lang="tr-TR" sz="1800" dirty="0">
                          <a:effectLst/>
                        </a:rPr>
                        <a:t>.±</a:t>
                      </a:r>
                      <a:r>
                        <a:rPr lang="tr-TR" sz="1800" dirty="0" err="1">
                          <a:effectLst/>
                        </a:rPr>
                        <a:t>s.s</a:t>
                      </a:r>
                      <a:r>
                        <a:rPr lang="tr-TR" sz="1800" dirty="0">
                          <a:effectLst/>
                        </a:rPr>
                        <a:t>./n-% </a:t>
                      </a:r>
                      <a:r>
                        <a:rPr lang="tr-TR" sz="1800" dirty="0" err="1">
                          <a:effectLst/>
                        </a:rPr>
                        <a:t>Med</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Grup II</a:t>
                      </a:r>
                    </a:p>
                    <a:p>
                      <a:pPr algn="ctr">
                        <a:lnSpc>
                          <a:spcPct val="115000"/>
                        </a:lnSpc>
                        <a:spcAft>
                          <a:spcPts val="0"/>
                        </a:spcAft>
                      </a:pPr>
                      <a:r>
                        <a:rPr lang="tr-TR" sz="1800" dirty="0">
                          <a:effectLst/>
                        </a:rPr>
                        <a:t> </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dirty="0" err="1">
                          <a:effectLst/>
                        </a:rPr>
                        <a:t>Ort</a:t>
                      </a:r>
                      <a:r>
                        <a:rPr lang="tr-TR" sz="1800" dirty="0">
                          <a:effectLst/>
                        </a:rPr>
                        <a:t>.±</a:t>
                      </a:r>
                      <a:r>
                        <a:rPr lang="tr-TR" sz="1800" dirty="0" err="1">
                          <a:effectLst/>
                        </a:rPr>
                        <a:t>s.s</a:t>
                      </a:r>
                      <a:r>
                        <a:rPr lang="tr-TR" sz="1800" dirty="0">
                          <a:effectLst/>
                        </a:rPr>
                        <a:t>./n-% </a:t>
                      </a:r>
                      <a:r>
                        <a:rPr lang="tr-TR" sz="1800" dirty="0" err="1">
                          <a:effectLst/>
                        </a:rPr>
                        <a:t>Med</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Grup III</a:t>
                      </a:r>
                    </a:p>
                    <a:p>
                      <a:pPr algn="ctr">
                        <a:lnSpc>
                          <a:spcPct val="115000"/>
                        </a:lnSpc>
                        <a:spcAft>
                          <a:spcPts val="0"/>
                        </a:spcAft>
                      </a:pPr>
                      <a:r>
                        <a:rPr lang="tr-TR" sz="1800" dirty="0">
                          <a:effectLst/>
                        </a:rPr>
                        <a:t> </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err="1">
                          <a:effectLst/>
                        </a:rPr>
                        <a:t>Ort</a:t>
                      </a:r>
                      <a:r>
                        <a:rPr lang="tr-TR" sz="1800" dirty="0">
                          <a:effectLst/>
                        </a:rPr>
                        <a:t>.±</a:t>
                      </a:r>
                      <a:r>
                        <a:rPr lang="tr-TR" sz="1800" dirty="0" err="1">
                          <a:effectLst/>
                        </a:rPr>
                        <a:t>s.s</a:t>
                      </a:r>
                      <a:r>
                        <a:rPr lang="tr-TR" sz="1800" dirty="0">
                          <a:effectLst/>
                        </a:rPr>
                        <a:t>./n-% </a:t>
                      </a:r>
                      <a:r>
                        <a:rPr lang="tr-TR" sz="1800" dirty="0" err="1">
                          <a:effectLst/>
                        </a:rPr>
                        <a:t>Med</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P</a:t>
                      </a:r>
                      <a:endParaRPr lang="tr-TR" sz="1800" dirty="0">
                        <a:effectLst/>
                        <a:latin typeface="Calibri"/>
                        <a:ea typeface="Times New Roman"/>
                      </a:endParaRPr>
                    </a:p>
                  </a:txBody>
                  <a:tcPr marL="68580" marR="68580" marT="0" marB="0"/>
                </a:tc>
              </a:tr>
              <a:tr h="529935">
                <a:tc>
                  <a:txBody>
                    <a:bodyPr/>
                    <a:lstStyle/>
                    <a:p>
                      <a:pPr algn="l">
                        <a:lnSpc>
                          <a:spcPct val="115000"/>
                        </a:lnSpc>
                        <a:spcAft>
                          <a:spcPts val="0"/>
                        </a:spcAft>
                      </a:pPr>
                      <a:r>
                        <a:rPr lang="tr-TR" sz="1800" dirty="0" err="1">
                          <a:effectLst/>
                        </a:rPr>
                        <a:t>Ekstübasyon</a:t>
                      </a:r>
                      <a:r>
                        <a:rPr lang="tr-TR" sz="1800" dirty="0">
                          <a:effectLst/>
                        </a:rPr>
                        <a:t> Zamanı Saat</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dirty="0">
                          <a:effectLst/>
                        </a:rPr>
                        <a:t>9,0 ± 4,1</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8</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6,3 ± 1,7</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6</a:t>
                      </a:r>
                      <a:endParaRPr lang="tr-TR" sz="1800" dirty="0">
                        <a:effectLst/>
                        <a:latin typeface="Calibri"/>
                        <a:ea typeface="Times New Roman"/>
                      </a:endParaRPr>
                    </a:p>
                  </a:txBody>
                  <a:tcPr marL="68580" marR="68580" marT="0" marB="0"/>
                </a:tc>
                <a:tc>
                  <a:txBody>
                    <a:bodyPr/>
                    <a:lstStyle/>
                    <a:p>
                      <a:pPr algn="ctr">
                        <a:lnSpc>
                          <a:spcPct val="115000"/>
                        </a:lnSpc>
                        <a:spcAft>
                          <a:spcPts val="0"/>
                        </a:spcAft>
                      </a:pPr>
                      <a:r>
                        <a:rPr lang="tr-TR" sz="1800" dirty="0">
                          <a:effectLst/>
                        </a:rPr>
                        <a:t>6,4 ± 2,5</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a:effectLst/>
                        </a:rPr>
                        <a:t>6</a:t>
                      </a:r>
                      <a:endParaRPr lang="tr-TR" sz="1800">
                        <a:effectLst/>
                        <a:latin typeface="Calibri"/>
                        <a:ea typeface="Times New Roman"/>
                      </a:endParaRPr>
                    </a:p>
                  </a:txBody>
                  <a:tcPr marL="68580" marR="68580" marT="0" marB="0"/>
                </a:tc>
                <a:tc>
                  <a:txBody>
                    <a:bodyPr/>
                    <a:lstStyle/>
                    <a:p>
                      <a:pPr algn="ctr">
                        <a:spcAft>
                          <a:spcPts val="0"/>
                        </a:spcAft>
                      </a:pPr>
                      <a:r>
                        <a:rPr lang="tr-TR" sz="1800" dirty="0">
                          <a:effectLst/>
                        </a:rPr>
                        <a:t>0,000</a:t>
                      </a:r>
                      <a:r>
                        <a:rPr lang="tr-TR" sz="1800" baseline="30000" dirty="0">
                          <a:effectLst/>
                        </a:rPr>
                        <a:t>K</a:t>
                      </a:r>
                      <a:endParaRPr lang="tr-TR" sz="1800" dirty="0">
                        <a:effectLst/>
                        <a:latin typeface="Calibri"/>
                        <a:ea typeface="Times New Roman"/>
                      </a:endParaRPr>
                    </a:p>
                  </a:txBody>
                  <a:tcPr marL="68580" marR="68580" marT="0" marB="0"/>
                </a:tc>
              </a:tr>
              <a:tr h="529935">
                <a:tc>
                  <a:txBody>
                    <a:bodyPr/>
                    <a:lstStyle/>
                    <a:p>
                      <a:pPr algn="l">
                        <a:lnSpc>
                          <a:spcPct val="115000"/>
                        </a:lnSpc>
                        <a:spcAft>
                          <a:spcPts val="0"/>
                        </a:spcAft>
                      </a:pPr>
                      <a:r>
                        <a:rPr lang="tr-TR" sz="1800" dirty="0">
                          <a:effectLst/>
                        </a:rPr>
                        <a:t>YB Kalış Süresi Gün</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a:effectLst/>
                        </a:rPr>
                        <a:t>1,2 ± 0,5</a:t>
                      </a:r>
                      <a:endParaRPr lang="tr-TR" sz="1800">
                        <a:effectLst/>
                        <a:latin typeface="Calibri"/>
                        <a:ea typeface="Calibri"/>
                        <a:cs typeface="Times New Roman"/>
                      </a:endParaRPr>
                    </a:p>
                  </a:txBody>
                  <a:tcPr marL="68580" marR="68580" marT="0" marB="0"/>
                </a:tc>
                <a:tc>
                  <a:txBody>
                    <a:bodyPr/>
                    <a:lstStyle/>
                    <a:p>
                      <a:pPr algn="ctr">
                        <a:spcAft>
                          <a:spcPts val="0"/>
                        </a:spcAft>
                      </a:pPr>
                      <a:r>
                        <a:rPr lang="tr-TR" sz="1800" dirty="0">
                          <a:effectLst/>
                        </a:rPr>
                        <a:t>1</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1,0 ± 0,1</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1</a:t>
                      </a:r>
                      <a:endParaRPr lang="tr-TR" sz="1800" dirty="0">
                        <a:effectLst/>
                        <a:latin typeface="Calibri"/>
                        <a:ea typeface="Times New Roman"/>
                      </a:endParaRPr>
                    </a:p>
                  </a:txBody>
                  <a:tcPr marL="68580" marR="68580" marT="0" marB="0"/>
                </a:tc>
                <a:tc>
                  <a:txBody>
                    <a:bodyPr/>
                    <a:lstStyle/>
                    <a:p>
                      <a:pPr algn="ctr">
                        <a:lnSpc>
                          <a:spcPct val="115000"/>
                        </a:lnSpc>
                        <a:spcAft>
                          <a:spcPts val="0"/>
                        </a:spcAft>
                      </a:pPr>
                      <a:r>
                        <a:rPr lang="tr-TR" sz="1800" dirty="0">
                          <a:effectLst/>
                        </a:rPr>
                        <a:t>1,0 ± 0,2</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1</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0,002</a:t>
                      </a:r>
                      <a:r>
                        <a:rPr lang="tr-TR" sz="1800" baseline="30000" dirty="0">
                          <a:effectLst/>
                        </a:rPr>
                        <a:t>K</a:t>
                      </a:r>
                      <a:endParaRPr lang="tr-TR" sz="1800" dirty="0">
                        <a:effectLst/>
                        <a:latin typeface="Calibri"/>
                        <a:ea typeface="Times New Roman"/>
                      </a:endParaRPr>
                    </a:p>
                  </a:txBody>
                  <a:tcPr marL="68580" marR="68580" marT="0" marB="0"/>
                </a:tc>
              </a:tr>
              <a:tr h="529935">
                <a:tc>
                  <a:txBody>
                    <a:bodyPr/>
                    <a:lstStyle/>
                    <a:p>
                      <a:pPr algn="l">
                        <a:lnSpc>
                          <a:spcPct val="115000"/>
                        </a:lnSpc>
                        <a:spcAft>
                          <a:spcPts val="0"/>
                        </a:spcAft>
                      </a:pPr>
                      <a:r>
                        <a:rPr lang="tr-TR" sz="1800" dirty="0">
                          <a:effectLst/>
                        </a:rPr>
                        <a:t>Hastanede Kalış Süresi</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dirty="0">
                          <a:effectLst/>
                        </a:rPr>
                        <a:t>6,3 ± 1,7</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6</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5,7 ± 0,9</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6</a:t>
                      </a:r>
                      <a:endParaRPr lang="tr-TR" sz="1800" dirty="0">
                        <a:effectLst/>
                        <a:latin typeface="Calibri"/>
                        <a:ea typeface="Times New Roman"/>
                      </a:endParaRPr>
                    </a:p>
                  </a:txBody>
                  <a:tcPr marL="68580" marR="68580" marT="0" marB="0"/>
                </a:tc>
                <a:tc>
                  <a:txBody>
                    <a:bodyPr/>
                    <a:lstStyle/>
                    <a:p>
                      <a:pPr algn="ctr">
                        <a:lnSpc>
                          <a:spcPct val="115000"/>
                        </a:lnSpc>
                        <a:spcAft>
                          <a:spcPts val="0"/>
                        </a:spcAft>
                      </a:pPr>
                      <a:r>
                        <a:rPr lang="tr-TR" sz="1800" dirty="0">
                          <a:effectLst/>
                        </a:rPr>
                        <a:t>5,2 ± 1,3</a:t>
                      </a:r>
                      <a:endParaRPr lang="tr-TR" sz="1800" dirty="0">
                        <a:effectLst/>
                        <a:latin typeface="Calibri"/>
                        <a:ea typeface="Calibri"/>
                        <a:cs typeface="Times New Roman"/>
                      </a:endParaRPr>
                    </a:p>
                  </a:txBody>
                  <a:tcPr marL="68580" marR="68580" marT="0" marB="0"/>
                </a:tc>
                <a:tc>
                  <a:txBody>
                    <a:bodyPr/>
                    <a:lstStyle/>
                    <a:p>
                      <a:pPr algn="ctr">
                        <a:spcAft>
                          <a:spcPts val="0"/>
                        </a:spcAft>
                      </a:pPr>
                      <a:r>
                        <a:rPr lang="tr-TR" sz="1800" dirty="0">
                          <a:effectLst/>
                        </a:rPr>
                        <a:t>5</a:t>
                      </a:r>
                      <a:endParaRPr lang="tr-TR" sz="1800" dirty="0">
                        <a:effectLst/>
                        <a:latin typeface="Calibri"/>
                        <a:ea typeface="Times New Roman"/>
                      </a:endParaRPr>
                    </a:p>
                  </a:txBody>
                  <a:tcPr marL="68580" marR="68580" marT="0" marB="0"/>
                </a:tc>
                <a:tc>
                  <a:txBody>
                    <a:bodyPr/>
                    <a:lstStyle/>
                    <a:p>
                      <a:pPr algn="ctr">
                        <a:spcAft>
                          <a:spcPts val="0"/>
                        </a:spcAft>
                      </a:pPr>
                      <a:r>
                        <a:rPr lang="tr-TR" sz="1800" dirty="0">
                          <a:effectLst/>
                        </a:rPr>
                        <a:t>0,001</a:t>
                      </a:r>
                      <a:r>
                        <a:rPr lang="tr-TR" sz="1800" baseline="30000" dirty="0">
                          <a:effectLst/>
                        </a:rPr>
                        <a:t>K</a:t>
                      </a:r>
                      <a:endParaRPr lang="tr-TR" sz="1800" dirty="0">
                        <a:effectLst/>
                        <a:latin typeface="Calibri"/>
                        <a:ea typeface="Times New Roman"/>
                      </a:endParaRPr>
                    </a:p>
                  </a:txBody>
                  <a:tcPr marL="68580" marR="68580" marT="0" marB="0"/>
                </a:tc>
              </a:tr>
            </a:tbl>
          </a:graphicData>
        </a:graphic>
      </p:graphicFrame>
      <p:graphicFrame>
        <p:nvGraphicFramePr>
          <p:cNvPr id="4" name="Grafik 3"/>
          <p:cNvGraphicFramePr>
            <a:graphicFrameLocks/>
          </p:cNvGraphicFramePr>
          <p:nvPr>
            <p:extLst>
              <p:ext uri="{D42A27DB-BD31-4B8C-83A1-F6EECF244321}">
                <p14:modId xmlns:p14="http://schemas.microsoft.com/office/powerpoint/2010/main" val="638813070"/>
              </p:ext>
            </p:extLst>
          </p:nvPr>
        </p:nvGraphicFramePr>
        <p:xfrm>
          <a:off x="4644008" y="4581128"/>
          <a:ext cx="3707904" cy="1519064"/>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3419872" y="1124744"/>
            <a:ext cx="2324675" cy="435825"/>
          </a:xfrm>
          <a:prstGeom prst="rect">
            <a:avLst/>
          </a:prstGeom>
          <a:noFill/>
        </p:spPr>
        <p:txBody>
          <a:bodyPr wrap="none" rtlCol="0">
            <a:spAutoFit/>
          </a:bodyPr>
          <a:lstStyle/>
          <a:p>
            <a:r>
              <a:rPr lang="tr-TR" sz="2400" dirty="0" smtClean="0">
                <a:solidFill>
                  <a:srgbClr val="FF0000"/>
                </a:solidFill>
              </a:rPr>
              <a:t>Post-op Süreler</a:t>
            </a:r>
            <a:endParaRPr lang="tr-TR" sz="2400" dirty="0">
              <a:solidFill>
                <a:srgbClr val="FF0000"/>
              </a:solidFill>
            </a:endParaRPr>
          </a:p>
        </p:txBody>
      </p:sp>
      <p:sp>
        <p:nvSpPr>
          <p:cNvPr id="7" name="Dikdörtgen 6"/>
          <p:cNvSpPr/>
          <p:nvPr/>
        </p:nvSpPr>
        <p:spPr>
          <a:xfrm>
            <a:off x="84244" y="5013176"/>
            <a:ext cx="4572000" cy="1122615"/>
          </a:xfrm>
          <a:prstGeom prst="rect">
            <a:avLst/>
          </a:prstGeom>
        </p:spPr>
        <p:txBody>
          <a:bodyPr>
            <a:spAutoFit/>
          </a:bodyPr>
          <a:lstStyle/>
          <a:p>
            <a:r>
              <a:rPr lang="tr-TR" sz="1200" dirty="0">
                <a:latin typeface="+mn-lt"/>
              </a:rPr>
              <a:t>Grup I de </a:t>
            </a:r>
            <a:r>
              <a:rPr lang="tr-TR" sz="1200" dirty="0" err="1">
                <a:latin typeface="+mn-lt"/>
              </a:rPr>
              <a:t>ekstübasyon</a:t>
            </a:r>
            <a:r>
              <a:rPr lang="tr-TR" sz="1200" dirty="0">
                <a:latin typeface="+mn-lt"/>
              </a:rPr>
              <a:t> </a:t>
            </a:r>
            <a:r>
              <a:rPr lang="tr-TR" sz="1200" dirty="0" smtClean="0">
                <a:latin typeface="+mn-lt"/>
              </a:rPr>
              <a:t>zamanı, </a:t>
            </a:r>
            <a:r>
              <a:rPr lang="tr-TR" sz="1200" dirty="0">
                <a:latin typeface="+mn-lt"/>
              </a:rPr>
              <a:t>YB kalış süresi ve hastanede kalış süresi grup II ve grup III den anlamlı (p ˂ 0.05) olarak daha yüksekti</a:t>
            </a:r>
            <a:r>
              <a:rPr lang="tr-TR" sz="1200" dirty="0" smtClean="0">
                <a:latin typeface="+mn-lt"/>
              </a:rPr>
              <a:t>.</a:t>
            </a:r>
          </a:p>
          <a:p>
            <a:endParaRPr lang="tr-TR" sz="1200" dirty="0" smtClean="0">
              <a:latin typeface="+mn-lt"/>
            </a:endParaRPr>
          </a:p>
          <a:p>
            <a:r>
              <a:rPr lang="tr-TR" sz="1200" dirty="0" smtClean="0">
                <a:latin typeface="+mn-lt"/>
              </a:rPr>
              <a:t>Grup </a:t>
            </a:r>
            <a:r>
              <a:rPr lang="tr-TR" sz="1200" dirty="0">
                <a:latin typeface="+mn-lt"/>
              </a:rPr>
              <a:t>II ve grup III de </a:t>
            </a:r>
            <a:r>
              <a:rPr lang="tr-TR" sz="1200" dirty="0" err="1">
                <a:latin typeface="+mn-lt"/>
              </a:rPr>
              <a:t>ekstübasyon</a:t>
            </a:r>
            <a:r>
              <a:rPr lang="tr-TR" sz="1200" dirty="0">
                <a:latin typeface="+mn-lt"/>
              </a:rPr>
              <a:t> zamanı, </a:t>
            </a:r>
            <a:r>
              <a:rPr lang="tr-TR" sz="1200" dirty="0" smtClean="0">
                <a:latin typeface="+mn-lt"/>
              </a:rPr>
              <a:t> </a:t>
            </a:r>
            <a:r>
              <a:rPr lang="tr-TR" sz="1200" dirty="0">
                <a:latin typeface="+mn-lt"/>
              </a:rPr>
              <a:t>YB kalış süresi açısından anlamlı (p ˃ 0.05) farklılık yok iken grup </a:t>
            </a:r>
            <a:r>
              <a:rPr lang="tr-TR" sz="1200" dirty="0" smtClean="0">
                <a:latin typeface="+mn-lt"/>
              </a:rPr>
              <a:t>II </a:t>
            </a:r>
            <a:r>
              <a:rPr lang="tr-TR" sz="1200" dirty="0">
                <a:latin typeface="+mn-lt"/>
              </a:rPr>
              <a:t>de hastanede kalış süresi grup </a:t>
            </a:r>
            <a:r>
              <a:rPr lang="tr-TR" sz="1200" dirty="0" err="1" smtClean="0">
                <a:latin typeface="+mn-lt"/>
              </a:rPr>
              <a:t>IIIden</a:t>
            </a:r>
            <a:r>
              <a:rPr lang="tr-TR" sz="1200" dirty="0" smtClean="0">
                <a:latin typeface="+mn-lt"/>
              </a:rPr>
              <a:t> </a:t>
            </a:r>
            <a:r>
              <a:rPr lang="tr-TR" sz="1200" dirty="0">
                <a:latin typeface="+mn-lt"/>
              </a:rPr>
              <a:t>anlamlı (p ˂ 0.05) olarak daha </a:t>
            </a:r>
            <a:r>
              <a:rPr lang="tr-TR" sz="1200" dirty="0" smtClean="0">
                <a:latin typeface="+mn-lt"/>
              </a:rPr>
              <a:t>yüksekti.</a:t>
            </a:r>
            <a:endParaRPr lang="tr-TR" sz="1200" dirty="0">
              <a:latin typeface="+mn-lt"/>
            </a:endParaRPr>
          </a:p>
        </p:txBody>
      </p:sp>
    </p:spTree>
    <p:extLst>
      <p:ext uri="{BB962C8B-B14F-4D97-AF65-F5344CB8AC3E}">
        <p14:creationId xmlns:p14="http://schemas.microsoft.com/office/powerpoint/2010/main" val="31347066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Tablo 2"/>
          <p:cNvGraphicFramePr>
            <a:graphicFrameLocks noGrp="1"/>
          </p:cNvGraphicFramePr>
          <p:nvPr>
            <p:extLst>
              <p:ext uri="{D42A27DB-BD31-4B8C-83A1-F6EECF244321}">
                <p14:modId xmlns:p14="http://schemas.microsoft.com/office/powerpoint/2010/main" val="3767570166"/>
              </p:ext>
            </p:extLst>
          </p:nvPr>
        </p:nvGraphicFramePr>
        <p:xfrm>
          <a:off x="395536" y="1916832"/>
          <a:ext cx="8208911" cy="3190760"/>
        </p:xfrm>
        <a:graphic>
          <a:graphicData uri="http://schemas.openxmlformats.org/drawingml/2006/table">
            <a:tbl>
              <a:tblPr firstRow="1" firstCol="1" bandRow="1">
                <a:tableStyleId>{21E4AEA4-8DFA-4A89-87EB-49C32662AFE0}</a:tableStyleId>
              </a:tblPr>
              <a:tblGrid>
                <a:gridCol w="1903423"/>
                <a:gridCol w="913259"/>
                <a:gridCol w="878811"/>
                <a:gridCol w="880413"/>
                <a:gridCol w="984556"/>
                <a:gridCol w="950910"/>
                <a:gridCol w="984556"/>
                <a:gridCol w="712983"/>
              </a:tblGrid>
              <a:tr h="1152128">
                <a:tc>
                  <a:txBody>
                    <a:bodyPr/>
                    <a:lstStyle/>
                    <a:p>
                      <a:pPr algn="l">
                        <a:lnSpc>
                          <a:spcPct val="115000"/>
                        </a:lnSpc>
                        <a:spcAft>
                          <a:spcPts val="0"/>
                        </a:spcAft>
                      </a:pPr>
                      <a:r>
                        <a:rPr lang="tr-TR" sz="1600" dirty="0">
                          <a:effectLst/>
                        </a:rPr>
                        <a:t> </a:t>
                      </a:r>
                      <a:endParaRPr lang="tr-TR" sz="1600" dirty="0">
                        <a:effectLst/>
                        <a:latin typeface="Calibri"/>
                        <a:ea typeface="Calibri"/>
                        <a:cs typeface="Times New Roman"/>
                      </a:endParaRPr>
                    </a:p>
                  </a:txBody>
                  <a:tcPr marL="68580" marR="68580" marT="0" marB="0"/>
                </a:tc>
                <a:tc>
                  <a:txBody>
                    <a:bodyPr/>
                    <a:lstStyle/>
                    <a:p>
                      <a:pPr algn="ctr">
                        <a:spcAft>
                          <a:spcPts val="0"/>
                        </a:spcAft>
                      </a:pPr>
                      <a:r>
                        <a:rPr lang="tr-TR" sz="1600">
                          <a:effectLst/>
                        </a:rPr>
                        <a:t>Grup I</a:t>
                      </a:r>
                    </a:p>
                    <a:p>
                      <a:pPr algn="ctr">
                        <a:lnSpc>
                          <a:spcPct val="115000"/>
                        </a:lnSpc>
                        <a:spcAft>
                          <a:spcPts val="0"/>
                        </a:spcAft>
                      </a:pPr>
                      <a:r>
                        <a:rPr lang="tr-TR" sz="1600">
                          <a:effectLst/>
                        </a:rPr>
                        <a:t> </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Ort.±s.s./n-% Med</a:t>
                      </a:r>
                      <a:endParaRPr lang="tr-TR" sz="1600">
                        <a:effectLst/>
                        <a:latin typeface="Calibri"/>
                        <a:ea typeface="Calibri"/>
                        <a:cs typeface="Times New Roman"/>
                      </a:endParaRPr>
                    </a:p>
                  </a:txBody>
                  <a:tcPr marL="68580" marR="68580" marT="0" marB="0"/>
                </a:tc>
                <a:tc>
                  <a:txBody>
                    <a:bodyPr/>
                    <a:lstStyle/>
                    <a:p>
                      <a:pPr algn="ctr">
                        <a:spcAft>
                          <a:spcPts val="0"/>
                        </a:spcAft>
                      </a:pPr>
                      <a:r>
                        <a:rPr lang="tr-TR" sz="1600" dirty="0">
                          <a:effectLst/>
                        </a:rPr>
                        <a:t>Grup II</a:t>
                      </a:r>
                    </a:p>
                    <a:p>
                      <a:pPr algn="ctr">
                        <a:lnSpc>
                          <a:spcPct val="115000"/>
                        </a:lnSpc>
                        <a:spcAft>
                          <a:spcPts val="0"/>
                        </a:spcAft>
                      </a:pPr>
                      <a:r>
                        <a:rPr lang="tr-TR" sz="1600" dirty="0">
                          <a:effectLst/>
                        </a:rPr>
                        <a:t> </a:t>
                      </a:r>
                      <a:endParaRPr lang="tr-TR" sz="16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Ort.±s.s./n-% Med</a:t>
                      </a:r>
                      <a:endParaRPr lang="tr-TR" sz="1600">
                        <a:effectLst/>
                        <a:latin typeface="Calibri"/>
                        <a:ea typeface="Calibri"/>
                        <a:cs typeface="Times New Roman"/>
                      </a:endParaRPr>
                    </a:p>
                  </a:txBody>
                  <a:tcPr marL="68580" marR="68580" marT="0" marB="0"/>
                </a:tc>
                <a:tc>
                  <a:txBody>
                    <a:bodyPr/>
                    <a:lstStyle/>
                    <a:p>
                      <a:pPr algn="ctr">
                        <a:spcAft>
                          <a:spcPts val="0"/>
                        </a:spcAft>
                      </a:pPr>
                      <a:r>
                        <a:rPr lang="tr-TR" sz="1600">
                          <a:effectLst/>
                        </a:rPr>
                        <a:t>Grup III</a:t>
                      </a:r>
                    </a:p>
                    <a:p>
                      <a:pPr algn="ctr">
                        <a:lnSpc>
                          <a:spcPct val="115000"/>
                        </a:lnSpc>
                        <a:spcAft>
                          <a:spcPts val="0"/>
                        </a:spcAft>
                      </a:pPr>
                      <a:r>
                        <a:rPr lang="tr-TR" sz="1600">
                          <a:effectLst/>
                        </a:rPr>
                        <a:t> </a:t>
                      </a:r>
                      <a:endParaRPr lang="tr-TR" sz="1600">
                        <a:effectLst/>
                        <a:latin typeface="Calibri"/>
                        <a:ea typeface="Calibri"/>
                        <a:cs typeface="Times New Roman"/>
                      </a:endParaRPr>
                    </a:p>
                  </a:txBody>
                  <a:tcPr marL="68580" marR="68580" marT="0" marB="0"/>
                </a:tc>
                <a:tc>
                  <a:txBody>
                    <a:bodyPr/>
                    <a:lstStyle/>
                    <a:p>
                      <a:pPr algn="ctr">
                        <a:spcAft>
                          <a:spcPts val="0"/>
                        </a:spcAft>
                      </a:pPr>
                      <a:r>
                        <a:rPr lang="tr-TR" sz="1600">
                          <a:effectLst/>
                        </a:rPr>
                        <a:t>Ort.±s.s./n-% Med</a:t>
                      </a:r>
                      <a:endParaRPr lang="tr-TR" sz="1600">
                        <a:effectLst/>
                        <a:latin typeface="Calibri"/>
                        <a:ea typeface="Times New Roman"/>
                      </a:endParaRPr>
                    </a:p>
                  </a:txBody>
                  <a:tcPr marL="68580" marR="68580" marT="0" marB="0"/>
                </a:tc>
                <a:tc>
                  <a:txBody>
                    <a:bodyPr/>
                    <a:lstStyle/>
                    <a:p>
                      <a:pPr algn="ctr">
                        <a:spcAft>
                          <a:spcPts val="0"/>
                        </a:spcAft>
                      </a:pPr>
                      <a:r>
                        <a:rPr lang="tr-TR" sz="1600">
                          <a:effectLst/>
                        </a:rPr>
                        <a:t>P</a:t>
                      </a:r>
                      <a:endParaRPr lang="tr-TR" sz="1600">
                        <a:effectLst/>
                        <a:latin typeface="Calibri"/>
                        <a:ea typeface="Times New Roman"/>
                      </a:endParaRPr>
                    </a:p>
                  </a:txBody>
                  <a:tcPr marL="68580" marR="68580" marT="0" marB="0"/>
                </a:tc>
              </a:tr>
              <a:tr h="509658">
                <a:tc>
                  <a:txBody>
                    <a:bodyPr/>
                    <a:lstStyle/>
                    <a:p>
                      <a:pPr algn="l">
                        <a:lnSpc>
                          <a:spcPct val="115000"/>
                        </a:lnSpc>
                        <a:spcAft>
                          <a:spcPts val="0"/>
                        </a:spcAft>
                      </a:pPr>
                      <a:r>
                        <a:rPr lang="tr-TR" sz="1600" dirty="0">
                          <a:effectLst/>
                        </a:rPr>
                        <a:t>Per-</a:t>
                      </a:r>
                      <a:r>
                        <a:rPr lang="tr-TR" sz="1600" dirty="0" err="1">
                          <a:effectLst/>
                        </a:rPr>
                        <a:t>Oparatif</a:t>
                      </a:r>
                      <a:r>
                        <a:rPr lang="tr-TR" sz="1600" dirty="0">
                          <a:effectLst/>
                        </a:rPr>
                        <a:t> Kan</a:t>
                      </a:r>
                      <a:endParaRPr lang="tr-TR" sz="16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dirty="0">
                          <a:effectLst/>
                        </a:rPr>
                        <a:t>1,4 ± 0,6</a:t>
                      </a:r>
                      <a:endParaRPr lang="tr-TR" sz="1600" dirty="0">
                        <a:effectLst/>
                        <a:latin typeface="Calibri"/>
                        <a:ea typeface="Calibri"/>
                        <a:cs typeface="Times New Roman"/>
                      </a:endParaRPr>
                    </a:p>
                  </a:txBody>
                  <a:tcPr marL="68580" marR="68580" marT="0" marB="0"/>
                </a:tc>
                <a:tc>
                  <a:txBody>
                    <a:bodyPr/>
                    <a:lstStyle/>
                    <a:p>
                      <a:pPr algn="ctr">
                        <a:spcAft>
                          <a:spcPts val="0"/>
                        </a:spcAft>
                      </a:pPr>
                      <a:r>
                        <a:rPr lang="tr-TR" sz="1600" b="1" dirty="0">
                          <a:effectLst/>
                        </a:rPr>
                        <a:t>1,0</a:t>
                      </a:r>
                      <a:endParaRPr lang="tr-TR" sz="1600" b="1" dirty="0">
                        <a:effectLst/>
                        <a:latin typeface="Calibri"/>
                        <a:ea typeface="Times New Roman"/>
                      </a:endParaRPr>
                    </a:p>
                  </a:txBody>
                  <a:tcPr marL="68580" marR="68580" marT="0" marB="0"/>
                </a:tc>
                <a:tc>
                  <a:txBody>
                    <a:bodyPr/>
                    <a:lstStyle/>
                    <a:p>
                      <a:pPr algn="ctr">
                        <a:spcAft>
                          <a:spcPts val="0"/>
                        </a:spcAft>
                      </a:pPr>
                      <a:r>
                        <a:rPr lang="tr-TR" sz="1600">
                          <a:effectLst/>
                        </a:rPr>
                        <a:t>0,3 ± 0,5</a:t>
                      </a:r>
                      <a:endParaRPr lang="tr-TR" sz="1600">
                        <a:effectLst/>
                        <a:latin typeface="Calibri"/>
                        <a:ea typeface="Times New Roman"/>
                      </a:endParaRPr>
                    </a:p>
                  </a:txBody>
                  <a:tcPr marL="68580" marR="68580" marT="0" marB="0"/>
                </a:tc>
                <a:tc>
                  <a:txBody>
                    <a:bodyPr/>
                    <a:lstStyle/>
                    <a:p>
                      <a:pPr algn="ctr">
                        <a:spcAft>
                          <a:spcPts val="0"/>
                        </a:spcAft>
                      </a:pPr>
                      <a:r>
                        <a:rPr lang="tr-TR" sz="1600" b="1" dirty="0" smtClean="0">
                          <a:effectLst/>
                        </a:rPr>
                        <a:t>0,5</a:t>
                      </a:r>
                      <a:endParaRPr lang="tr-TR" sz="1600" b="1" dirty="0">
                        <a:effectLst/>
                        <a:latin typeface="Calibri"/>
                        <a:ea typeface="Times New Roman"/>
                      </a:endParaRPr>
                    </a:p>
                  </a:txBody>
                  <a:tcPr marL="68580" marR="68580" marT="0" marB="0"/>
                </a:tc>
                <a:tc>
                  <a:txBody>
                    <a:bodyPr/>
                    <a:lstStyle/>
                    <a:p>
                      <a:pPr algn="ctr">
                        <a:lnSpc>
                          <a:spcPct val="115000"/>
                        </a:lnSpc>
                        <a:spcAft>
                          <a:spcPts val="0"/>
                        </a:spcAft>
                      </a:pPr>
                      <a:r>
                        <a:rPr lang="tr-TR" sz="1600" dirty="0">
                          <a:effectLst/>
                        </a:rPr>
                        <a:t>0,0 ± 0,1</a:t>
                      </a:r>
                      <a:endParaRPr lang="tr-TR" sz="1600" dirty="0">
                        <a:effectLst/>
                        <a:latin typeface="Calibri"/>
                        <a:ea typeface="Calibri"/>
                        <a:cs typeface="Times New Roman"/>
                      </a:endParaRPr>
                    </a:p>
                  </a:txBody>
                  <a:tcPr marL="68580" marR="68580" marT="0" marB="0"/>
                </a:tc>
                <a:tc>
                  <a:txBody>
                    <a:bodyPr/>
                    <a:lstStyle/>
                    <a:p>
                      <a:pPr algn="ctr">
                        <a:spcAft>
                          <a:spcPts val="0"/>
                        </a:spcAft>
                      </a:pPr>
                      <a:r>
                        <a:rPr lang="tr-TR" sz="1600" b="1" dirty="0" smtClean="0">
                          <a:effectLst/>
                        </a:rPr>
                        <a:t>0,0</a:t>
                      </a:r>
                      <a:endParaRPr lang="tr-TR" sz="1600" b="1" dirty="0">
                        <a:effectLst/>
                        <a:latin typeface="Calibri"/>
                        <a:ea typeface="Times New Roman"/>
                      </a:endParaRPr>
                    </a:p>
                  </a:txBody>
                  <a:tcPr marL="68580" marR="68580" marT="0" marB="0"/>
                </a:tc>
                <a:tc>
                  <a:txBody>
                    <a:bodyPr/>
                    <a:lstStyle/>
                    <a:p>
                      <a:pPr algn="ctr">
                        <a:spcAft>
                          <a:spcPts val="0"/>
                        </a:spcAft>
                      </a:pPr>
                      <a:r>
                        <a:rPr lang="tr-TR" sz="1600">
                          <a:effectLst/>
                        </a:rPr>
                        <a:t>0,000</a:t>
                      </a:r>
                      <a:r>
                        <a:rPr lang="tr-TR" sz="1600" baseline="30000">
                          <a:effectLst/>
                        </a:rPr>
                        <a:t>K</a:t>
                      </a:r>
                      <a:endParaRPr lang="tr-TR" sz="1600">
                        <a:effectLst/>
                        <a:latin typeface="Calibri"/>
                        <a:ea typeface="Times New Roman"/>
                      </a:endParaRPr>
                    </a:p>
                  </a:txBody>
                  <a:tcPr marL="68580" marR="68580" marT="0" marB="0"/>
                </a:tc>
              </a:tr>
              <a:tr h="509658">
                <a:tc>
                  <a:txBody>
                    <a:bodyPr/>
                    <a:lstStyle/>
                    <a:p>
                      <a:pPr algn="l">
                        <a:lnSpc>
                          <a:spcPct val="115000"/>
                        </a:lnSpc>
                        <a:spcAft>
                          <a:spcPts val="0"/>
                        </a:spcAft>
                      </a:pPr>
                      <a:r>
                        <a:rPr lang="tr-TR" sz="1600">
                          <a:effectLst/>
                        </a:rPr>
                        <a:t>Post-Oparatif Kan</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2,5 ± 1,2</a:t>
                      </a:r>
                      <a:endParaRPr lang="tr-TR" sz="1600">
                        <a:effectLst/>
                        <a:latin typeface="Calibri"/>
                        <a:ea typeface="Calibri"/>
                        <a:cs typeface="Times New Roman"/>
                      </a:endParaRPr>
                    </a:p>
                  </a:txBody>
                  <a:tcPr marL="68580" marR="68580" marT="0" marB="0"/>
                </a:tc>
                <a:tc>
                  <a:txBody>
                    <a:bodyPr/>
                    <a:lstStyle/>
                    <a:p>
                      <a:pPr algn="ctr">
                        <a:spcAft>
                          <a:spcPts val="0"/>
                        </a:spcAft>
                      </a:pPr>
                      <a:r>
                        <a:rPr lang="tr-TR" sz="1600" b="1" dirty="0">
                          <a:effectLst/>
                        </a:rPr>
                        <a:t>2,0</a:t>
                      </a:r>
                      <a:endParaRPr lang="tr-TR" sz="1600" b="1" dirty="0">
                        <a:effectLst/>
                        <a:latin typeface="Calibri"/>
                        <a:ea typeface="Times New Roman"/>
                      </a:endParaRPr>
                    </a:p>
                  </a:txBody>
                  <a:tcPr marL="68580" marR="68580" marT="0" marB="0"/>
                </a:tc>
                <a:tc>
                  <a:txBody>
                    <a:bodyPr/>
                    <a:lstStyle/>
                    <a:p>
                      <a:pPr algn="ctr">
                        <a:spcAft>
                          <a:spcPts val="0"/>
                        </a:spcAft>
                      </a:pPr>
                      <a:r>
                        <a:rPr lang="tr-TR" sz="1600">
                          <a:effectLst/>
                        </a:rPr>
                        <a:t>1,2 ± 0,6</a:t>
                      </a:r>
                      <a:endParaRPr lang="tr-TR" sz="1600">
                        <a:effectLst/>
                        <a:latin typeface="Calibri"/>
                        <a:ea typeface="Times New Roman"/>
                      </a:endParaRPr>
                    </a:p>
                  </a:txBody>
                  <a:tcPr marL="68580" marR="68580" marT="0" marB="0"/>
                </a:tc>
                <a:tc>
                  <a:txBody>
                    <a:bodyPr/>
                    <a:lstStyle/>
                    <a:p>
                      <a:pPr algn="ctr">
                        <a:spcAft>
                          <a:spcPts val="0"/>
                        </a:spcAft>
                      </a:pPr>
                      <a:r>
                        <a:rPr lang="tr-TR" sz="1600" b="1" dirty="0">
                          <a:effectLst/>
                        </a:rPr>
                        <a:t>1,0</a:t>
                      </a:r>
                      <a:endParaRPr lang="tr-TR" sz="1600" b="1" dirty="0">
                        <a:effectLst/>
                        <a:latin typeface="Calibri"/>
                        <a:ea typeface="Times New Roman"/>
                      </a:endParaRPr>
                    </a:p>
                  </a:txBody>
                  <a:tcPr marL="68580" marR="68580" marT="0" marB="0"/>
                </a:tc>
                <a:tc>
                  <a:txBody>
                    <a:bodyPr/>
                    <a:lstStyle/>
                    <a:p>
                      <a:pPr algn="ctr">
                        <a:lnSpc>
                          <a:spcPct val="115000"/>
                        </a:lnSpc>
                        <a:spcAft>
                          <a:spcPts val="0"/>
                        </a:spcAft>
                      </a:pPr>
                      <a:r>
                        <a:rPr lang="tr-TR" sz="1600">
                          <a:effectLst/>
                        </a:rPr>
                        <a:t>0,8 ± 0,8</a:t>
                      </a:r>
                      <a:endParaRPr lang="tr-TR" sz="1600">
                        <a:effectLst/>
                        <a:latin typeface="Calibri"/>
                        <a:ea typeface="Calibri"/>
                        <a:cs typeface="Times New Roman"/>
                      </a:endParaRPr>
                    </a:p>
                  </a:txBody>
                  <a:tcPr marL="68580" marR="68580" marT="0" marB="0"/>
                </a:tc>
                <a:tc>
                  <a:txBody>
                    <a:bodyPr/>
                    <a:lstStyle/>
                    <a:p>
                      <a:pPr algn="ctr">
                        <a:spcAft>
                          <a:spcPts val="0"/>
                        </a:spcAft>
                      </a:pPr>
                      <a:r>
                        <a:rPr lang="tr-TR" sz="1600" b="1" dirty="0">
                          <a:effectLst/>
                        </a:rPr>
                        <a:t>0,8</a:t>
                      </a:r>
                      <a:endParaRPr lang="tr-TR" sz="1600" b="1" dirty="0">
                        <a:effectLst/>
                        <a:latin typeface="Calibri"/>
                        <a:ea typeface="Times New Roman"/>
                      </a:endParaRPr>
                    </a:p>
                  </a:txBody>
                  <a:tcPr marL="68580" marR="68580" marT="0" marB="0"/>
                </a:tc>
                <a:tc>
                  <a:txBody>
                    <a:bodyPr/>
                    <a:lstStyle/>
                    <a:p>
                      <a:pPr algn="ctr">
                        <a:spcAft>
                          <a:spcPts val="0"/>
                        </a:spcAft>
                      </a:pPr>
                      <a:r>
                        <a:rPr lang="tr-TR" sz="1600" dirty="0">
                          <a:effectLst/>
                        </a:rPr>
                        <a:t>0,000</a:t>
                      </a:r>
                      <a:r>
                        <a:rPr lang="tr-TR" sz="1600" baseline="30000" dirty="0">
                          <a:effectLst/>
                        </a:rPr>
                        <a:t>K</a:t>
                      </a:r>
                      <a:endParaRPr lang="tr-TR" sz="1600" dirty="0">
                        <a:effectLst/>
                        <a:latin typeface="Calibri"/>
                        <a:ea typeface="Times New Roman"/>
                      </a:endParaRPr>
                    </a:p>
                  </a:txBody>
                  <a:tcPr marL="68580" marR="68580" marT="0" marB="0"/>
                </a:tc>
              </a:tr>
              <a:tr h="509658">
                <a:tc>
                  <a:txBody>
                    <a:bodyPr/>
                    <a:lstStyle/>
                    <a:p>
                      <a:pPr algn="l">
                        <a:lnSpc>
                          <a:spcPct val="115000"/>
                        </a:lnSpc>
                        <a:spcAft>
                          <a:spcPts val="0"/>
                        </a:spcAft>
                      </a:pPr>
                      <a:r>
                        <a:rPr lang="tr-TR" sz="1600" dirty="0">
                          <a:effectLst/>
                        </a:rPr>
                        <a:t>Per-</a:t>
                      </a:r>
                      <a:r>
                        <a:rPr lang="tr-TR" sz="1600" dirty="0" err="1">
                          <a:effectLst/>
                        </a:rPr>
                        <a:t>Oparatif</a:t>
                      </a:r>
                      <a:r>
                        <a:rPr lang="tr-TR" sz="1600" dirty="0">
                          <a:effectLst/>
                        </a:rPr>
                        <a:t> TDP</a:t>
                      </a:r>
                      <a:endParaRPr lang="tr-TR" sz="16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1,3 ± 0,6</a:t>
                      </a:r>
                      <a:endParaRPr lang="tr-TR" sz="1600">
                        <a:effectLst/>
                        <a:latin typeface="Calibri"/>
                        <a:ea typeface="Calibri"/>
                        <a:cs typeface="Times New Roman"/>
                      </a:endParaRPr>
                    </a:p>
                  </a:txBody>
                  <a:tcPr marL="68580" marR="68580" marT="0" marB="0"/>
                </a:tc>
                <a:tc>
                  <a:txBody>
                    <a:bodyPr/>
                    <a:lstStyle/>
                    <a:p>
                      <a:pPr algn="ctr">
                        <a:spcAft>
                          <a:spcPts val="0"/>
                        </a:spcAft>
                      </a:pPr>
                      <a:r>
                        <a:rPr lang="tr-TR" sz="1600" b="1" dirty="0">
                          <a:effectLst/>
                        </a:rPr>
                        <a:t>1,0</a:t>
                      </a:r>
                      <a:endParaRPr lang="tr-TR" sz="1600" b="1" dirty="0">
                        <a:effectLst/>
                        <a:latin typeface="Calibri"/>
                        <a:ea typeface="Times New Roman"/>
                      </a:endParaRPr>
                    </a:p>
                  </a:txBody>
                  <a:tcPr marL="68580" marR="68580" marT="0" marB="0"/>
                </a:tc>
                <a:tc>
                  <a:txBody>
                    <a:bodyPr/>
                    <a:lstStyle/>
                    <a:p>
                      <a:pPr algn="ctr">
                        <a:spcAft>
                          <a:spcPts val="0"/>
                        </a:spcAft>
                      </a:pPr>
                      <a:r>
                        <a:rPr lang="tr-TR" sz="1600">
                          <a:effectLst/>
                        </a:rPr>
                        <a:t>0,4 ± 0,5</a:t>
                      </a:r>
                      <a:endParaRPr lang="tr-TR" sz="1600">
                        <a:effectLst/>
                        <a:latin typeface="Calibri"/>
                        <a:ea typeface="Times New Roman"/>
                      </a:endParaRPr>
                    </a:p>
                  </a:txBody>
                  <a:tcPr marL="68580" marR="68580" marT="0" marB="0"/>
                </a:tc>
                <a:tc>
                  <a:txBody>
                    <a:bodyPr/>
                    <a:lstStyle/>
                    <a:p>
                      <a:pPr algn="ctr">
                        <a:spcAft>
                          <a:spcPts val="0"/>
                        </a:spcAft>
                      </a:pPr>
                      <a:r>
                        <a:rPr lang="tr-TR" sz="1600" b="1" dirty="0">
                          <a:effectLst/>
                        </a:rPr>
                        <a:t>1,0</a:t>
                      </a:r>
                      <a:endParaRPr lang="tr-TR" sz="1600" b="1" dirty="0">
                        <a:effectLst/>
                        <a:latin typeface="Calibri"/>
                        <a:ea typeface="Times New Roman"/>
                      </a:endParaRPr>
                    </a:p>
                  </a:txBody>
                  <a:tcPr marL="68580" marR="68580" marT="0" marB="0"/>
                </a:tc>
                <a:tc>
                  <a:txBody>
                    <a:bodyPr/>
                    <a:lstStyle/>
                    <a:p>
                      <a:pPr algn="ctr">
                        <a:lnSpc>
                          <a:spcPct val="115000"/>
                        </a:lnSpc>
                        <a:spcAft>
                          <a:spcPts val="0"/>
                        </a:spcAft>
                      </a:pPr>
                      <a:r>
                        <a:rPr lang="tr-TR" sz="1600">
                          <a:effectLst/>
                        </a:rPr>
                        <a:t>0,2 ± 0,5</a:t>
                      </a:r>
                      <a:endParaRPr lang="tr-TR" sz="1600">
                        <a:effectLst/>
                        <a:latin typeface="Calibri"/>
                        <a:ea typeface="Calibri"/>
                        <a:cs typeface="Times New Roman"/>
                      </a:endParaRPr>
                    </a:p>
                  </a:txBody>
                  <a:tcPr marL="68580" marR="68580" marT="0" marB="0"/>
                </a:tc>
                <a:tc>
                  <a:txBody>
                    <a:bodyPr/>
                    <a:lstStyle/>
                    <a:p>
                      <a:pPr algn="ctr">
                        <a:spcAft>
                          <a:spcPts val="0"/>
                        </a:spcAft>
                      </a:pPr>
                      <a:r>
                        <a:rPr lang="tr-TR" sz="1600" b="1" dirty="0">
                          <a:effectLst/>
                        </a:rPr>
                        <a:t>0,0</a:t>
                      </a:r>
                      <a:endParaRPr lang="tr-TR" sz="1600" b="1" dirty="0">
                        <a:effectLst/>
                        <a:latin typeface="Calibri"/>
                        <a:ea typeface="Times New Roman"/>
                      </a:endParaRPr>
                    </a:p>
                  </a:txBody>
                  <a:tcPr marL="68580" marR="68580" marT="0" marB="0"/>
                </a:tc>
                <a:tc>
                  <a:txBody>
                    <a:bodyPr/>
                    <a:lstStyle/>
                    <a:p>
                      <a:pPr algn="ctr">
                        <a:spcAft>
                          <a:spcPts val="0"/>
                        </a:spcAft>
                      </a:pPr>
                      <a:r>
                        <a:rPr lang="tr-TR" sz="1600">
                          <a:effectLst/>
                        </a:rPr>
                        <a:t>0,000</a:t>
                      </a:r>
                      <a:r>
                        <a:rPr lang="tr-TR" sz="1600" baseline="30000">
                          <a:effectLst/>
                        </a:rPr>
                        <a:t>K</a:t>
                      </a:r>
                      <a:endParaRPr lang="tr-TR" sz="1600">
                        <a:effectLst/>
                        <a:latin typeface="Calibri"/>
                        <a:ea typeface="Times New Roman"/>
                      </a:endParaRPr>
                    </a:p>
                  </a:txBody>
                  <a:tcPr marL="68580" marR="68580" marT="0" marB="0"/>
                </a:tc>
              </a:tr>
              <a:tr h="509658">
                <a:tc>
                  <a:txBody>
                    <a:bodyPr/>
                    <a:lstStyle/>
                    <a:p>
                      <a:pPr algn="l">
                        <a:lnSpc>
                          <a:spcPct val="115000"/>
                        </a:lnSpc>
                        <a:spcAft>
                          <a:spcPts val="0"/>
                        </a:spcAft>
                      </a:pPr>
                      <a:r>
                        <a:rPr lang="tr-TR" sz="1600">
                          <a:effectLst/>
                        </a:rPr>
                        <a:t>Post-Oparatif TDP</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2,5 ± 1,3</a:t>
                      </a:r>
                      <a:endParaRPr lang="tr-TR" sz="1600">
                        <a:effectLst/>
                        <a:latin typeface="Calibri"/>
                        <a:ea typeface="Calibri"/>
                        <a:cs typeface="Times New Roman"/>
                      </a:endParaRPr>
                    </a:p>
                  </a:txBody>
                  <a:tcPr marL="68580" marR="68580" marT="0" marB="0"/>
                </a:tc>
                <a:tc>
                  <a:txBody>
                    <a:bodyPr/>
                    <a:lstStyle/>
                    <a:p>
                      <a:pPr algn="ctr">
                        <a:spcAft>
                          <a:spcPts val="0"/>
                        </a:spcAft>
                      </a:pPr>
                      <a:r>
                        <a:rPr lang="tr-TR" sz="1600" b="1" dirty="0">
                          <a:effectLst/>
                        </a:rPr>
                        <a:t>2,0</a:t>
                      </a:r>
                      <a:endParaRPr lang="tr-TR" sz="1600" b="1" dirty="0">
                        <a:effectLst/>
                        <a:latin typeface="Calibri"/>
                        <a:ea typeface="Times New Roman"/>
                      </a:endParaRPr>
                    </a:p>
                  </a:txBody>
                  <a:tcPr marL="68580" marR="68580" marT="0" marB="0"/>
                </a:tc>
                <a:tc>
                  <a:txBody>
                    <a:bodyPr/>
                    <a:lstStyle/>
                    <a:p>
                      <a:pPr algn="ctr">
                        <a:spcAft>
                          <a:spcPts val="0"/>
                        </a:spcAft>
                      </a:pPr>
                      <a:r>
                        <a:rPr lang="tr-TR" sz="1600">
                          <a:effectLst/>
                        </a:rPr>
                        <a:t>1,9 ± 0,9</a:t>
                      </a:r>
                      <a:endParaRPr lang="tr-TR" sz="1600">
                        <a:effectLst/>
                        <a:latin typeface="Calibri"/>
                        <a:ea typeface="Times New Roman"/>
                      </a:endParaRPr>
                    </a:p>
                  </a:txBody>
                  <a:tcPr marL="68580" marR="68580" marT="0" marB="0"/>
                </a:tc>
                <a:tc>
                  <a:txBody>
                    <a:bodyPr/>
                    <a:lstStyle/>
                    <a:p>
                      <a:pPr algn="ctr">
                        <a:spcAft>
                          <a:spcPts val="0"/>
                        </a:spcAft>
                      </a:pPr>
                      <a:r>
                        <a:rPr lang="tr-TR" sz="1600" b="1" dirty="0">
                          <a:effectLst/>
                        </a:rPr>
                        <a:t>2,0</a:t>
                      </a:r>
                      <a:endParaRPr lang="tr-TR" sz="1600" b="1" dirty="0">
                        <a:effectLst/>
                        <a:latin typeface="Calibri"/>
                        <a:ea typeface="Times New Roman"/>
                      </a:endParaRPr>
                    </a:p>
                  </a:txBody>
                  <a:tcPr marL="68580" marR="68580" marT="0" marB="0"/>
                </a:tc>
                <a:tc>
                  <a:txBody>
                    <a:bodyPr/>
                    <a:lstStyle/>
                    <a:p>
                      <a:pPr algn="ctr">
                        <a:lnSpc>
                          <a:spcPct val="115000"/>
                        </a:lnSpc>
                        <a:spcAft>
                          <a:spcPts val="0"/>
                        </a:spcAft>
                      </a:pPr>
                      <a:r>
                        <a:rPr lang="tr-TR" sz="1600">
                          <a:effectLst/>
                        </a:rPr>
                        <a:t>1,4 ± 1,2</a:t>
                      </a:r>
                      <a:endParaRPr lang="tr-TR" sz="1600">
                        <a:effectLst/>
                        <a:latin typeface="Calibri"/>
                        <a:ea typeface="Calibri"/>
                        <a:cs typeface="Times New Roman"/>
                      </a:endParaRPr>
                    </a:p>
                  </a:txBody>
                  <a:tcPr marL="68580" marR="68580" marT="0" marB="0"/>
                </a:tc>
                <a:tc>
                  <a:txBody>
                    <a:bodyPr/>
                    <a:lstStyle/>
                    <a:p>
                      <a:pPr algn="ctr">
                        <a:spcAft>
                          <a:spcPts val="0"/>
                        </a:spcAft>
                      </a:pPr>
                      <a:r>
                        <a:rPr lang="tr-TR" sz="1600" b="1" dirty="0">
                          <a:effectLst/>
                        </a:rPr>
                        <a:t>1,0</a:t>
                      </a:r>
                      <a:endParaRPr lang="tr-TR" sz="1600" b="1" dirty="0">
                        <a:effectLst/>
                        <a:latin typeface="Calibri"/>
                        <a:ea typeface="Times New Roman"/>
                      </a:endParaRPr>
                    </a:p>
                  </a:txBody>
                  <a:tcPr marL="68580" marR="68580" marT="0" marB="0"/>
                </a:tc>
                <a:tc>
                  <a:txBody>
                    <a:bodyPr/>
                    <a:lstStyle/>
                    <a:p>
                      <a:pPr algn="ctr">
                        <a:spcAft>
                          <a:spcPts val="0"/>
                        </a:spcAft>
                      </a:pPr>
                      <a:r>
                        <a:rPr lang="tr-TR" sz="1600" dirty="0">
                          <a:effectLst/>
                        </a:rPr>
                        <a:t>0,000</a:t>
                      </a:r>
                      <a:r>
                        <a:rPr lang="tr-TR" sz="1600" baseline="30000" dirty="0">
                          <a:effectLst/>
                        </a:rPr>
                        <a:t>K</a:t>
                      </a:r>
                      <a:endParaRPr lang="tr-TR" sz="1600" dirty="0">
                        <a:effectLst/>
                        <a:latin typeface="Calibri"/>
                        <a:ea typeface="Times New Roman"/>
                      </a:endParaRPr>
                    </a:p>
                  </a:txBody>
                  <a:tcPr marL="68580" marR="68580" marT="0" marB="0"/>
                </a:tc>
              </a:tr>
            </a:tbl>
          </a:graphicData>
        </a:graphic>
      </p:graphicFrame>
      <p:sp>
        <p:nvSpPr>
          <p:cNvPr id="4" name="Dikdörtgen 3"/>
          <p:cNvSpPr/>
          <p:nvPr/>
        </p:nvSpPr>
        <p:spPr>
          <a:xfrm>
            <a:off x="2665395" y="1314537"/>
            <a:ext cx="3967753" cy="349968"/>
          </a:xfrm>
          <a:prstGeom prst="rect">
            <a:avLst/>
          </a:prstGeom>
        </p:spPr>
        <p:txBody>
          <a:bodyPr wrap="none">
            <a:spAutoFit/>
          </a:bodyPr>
          <a:lstStyle/>
          <a:p>
            <a:r>
              <a:rPr lang="tr-TR" b="1" dirty="0">
                <a:solidFill>
                  <a:srgbClr val="C00000"/>
                </a:solidFill>
              </a:rPr>
              <a:t> Kan ve Kan Ürünü Kullanımı Farkı</a:t>
            </a:r>
            <a:endParaRPr lang="tr-TR" dirty="0">
              <a:solidFill>
                <a:srgbClr val="C00000"/>
              </a:solidFill>
            </a:endParaRPr>
          </a:p>
        </p:txBody>
      </p:sp>
      <p:sp>
        <p:nvSpPr>
          <p:cNvPr id="5" name="Dikdörtgen 4"/>
          <p:cNvSpPr/>
          <p:nvPr/>
        </p:nvSpPr>
        <p:spPr>
          <a:xfrm>
            <a:off x="467544" y="5229200"/>
            <a:ext cx="8280920" cy="693460"/>
          </a:xfrm>
          <a:prstGeom prst="rect">
            <a:avLst/>
          </a:prstGeom>
        </p:spPr>
        <p:txBody>
          <a:bodyPr wrap="square">
            <a:spAutoFit/>
          </a:bodyPr>
          <a:lstStyle/>
          <a:p>
            <a:r>
              <a:rPr lang="tr-TR" sz="1400" dirty="0" err="1">
                <a:latin typeface="+mn-lt"/>
              </a:rPr>
              <a:t>Perop</a:t>
            </a:r>
            <a:r>
              <a:rPr lang="tr-TR" sz="1400" dirty="0">
                <a:latin typeface="+mn-lt"/>
              </a:rPr>
              <a:t> ve </a:t>
            </a:r>
            <a:r>
              <a:rPr lang="tr-TR" sz="1400" dirty="0" err="1">
                <a:latin typeface="+mn-lt"/>
              </a:rPr>
              <a:t>postop</a:t>
            </a:r>
            <a:r>
              <a:rPr lang="tr-TR" sz="1400" dirty="0">
                <a:latin typeface="+mn-lt"/>
              </a:rPr>
              <a:t> dönemde kullanılan kan ve TDP miktarı </a:t>
            </a:r>
            <a:r>
              <a:rPr lang="tr-TR" sz="1400" dirty="0" smtClean="0">
                <a:latin typeface="+mn-lt"/>
              </a:rPr>
              <a:t> </a:t>
            </a:r>
            <a:r>
              <a:rPr lang="tr-TR" sz="1400" dirty="0">
                <a:latin typeface="+mn-lt"/>
              </a:rPr>
              <a:t>Grup I de grup II ve grup III den anlamlı (p ˂ 0.05) olarak daha yüksek iken Grup </a:t>
            </a:r>
            <a:r>
              <a:rPr lang="tr-TR" sz="1400" dirty="0" smtClean="0">
                <a:latin typeface="+mn-lt"/>
              </a:rPr>
              <a:t>II de </a:t>
            </a:r>
            <a:r>
              <a:rPr lang="tr-TR" sz="1400" dirty="0">
                <a:latin typeface="+mn-lt"/>
              </a:rPr>
              <a:t>ise hem </a:t>
            </a:r>
            <a:r>
              <a:rPr lang="tr-TR" sz="1400" dirty="0" err="1">
                <a:latin typeface="+mn-lt"/>
              </a:rPr>
              <a:t>perop</a:t>
            </a:r>
            <a:r>
              <a:rPr lang="tr-TR" sz="1400" dirty="0">
                <a:latin typeface="+mn-lt"/>
              </a:rPr>
              <a:t> hem de </a:t>
            </a:r>
            <a:r>
              <a:rPr lang="tr-TR" sz="1400" dirty="0" err="1">
                <a:latin typeface="+mn-lt"/>
              </a:rPr>
              <a:t>postop</a:t>
            </a:r>
            <a:r>
              <a:rPr lang="tr-TR" sz="1400" dirty="0">
                <a:latin typeface="+mn-lt"/>
              </a:rPr>
              <a:t> kullanılan kan ve TDP miktarı grup </a:t>
            </a:r>
            <a:r>
              <a:rPr lang="tr-TR" sz="1400" dirty="0" smtClean="0">
                <a:latin typeface="+mn-lt"/>
              </a:rPr>
              <a:t>III </a:t>
            </a:r>
            <a:r>
              <a:rPr lang="tr-TR" sz="1400" dirty="0">
                <a:latin typeface="+mn-lt"/>
              </a:rPr>
              <a:t>den anlamlı (p ˂ 0.05) olarak daha </a:t>
            </a:r>
            <a:r>
              <a:rPr lang="tr-TR" sz="1400" dirty="0" smtClean="0">
                <a:latin typeface="+mn-lt"/>
              </a:rPr>
              <a:t>yüksekti.</a:t>
            </a:r>
            <a:endParaRPr lang="tr-TR" sz="1400" dirty="0">
              <a:latin typeface="+mn-lt"/>
            </a:endParaRPr>
          </a:p>
        </p:txBody>
      </p:sp>
    </p:spTree>
    <p:extLst>
      <p:ext uri="{BB962C8B-B14F-4D97-AF65-F5344CB8AC3E}">
        <p14:creationId xmlns:p14="http://schemas.microsoft.com/office/powerpoint/2010/main" val="13645905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Grafik 2"/>
          <p:cNvGraphicFramePr>
            <a:graphicFrameLocks/>
          </p:cNvGraphicFramePr>
          <p:nvPr>
            <p:extLst>
              <p:ext uri="{D42A27DB-BD31-4B8C-83A1-F6EECF244321}">
                <p14:modId xmlns:p14="http://schemas.microsoft.com/office/powerpoint/2010/main" val="935810781"/>
              </p:ext>
            </p:extLst>
          </p:nvPr>
        </p:nvGraphicFramePr>
        <p:xfrm>
          <a:off x="539552" y="1916832"/>
          <a:ext cx="4104456" cy="38884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Grafik 3"/>
          <p:cNvGraphicFramePr>
            <a:graphicFrameLocks/>
          </p:cNvGraphicFramePr>
          <p:nvPr>
            <p:extLst>
              <p:ext uri="{D42A27DB-BD31-4B8C-83A1-F6EECF244321}">
                <p14:modId xmlns:p14="http://schemas.microsoft.com/office/powerpoint/2010/main" val="1978324194"/>
              </p:ext>
            </p:extLst>
          </p:nvPr>
        </p:nvGraphicFramePr>
        <p:xfrm>
          <a:off x="4543968" y="1988840"/>
          <a:ext cx="4572000" cy="4032448"/>
        </p:xfrm>
        <a:graphic>
          <a:graphicData uri="http://schemas.openxmlformats.org/drawingml/2006/chart">
            <c:chart xmlns:c="http://schemas.openxmlformats.org/drawingml/2006/chart" xmlns:r="http://schemas.openxmlformats.org/officeDocument/2006/relationships" r:id="rId4"/>
          </a:graphicData>
        </a:graphic>
      </p:graphicFrame>
      <p:sp>
        <p:nvSpPr>
          <p:cNvPr id="5" name="Dikdörtgen 4"/>
          <p:cNvSpPr/>
          <p:nvPr/>
        </p:nvSpPr>
        <p:spPr>
          <a:xfrm>
            <a:off x="2557100" y="1310198"/>
            <a:ext cx="3967753" cy="349968"/>
          </a:xfrm>
          <a:prstGeom prst="rect">
            <a:avLst/>
          </a:prstGeom>
        </p:spPr>
        <p:txBody>
          <a:bodyPr wrap="none">
            <a:spAutoFit/>
          </a:bodyPr>
          <a:lstStyle/>
          <a:p>
            <a:r>
              <a:rPr lang="tr-TR" b="1" dirty="0">
                <a:solidFill>
                  <a:srgbClr val="C00000"/>
                </a:solidFill>
              </a:rPr>
              <a:t> Kan ve Kan Ürünü Kullanımı Farkı</a:t>
            </a:r>
            <a:endParaRPr lang="tr-TR" dirty="0">
              <a:solidFill>
                <a:srgbClr val="C00000"/>
              </a:solidFill>
            </a:endParaRPr>
          </a:p>
        </p:txBody>
      </p:sp>
      <p:cxnSp>
        <p:nvCxnSpPr>
          <p:cNvPr id="9" name="Düz Ok Bağlayıcısı 8"/>
          <p:cNvCxnSpPr/>
          <p:nvPr/>
        </p:nvCxnSpPr>
        <p:spPr>
          <a:xfrm flipV="1">
            <a:off x="5580112" y="4293096"/>
            <a:ext cx="1440160" cy="864096"/>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7889003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1196752"/>
            <a:ext cx="8229600" cy="1143000"/>
          </a:xfrm>
        </p:spPr>
        <p:txBody>
          <a:bodyPr>
            <a:normAutofit/>
          </a:bodyPr>
          <a:lstStyle/>
          <a:p>
            <a:pPr algn="ctr"/>
            <a:r>
              <a:rPr lang="tr-TR" sz="2000" dirty="0" smtClean="0">
                <a:solidFill>
                  <a:srgbClr val="C00000"/>
                </a:solidFill>
                <a:latin typeface="+mn-lt"/>
              </a:rPr>
              <a:t>BY PASS AMELİYATLARINDA YILLIK KAN Ve KAN ÜRÜNÜ KULLANIMI ORANI</a:t>
            </a:r>
            <a:endParaRPr lang="tr-TR" sz="2000" dirty="0">
              <a:solidFill>
                <a:srgbClr val="C00000"/>
              </a:solidFill>
              <a:latin typeface="+mn-lt"/>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580171214"/>
              </p:ext>
            </p:extLst>
          </p:nvPr>
        </p:nvGraphicFramePr>
        <p:xfrm>
          <a:off x="539552" y="2220877"/>
          <a:ext cx="3883859" cy="2590524"/>
        </p:xfrm>
        <a:graphic>
          <a:graphicData uri="http://schemas.openxmlformats.org/drawingml/2006/table">
            <a:tbl>
              <a:tblPr firstRow="1" firstCol="1" lastCol="1">
                <a:tableStyleId>{21E4AEA4-8DFA-4A89-87EB-49C32662AFE0}</a:tableStyleId>
              </a:tblPr>
              <a:tblGrid>
                <a:gridCol w="899573">
                  <a:extLst>
                    <a:ext uri="{9D8B030D-6E8A-4147-A177-3AD203B41FA5}">
                      <a16:colId xmlns:a16="http://schemas.microsoft.com/office/drawing/2014/main" xmlns="" val="4064309691"/>
                    </a:ext>
                  </a:extLst>
                </a:gridCol>
                <a:gridCol w="756463">
                  <a:extLst>
                    <a:ext uri="{9D8B030D-6E8A-4147-A177-3AD203B41FA5}">
                      <a16:colId xmlns:a16="http://schemas.microsoft.com/office/drawing/2014/main" xmlns="" val="2154852764"/>
                    </a:ext>
                  </a:extLst>
                </a:gridCol>
                <a:gridCol w="839591">
                  <a:extLst>
                    <a:ext uri="{9D8B030D-6E8A-4147-A177-3AD203B41FA5}">
                      <a16:colId xmlns:a16="http://schemas.microsoft.com/office/drawing/2014/main" xmlns="" val="758087140"/>
                    </a:ext>
                  </a:extLst>
                </a:gridCol>
                <a:gridCol w="1388232">
                  <a:extLst>
                    <a:ext uri="{9D8B030D-6E8A-4147-A177-3AD203B41FA5}">
                      <a16:colId xmlns:a16="http://schemas.microsoft.com/office/drawing/2014/main" xmlns="" val="2975654328"/>
                    </a:ext>
                  </a:extLst>
                </a:gridCol>
              </a:tblGrid>
              <a:tr h="577038">
                <a:tc>
                  <a:txBody>
                    <a:bodyPr/>
                    <a:lstStyle/>
                    <a:p>
                      <a:pPr algn="ctr" fontAlgn="b"/>
                      <a:r>
                        <a:rPr lang="tr-TR" sz="1400" u="none" strike="noStrike" dirty="0">
                          <a:effectLst/>
                        </a:rPr>
                        <a:t>YIL</a:t>
                      </a:r>
                      <a:endParaRPr lang="tr-TR" sz="14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400" u="none" strike="noStrike" dirty="0">
                          <a:effectLst/>
                        </a:rPr>
                        <a:t>AMELİYAT SAYISI</a:t>
                      </a:r>
                      <a:endParaRPr lang="tr-TR" sz="14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400" u="none" strike="noStrike" dirty="0">
                          <a:effectLst/>
                        </a:rPr>
                        <a:t>KAN SAYISI</a:t>
                      </a:r>
                      <a:endParaRPr lang="tr-TR" sz="14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400" u="none" strike="noStrike" dirty="0">
                          <a:effectLst/>
                        </a:rPr>
                        <a:t>ORTALAMA KAN</a:t>
                      </a:r>
                      <a:r>
                        <a:rPr lang="tr-TR" sz="1400" u="none" strike="noStrike" baseline="0" dirty="0">
                          <a:effectLst/>
                        </a:rPr>
                        <a:t> VE KAN ÜRÜNÜ</a:t>
                      </a:r>
                      <a:endParaRPr lang="tr-TR" sz="1400" b="0" i="0" u="none" strike="noStrike" dirty="0">
                        <a:solidFill>
                          <a:srgbClr val="000000"/>
                        </a:solidFill>
                        <a:effectLst/>
                        <a:latin typeface="Calibri" panose="020F0502020204030204" pitchFamily="34" charset="0"/>
                      </a:endParaRPr>
                    </a:p>
                  </a:txBody>
                  <a:tcPr marL="5804" marR="5804" marT="7739" marB="0" anchor="b"/>
                </a:tc>
                <a:extLst>
                  <a:ext uri="{0D108BD9-81ED-4DB2-BD59-A6C34878D82A}">
                    <a16:rowId xmlns:a16="http://schemas.microsoft.com/office/drawing/2014/main" xmlns="" val="3901086971"/>
                  </a:ext>
                </a:extLst>
              </a:tr>
              <a:tr h="491094">
                <a:tc>
                  <a:txBody>
                    <a:bodyPr/>
                    <a:lstStyle/>
                    <a:p>
                      <a:pPr algn="ctr" fontAlgn="b"/>
                      <a:r>
                        <a:rPr lang="tr-TR" sz="1600" u="none" strike="noStrike" dirty="0">
                          <a:effectLst/>
                        </a:rPr>
                        <a:t>2015</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a:effectLst/>
                        </a:rPr>
                        <a:t>232</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a:effectLst/>
                        </a:rPr>
                        <a:t>1783</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smtClean="0">
                          <a:effectLst/>
                        </a:rPr>
                        <a:t>7.6</a:t>
                      </a:r>
                      <a:endParaRPr lang="tr-TR" sz="1600" b="1" i="0" u="none" strike="noStrike" dirty="0">
                        <a:solidFill>
                          <a:srgbClr val="000000"/>
                        </a:solidFill>
                        <a:effectLst/>
                        <a:latin typeface="Calibri" panose="020F0502020204030204" pitchFamily="34" charset="0"/>
                      </a:endParaRPr>
                    </a:p>
                  </a:txBody>
                  <a:tcPr marL="5804" marR="5804" marT="7739" marB="0" anchor="b"/>
                </a:tc>
                <a:extLst>
                  <a:ext uri="{0D108BD9-81ED-4DB2-BD59-A6C34878D82A}">
                    <a16:rowId xmlns:a16="http://schemas.microsoft.com/office/drawing/2014/main" xmlns="" val="3157538915"/>
                  </a:ext>
                </a:extLst>
              </a:tr>
              <a:tr h="491094">
                <a:tc>
                  <a:txBody>
                    <a:bodyPr/>
                    <a:lstStyle/>
                    <a:p>
                      <a:pPr algn="ctr" fontAlgn="b"/>
                      <a:r>
                        <a:rPr lang="tr-TR" sz="1600" u="none" strike="noStrike" dirty="0">
                          <a:effectLst/>
                        </a:rPr>
                        <a:t>2016</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a:effectLst/>
                        </a:rPr>
                        <a:t>208</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a:effectLst/>
                        </a:rPr>
                        <a:t>1112</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smtClean="0">
                          <a:effectLst/>
                        </a:rPr>
                        <a:t>5.3</a:t>
                      </a:r>
                      <a:endParaRPr lang="tr-TR" sz="1600" b="1" i="0" u="none" strike="noStrike" dirty="0">
                        <a:solidFill>
                          <a:srgbClr val="000000"/>
                        </a:solidFill>
                        <a:effectLst/>
                        <a:latin typeface="Calibri" panose="020F0502020204030204" pitchFamily="34" charset="0"/>
                      </a:endParaRPr>
                    </a:p>
                  </a:txBody>
                  <a:tcPr marL="5804" marR="5804" marT="7739" marB="0" anchor="b"/>
                </a:tc>
                <a:extLst>
                  <a:ext uri="{0D108BD9-81ED-4DB2-BD59-A6C34878D82A}">
                    <a16:rowId xmlns:a16="http://schemas.microsoft.com/office/drawing/2014/main" xmlns="" val="3019339649"/>
                  </a:ext>
                </a:extLst>
              </a:tr>
              <a:tr h="515649">
                <a:tc>
                  <a:txBody>
                    <a:bodyPr/>
                    <a:lstStyle/>
                    <a:p>
                      <a:pPr algn="ctr" fontAlgn="b"/>
                      <a:endParaRPr lang="tr-TR" sz="1600" u="none" strike="noStrike" dirty="0" smtClean="0">
                        <a:effectLst/>
                      </a:endParaRPr>
                    </a:p>
                    <a:p>
                      <a:pPr algn="ctr" fontAlgn="b"/>
                      <a:r>
                        <a:rPr lang="tr-TR" sz="1600" u="none" strike="noStrike" dirty="0" smtClean="0">
                          <a:effectLst/>
                        </a:rPr>
                        <a:t>2017</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a:effectLst/>
                        </a:rPr>
                        <a:t>198</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a:effectLst/>
                        </a:rPr>
                        <a:t>722</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smtClean="0">
                          <a:effectLst/>
                        </a:rPr>
                        <a:t>3.6</a:t>
                      </a:r>
                      <a:endParaRPr lang="tr-TR" sz="1600" b="1" i="0" u="none" strike="noStrike" dirty="0">
                        <a:solidFill>
                          <a:srgbClr val="000000"/>
                        </a:solidFill>
                        <a:effectLst/>
                        <a:latin typeface="Calibri" panose="020F0502020204030204" pitchFamily="34" charset="0"/>
                      </a:endParaRPr>
                    </a:p>
                  </a:txBody>
                  <a:tcPr marL="5804" marR="5804" marT="7739" marB="0" anchor="b"/>
                </a:tc>
                <a:extLst>
                  <a:ext uri="{0D108BD9-81ED-4DB2-BD59-A6C34878D82A}">
                    <a16:rowId xmlns:a16="http://schemas.microsoft.com/office/drawing/2014/main" xmlns="" val="224224567"/>
                  </a:ext>
                </a:extLst>
              </a:tr>
              <a:tr h="515649">
                <a:tc>
                  <a:txBody>
                    <a:bodyPr/>
                    <a:lstStyle/>
                    <a:p>
                      <a:pPr algn="ctr" fontAlgn="b"/>
                      <a:r>
                        <a:rPr lang="tr-TR" sz="1600" u="none" strike="noStrike" dirty="0" smtClean="0">
                          <a:effectLst/>
                        </a:rPr>
                        <a:t>2018</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smtClean="0">
                          <a:effectLst/>
                        </a:rPr>
                        <a:t>199</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u="none" strike="noStrike" dirty="0" smtClean="0">
                          <a:effectLst/>
                        </a:rPr>
                        <a:t>520</a:t>
                      </a:r>
                      <a:endParaRPr lang="tr-TR" sz="1600" b="0" i="0" u="none" strike="noStrike" dirty="0">
                        <a:solidFill>
                          <a:srgbClr val="000000"/>
                        </a:solidFill>
                        <a:effectLst/>
                        <a:latin typeface="Calibri" panose="020F0502020204030204" pitchFamily="34" charset="0"/>
                      </a:endParaRPr>
                    </a:p>
                  </a:txBody>
                  <a:tcPr marL="5804" marR="5804" marT="7739" marB="0" anchor="b"/>
                </a:tc>
                <a:tc>
                  <a:txBody>
                    <a:bodyPr/>
                    <a:lstStyle/>
                    <a:p>
                      <a:pPr algn="ctr" fontAlgn="b"/>
                      <a:r>
                        <a:rPr lang="tr-TR" sz="1600" b="1" u="none" strike="noStrike" dirty="0" smtClean="0">
                          <a:effectLst/>
                        </a:rPr>
                        <a:t>2.6</a:t>
                      </a:r>
                      <a:endParaRPr lang="tr-TR" sz="1600" b="1" i="0" u="none" strike="noStrike" dirty="0">
                        <a:solidFill>
                          <a:srgbClr val="000000"/>
                        </a:solidFill>
                        <a:effectLst/>
                        <a:latin typeface="Calibri" panose="020F0502020204030204" pitchFamily="34" charset="0"/>
                      </a:endParaRPr>
                    </a:p>
                  </a:txBody>
                  <a:tcPr marL="5804" marR="5804" marT="7739" marB="0" anchor="b"/>
                </a:tc>
              </a:tr>
            </a:tbl>
          </a:graphicData>
        </a:graphic>
      </p:graphicFrame>
      <p:graphicFrame>
        <p:nvGraphicFramePr>
          <p:cNvPr id="6" name="Grafik 5"/>
          <p:cNvGraphicFramePr>
            <a:graphicFrameLocks/>
          </p:cNvGraphicFramePr>
          <p:nvPr>
            <p:extLst>
              <p:ext uri="{D42A27DB-BD31-4B8C-83A1-F6EECF244321}">
                <p14:modId xmlns:p14="http://schemas.microsoft.com/office/powerpoint/2010/main" val="383018285"/>
              </p:ext>
            </p:extLst>
          </p:nvPr>
        </p:nvGraphicFramePr>
        <p:xfrm>
          <a:off x="4716016" y="2063186"/>
          <a:ext cx="4263774" cy="259228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Metin kutusu 2"/>
          <p:cNvSpPr txBox="1"/>
          <p:nvPr/>
        </p:nvSpPr>
        <p:spPr>
          <a:xfrm>
            <a:off x="4932040" y="4362765"/>
            <a:ext cx="720080" cy="292709"/>
          </a:xfrm>
          <a:prstGeom prst="rect">
            <a:avLst/>
          </a:prstGeom>
          <a:noFill/>
        </p:spPr>
        <p:txBody>
          <a:bodyPr wrap="square" rtlCol="0">
            <a:spAutoFit/>
          </a:bodyPr>
          <a:lstStyle/>
          <a:p>
            <a:r>
              <a:rPr lang="tr-TR" sz="1400" dirty="0" smtClean="0"/>
              <a:t>2015</a:t>
            </a:r>
            <a:endParaRPr lang="tr-TR" sz="1400" dirty="0"/>
          </a:p>
        </p:txBody>
      </p:sp>
    </p:spTree>
    <p:extLst>
      <p:ext uri="{BB962C8B-B14F-4D97-AF65-F5344CB8AC3E}">
        <p14:creationId xmlns:p14="http://schemas.microsoft.com/office/powerpoint/2010/main" val="23757041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ikdörtgen 2"/>
          <p:cNvSpPr/>
          <p:nvPr/>
        </p:nvSpPr>
        <p:spPr>
          <a:xfrm>
            <a:off x="1043608" y="1450574"/>
            <a:ext cx="6624736" cy="3441583"/>
          </a:xfrm>
          <a:prstGeom prst="rect">
            <a:avLst/>
          </a:prstGeom>
        </p:spPr>
        <p:txBody>
          <a:bodyPr wrap="square">
            <a:spAutoFit/>
          </a:bodyPr>
          <a:lstStyle/>
          <a:p>
            <a:endParaRPr lang="tr-TR" dirty="0"/>
          </a:p>
          <a:p>
            <a:r>
              <a:rPr lang="tr-TR" dirty="0"/>
              <a:t> </a:t>
            </a:r>
          </a:p>
          <a:p>
            <a:pPr marL="285750" lvl="0" indent="-285750">
              <a:buFont typeface="Arial" panose="020B0604020202020204" pitchFamily="34" charset="0"/>
              <a:buChar char="•"/>
            </a:pPr>
            <a:r>
              <a:rPr lang="tr-TR" dirty="0"/>
              <a:t>Kan ve kan ürünü kullanımı azaldı</a:t>
            </a:r>
          </a:p>
          <a:p>
            <a:pPr marL="285750" lvl="0" indent="-285750">
              <a:buFont typeface="Arial" panose="020B0604020202020204" pitchFamily="34" charset="0"/>
              <a:buChar char="•"/>
            </a:pPr>
            <a:r>
              <a:rPr lang="tr-TR" dirty="0"/>
              <a:t>Kan transfüzyonunun yan etkileri ve </a:t>
            </a:r>
            <a:r>
              <a:rPr lang="tr-TR" dirty="0" err="1"/>
              <a:t>komlikasyonları</a:t>
            </a:r>
            <a:r>
              <a:rPr lang="tr-TR" dirty="0"/>
              <a:t> görülmedi</a:t>
            </a:r>
          </a:p>
          <a:p>
            <a:pPr marL="285750" lvl="0" indent="-285750">
              <a:buFont typeface="Arial" panose="020B0604020202020204" pitchFamily="34" charset="0"/>
              <a:buChar char="•"/>
            </a:pPr>
            <a:r>
              <a:rPr lang="tr-TR" dirty="0" err="1"/>
              <a:t>Postoparatif</a:t>
            </a:r>
            <a:r>
              <a:rPr lang="tr-TR" dirty="0"/>
              <a:t> iyileşme periyodu olumlu etkilendi </a:t>
            </a:r>
          </a:p>
          <a:p>
            <a:pPr marL="285750" lvl="0" indent="-285750">
              <a:buFont typeface="Arial" panose="020B0604020202020204" pitchFamily="34" charset="0"/>
              <a:buChar char="•"/>
            </a:pPr>
            <a:r>
              <a:rPr lang="tr-TR" dirty="0"/>
              <a:t>Daha hızlı </a:t>
            </a:r>
            <a:r>
              <a:rPr lang="tr-TR" dirty="0" err="1"/>
              <a:t>extübasyon</a:t>
            </a:r>
            <a:r>
              <a:rPr lang="tr-TR" dirty="0"/>
              <a:t> süresi  görüldü</a:t>
            </a:r>
          </a:p>
          <a:p>
            <a:pPr marL="285750" lvl="0" indent="-285750">
              <a:buFont typeface="Arial" panose="020B0604020202020204" pitchFamily="34" charset="0"/>
              <a:buChar char="•"/>
            </a:pPr>
            <a:r>
              <a:rPr lang="tr-TR" dirty="0"/>
              <a:t>Daha az kanama olduğu görüldü</a:t>
            </a:r>
          </a:p>
          <a:p>
            <a:pPr marL="285750" lvl="0" indent="-285750">
              <a:buFont typeface="Arial" panose="020B0604020202020204" pitchFamily="34" charset="0"/>
              <a:buChar char="•"/>
            </a:pPr>
            <a:r>
              <a:rPr lang="tr-TR" dirty="0"/>
              <a:t>Daha düşük </a:t>
            </a:r>
            <a:r>
              <a:rPr lang="tr-TR" dirty="0" err="1"/>
              <a:t>hemodilüsyon</a:t>
            </a:r>
            <a:r>
              <a:rPr lang="tr-TR" dirty="0"/>
              <a:t> sayesinde yüksek </a:t>
            </a:r>
            <a:r>
              <a:rPr lang="tr-TR" dirty="0" err="1"/>
              <a:t>hemotokrit</a:t>
            </a:r>
            <a:r>
              <a:rPr lang="tr-TR" dirty="0"/>
              <a:t> değerleri görüldü</a:t>
            </a:r>
          </a:p>
          <a:p>
            <a:pPr marL="285750" lvl="0" indent="-285750">
              <a:buFont typeface="Arial" panose="020B0604020202020204" pitchFamily="34" charset="0"/>
              <a:buChar char="•"/>
            </a:pPr>
            <a:r>
              <a:rPr lang="tr-TR" dirty="0"/>
              <a:t>Hasta başına yaklaşık 1000 </a:t>
            </a:r>
            <a:r>
              <a:rPr lang="tr-TR" dirty="0" err="1"/>
              <a:t>tl</a:t>
            </a:r>
            <a:r>
              <a:rPr lang="tr-TR" dirty="0"/>
              <a:t> ye yakın kan ve kan ürünü tasarrufu sağlandı.</a:t>
            </a:r>
          </a:p>
          <a:p>
            <a:endParaRPr lang="tr-TR" dirty="0"/>
          </a:p>
        </p:txBody>
      </p:sp>
      <p:sp>
        <p:nvSpPr>
          <p:cNvPr id="4" name="Dikdörtgen 3"/>
          <p:cNvSpPr/>
          <p:nvPr/>
        </p:nvSpPr>
        <p:spPr>
          <a:xfrm>
            <a:off x="3846862" y="1450574"/>
            <a:ext cx="1018227" cy="349968"/>
          </a:xfrm>
          <a:prstGeom prst="rect">
            <a:avLst/>
          </a:prstGeom>
        </p:spPr>
        <p:txBody>
          <a:bodyPr wrap="none">
            <a:spAutoFit/>
          </a:bodyPr>
          <a:lstStyle/>
          <a:p>
            <a:pPr algn="ctr"/>
            <a:r>
              <a:rPr lang="tr-TR" b="1" dirty="0">
                <a:solidFill>
                  <a:srgbClr val="C00000"/>
                </a:solidFill>
              </a:rPr>
              <a:t>SONUÇ</a:t>
            </a:r>
            <a:endParaRPr lang="tr-TR" dirty="0">
              <a:solidFill>
                <a:srgbClr val="C00000"/>
              </a:solidFill>
            </a:endParaRPr>
          </a:p>
        </p:txBody>
      </p:sp>
    </p:spTree>
    <p:extLst>
      <p:ext uri="{BB962C8B-B14F-4D97-AF65-F5344CB8AC3E}">
        <p14:creationId xmlns:p14="http://schemas.microsoft.com/office/powerpoint/2010/main" val="42122142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1196752"/>
            <a:ext cx="7770813" cy="4276750"/>
          </a:xfrm>
        </p:spPr>
        <p:txBody>
          <a:bodyPr>
            <a:normAutofit/>
          </a:bodyPr>
          <a:lstStyle/>
          <a:p>
            <a:r>
              <a:rPr lang="tr-TR" dirty="0"/>
              <a:t/>
            </a:r>
            <a:br>
              <a:rPr lang="tr-TR" dirty="0"/>
            </a:br>
            <a:endParaRPr lang="tr-TR"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323528" y="1664505"/>
            <a:ext cx="8208912" cy="2668679"/>
          </a:xfrm>
          <a:prstGeom prst="rect">
            <a:avLst/>
          </a:prstGeom>
        </p:spPr>
        <p:txBody>
          <a:bodyPr wrap="square">
            <a:spAutoFit/>
          </a:bodyPr>
          <a:lstStyle/>
          <a:p>
            <a:pPr algn="ctr"/>
            <a:r>
              <a:rPr lang="tr-TR" dirty="0"/>
              <a:t> </a:t>
            </a:r>
          </a:p>
          <a:p>
            <a:pPr algn="ctr"/>
            <a:r>
              <a:rPr lang="tr-TR" b="1" dirty="0">
                <a:solidFill>
                  <a:srgbClr val="C00000"/>
                </a:solidFill>
              </a:rPr>
              <a:t>SONUÇ</a:t>
            </a:r>
            <a:endParaRPr lang="tr-TR" dirty="0">
              <a:solidFill>
                <a:srgbClr val="C00000"/>
              </a:solidFill>
            </a:endParaRPr>
          </a:p>
          <a:p>
            <a:r>
              <a:rPr lang="tr-TR" b="1" dirty="0"/>
              <a:t> </a:t>
            </a:r>
            <a:endParaRPr lang="tr-TR" dirty="0"/>
          </a:p>
          <a:p>
            <a:r>
              <a:rPr lang="tr-TR" dirty="0">
                <a:latin typeface="+mn-lt"/>
              </a:rPr>
              <a:t>    Kan koruma ve kan ve kan ürünü kullanımını azaltma  hedefi doğrultusunda gerçekleştirilen  çalışmada ; entegre filtreli </a:t>
            </a:r>
            <a:r>
              <a:rPr lang="tr-TR" dirty="0" err="1">
                <a:latin typeface="+mn-lt"/>
              </a:rPr>
              <a:t>oksijeneratör</a:t>
            </a:r>
            <a:r>
              <a:rPr lang="tr-TR" dirty="0">
                <a:latin typeface="+mn-lt"/>
              </a:rPr>
              <a:t> kullanımı  ve </a:t>
            </a:r>
            <a:r>
              <a:rPr lang="tr-TR" dirty="0" err="1">
                <a:latin typeface="+mn-lt"/>
              </a:rPr>
              <a:t>retrograd</a:t>
            </a:r>
            <a:r>
              <a:rPr lang="tr-TR" dirty="0">
                <a:latin typeface="+mn-lt"/>
              </a:rPr>
              <a:t> </a:t>
            </a:r>
            <a:r>
              <a:rPr lang="tr-TR" dirty="0" err="1">
                <a:latin typeface="+mn-lt"/>
              </a:rPr>
              <a:t>otolog</a:t>
            </a:r>
            <a:r>
              <a:rPr lang="tr-TR" dirty="0">
                <a:latin typeface="+mn-lt"/>
              </a:rPr>
              <a:t> prime (Rop) </a:t>
            </a:r>
            <a:r>
              <a:rPr lang="tr-TR" dirty="0" err="1">
                <a:latin typeface="+mn-lt"/>
              </a:rPr>
              <a:t>ın</a:t>
            </a:r>
            <a:r>
              <a:rPr lang="tr-TR" dirty="0">
                <a:latin typeface="+mn-lt"/>
              </a:rPr>
              <a:t> birlikte kullanımının prime volümünü düşürerek </a:t>
            </a:r>
            <a:r>
              <a:rPr lang="tr-TR" dirty="0" err="1">
                <a:latin typeface="+mn-lt"/>
              </a:rPr>
              <a:t>hemodilüsyonun</a:t>
            </a:r>
            <a:r>
              <a:rPr lang="tr-TR" dirty="0">
                <a:latin typeface="+mn-lt"/>
              </a:rPr>
              <a:t> azaltılmasına ayrıca da  </a:t>
            </a:r>
            <a:r>
              <a:rPr lang="tr-TR" dirty="0" err="1">
                <a:latin typeface="+mn-lt"/>
              </a:rPr>
              <a:t>otolog</a:t>
            </a:r>
            <a:r>
              <a:rPr lang="tr-TR" dirty="0">
                <a:latin typeface="+mn-lt"/>
              </a:rPr>
              <a:t> kan alımının </a:t>
            </a:r>
            <a:r>
              <a:rPr lang="tr-TR" dirty="0" smtClean="0">
                <a:latin typeface="+mn-lt"/>
              </a:rPr>
              <a:t>, </a:t>
            </a:r>
            <a:r>
              <a:rPr lang="tr-TR" dirty="0" smtClean="0">
                <a:latin typeface="+mn-lt"/>
              </a:rPr>
              <a:t>kan </a:t>
            </a:r>
            <a:r>
              <a:rPr lang="tr-TR" dirty="0">
                <a:latin typeface="+mn-lt"/>
              </a:rPr>
              <a:t>ve kan ürünü kullanımını azaltmakla kalmayıp , transfüzyonun yan etkilerini ve komplikasyonlarını, </a:t>
            </a:r>
            <a:r>
              <a:rPr lang="tr-TR" dirty="0" err="1">
                <a:latin typeface="+mn-lt"/>
              </a:rPr>
              <a:t>postoperatif</a:t>
            </a:r>
            <a:r>
              <a:rPr lang="tr-TR" dirty="0">
                <a:latin typeface="+mn-lt"/>
              </a:rPr>
              <a:t> drenaj ve iyileşme periyodunu da olumlu etkilediğini istatiksel olarak </a:t>
            </a:r>
            <a:r>
              <a:rPr lang="tr-TR" dirty="0" smtClean="0">
                <a:latin typeface="+mn-lt"/>
              </a:rPr>
              <a:t>görülmüştür.</a:t>
            </a:r>
            <a:r>
              <a:rPr lang="tr-TR" dirty="0"/>
              <a:t/>
            </a:r>
            <a:br>
              <a:rPr lang="tr-TR" dirty="0"/>
            </a:br>
            <a:endParaRPr lang="tr-TR" dirty="0"/>
          </a:p>
        </p:txBody>
      </p:sp>
    </p:spTree>
    <p:extLst>
      <p:ext uri="{BB962C8B-B14F-4D97-AF65-F5344CB8AC3E}">
        <p14:creationId xmlns:p14="http://schemas.microsoft.com/office/powerpoint/2010/main" val="21781080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esktop\201504164137_tesekk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143125"/>
            <a:ext cx="5976664" cy="30860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5568"/>
            <a:ext cx="2195513"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5688697"/>
      </p:ext>
    </p:extLst>
  </p:cSld>
  <p:clrMapOvr>
    <a:masterClrMapping/>
  </p:clrMapOvr>
  <p:timing>
    <p:tnLst>
      <p:par>
        <p:cTn id="1" dur="indefinite" restart="never" nodeType="tmRoot"/>
      </p:par>
    </p:tnLst>
  </p:timing>
</p:sld>
</file>

<file path=ppt/theme/theme1.xml><?xml version="1.0" encoding="utf-8"?>
<a:theme xmlns:a="http://schemas.openxmlformats.org/drawingml/2006/main" name="medicalpark tema">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medicalpark tema</Template>
  <TotalTime>4117</TotalTime>
  <Words>1508</Words>
  <Application>Microsoft Office PowerPoint</Application>
  <PresentationFormat>Ekran Gösterisi (4:3)</PresentationFormat>
  <Paragraphs>422</Paragraphs>
  <Slides>25</Slides>
  <Notes>3</Notes>
  <HiddenSlides>0</HiddenSlides>
  <MMClips>1</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medicalpark tema</vt:lpstr>
      <vt:lpstr>PowerPoint Sunusu</vt:lpstr>
      <vt:lpstr>KPB’ın başlangıcı ile birlikte pompa prime solüsyonundan kaynaklı zorunlu hemodilüsyon meydana gelir. Kalp cerrahisi hastalarında bu hemodilüsyon ve oluşturduğu hemodilüsyonel anemi kan transfüzyonu için büyük risk oluşturmaktadır. ROP yöntemi pompa başlangıç solüsyonu olarak hastanın kendi kanını kullanır.   Kan transfüzyonundan sakınmak veya en azından ihtiyacı azaltmak için geliştirilmiş birçok stratejiden biri de Retrograt Otolog Prime (ROP) yöntemidir. </vt:lpstr>
      <vt:lpstr>PowerPoint Sunusu</vt:lpstr>
      <vt:lpstr>PowerPoint Sunusu</vt:lpstr>
      <vt:lpstr>Teknik 1</vt:lpstr>
      <vt:lpstr>Teknik 2</vt:lpstr>
      <vt:lpstr>Teknik 3</vt:lpstr>
      <vt:lpstr>Retrograt Otolog Prime Uygulaması</vt:lpstr>
      <vt:lpstr>            Sonuç olarak bu yöntemle ortalama 1500 ml olan prime sıvısını  500±50ml civarında azaltarak hastanın kendi kanıyla yer değiştirmiş olur. Böylece toplam 900±50 ml kristaloid ile prime işlemi tamamlanmış olmaktadır.   Tüm bu işlemler sırasında hasta hemodinamisinin sarsılmaması için cerrah , perfüzyonist ve anestezi hekiminin çok iyi iletişim halinde olması gerekmektedir.   </vt:lpstr>
      <vt:lpstr>ROP ile Birlikte Prime Solusyonunu Daha Fazla Nasıl Azaltabilirdik ?</vt:lpstr>
      <vt:lpstr>                                 Düşük Prime Hacmi sayesinde hemodilüsyonun azalmasına , daha düşük sürtünme alanı sayesinde de kan travmatizasyonunu azaltarak hemolizin önlenmesinde yardımcı olur.      Entegre filtreli oksijenaratör kullanımıyla 1500ml olan prime  hacmı 900ml ye kadar düşerek daha az  miktarda hemodilüsyon sağlandı.   </vt:lpstr>
      <vt:lpstr>Otolog Kan Alımı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BY PASS AMELİYATLARINDA YILLIK KAN Ve KAN ÜRÜNÜ KULLANIMI ORANI</vt:lpstr>
      <vt:lpstr>PowerPoint Sunusu</vt:lpstr>
      <vt:lpstr>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Nilgun Ercandogdu</dc:creator>
  <cp:lastModifiedBy>Çiftçi</cp:lastModifiedBy>
  <cp:revision>214</cp:revision>
  <cp:lastPrinted>1601-01-01T00:00:00Z</cp:lastPrinted>
  <dcterms:created xsi:type="dcterms:W3CDTF">2016-01-21T10:58:04Z</dcterms:created>
  <dcterms:modified xsi:type="dcterms:W3CDTF">2019-02-23T07:00:25Z</dcterms:modified>
</cp:coreProperties>
</file>