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Lst>
  <p:notesMasterIdLst>
    <p:notesMasterId r:id="rId35"/>
  </p:notesMasterIdLst>
  <p:sldIdLst>
    <p:sldId id="256" r:id="rId2"/>
    <p:sldId id="268" r:id="rId3"/>
    <p:sldId id="269" r:id="rId4"/>
    <p:sldId id="257" r:id="rId5"/>
    <p:sldId id="258" r:id="rId6"/>
    <p:sldId id="275" r:id="rId7"/>
    <p:sldId id="292" r:id="rId8"/>
    <p:sldId id="272" r:id="rId9"/>
    <p:sldId id="276" r:id="rId10"/>
    <p:sldId id="283" r:id="rId11"/>
    <p:sldId id="282" r:id="rId12"/>
    <p:sldId id="281" r:id="rId13"/>
    <p:sldId id="280" r:id="rId14"/>
    <p:sldId id="261" r:id="rId15"/>
    <p:sldId id="291" r:id="rId16"/>
    <p:sldId id="303" r:id="rId17"/>
    <p:sldId id="278" r:id="rId18"/>
    <p:sldId id="286" r:id="rId19"/>
    <p:sldId id="284" r:id="rId20"/>
    <p:sldId id="289" r:id="rId21"/>
    <p:sldId id="290" r:id="rId22"/>
    <p:sldId id="293" r:id="rId23"/>
    <p:sldId id="288" r:id="rId24"/>
    <p:sldId id="277" r:id="rId25"/>
    <p:sldId id="294" r:id="rId26"/>
    <p:sldId id="287" r:id="rId27"/>
    <p:sldId id="298" r:id="rId28"/>
    <p:sldId id="299" r:id="rId29"/>
    <p:sldId id="300" r:id="rId30"/>
    <p:sldId id="296" r:id="rId31"/>
    <p:sldId id="297" r:id="rId32"/>
    <p:sldId id="301" r:id="rId33"/>
    <p:sldId id="304"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5885" autoAdjust="0"/>
  </p:normalViewPr>
  <p:slideViewPr>
    <p:cSldViewPr>
      <p:cViewPr>
        <p:scale>
          <a:sx n="100" d="100"/>
          <a:sy n="100" d="100"/>
        </p:scale>
        <p:origin x="-110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32E9F5-F44E-4DCC-B4B6-B9D255BACD05}" type="datetimeFigureOut">
              <a:rPr lang="en-US" smtClean="0"/>
              <a:t>2/23/2019</a:t>
            </a:fld>
            <a:endParaRPr lang="en-US"/>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134705-47AF-4382-80A7-0EAC88E11C45}" type="slidenum">
              <a:rPr lang="en-US" smtClean="0"/>
              <a:t>‹#›</a:t>
            </a:fld>
            <a:endParaRPr lang="en-US"/>
          </a:p>
        </p:txBody>
      </p:sp>
    </p:spTree>
    <p:extLst>
      <p:ext uri="{BB962C8B-B14F-4D97-AF65-F5344CB8AC3E}">
        <p14:creationId xmlns:p14="http://schemas.microsoft.com/office/powerpoint/2010/main" val="787427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Merhaba, </a:t>
            </a:r>
            <a:r>
              <a:rPr lang="tr-TR" dirty="0" err="1" smtClean="0"/>
              <a:t>hoşgeldiniz</a:t>
            </a:r>
            <a:r>
              <a:rPr lang="tr-TR" dirty="0" smtClean="0"/>
              <a:t>.</a:t>
            </a:r>
            <a:r>
              <a:rPr lang="tr-TR" baseline="0" dirty="0" smtClean="0"/>
              <a:t> </a:t>
            </a:r>
            <a:r>
              <a:rPr lang="tr-TR" dirty="0" smtClean="0"/>
              <a:t>herkese</a:t>
            </a:r>
            <a:r>
              <a:rPr lang="tr-TR" baseline="0" dirty="0" smtClean="0"/>
              <a:t> iyi öğleden sonları. Bugün bana düşen görev ise size </a:t>
            </a:r>
            <a:r>
              <a:rPr lang="tr-TR" baseline="0" dirty="0" err="1" smtClean="0"/>
              <a:t>ASP’un</a:t>
            </a:r>
            <a:r>
              <a:rPr lang="tr-TR" baseline="0" dirty="0" smtClean="0"/>
              <a:t> hangi ısıda </a:t>
            </a:r>
          </a:p>
          <a:p>
            <a:r>
              <a:rPr lang="tr-TR" baseline="0" dirty="0" smtClean="0"/>
              <a:t>, hangi akımda hangi basınçla verileceği ile ilgili bilgiler vermek.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a:t>
            </a:fld>
            <a:endParaRPr lang="en-US"/>
          </a:p>
        </p:txBody>
      </p:sp>
    </p:spTree>
    <p:extLst>
      <p:ext uri="{BB962C8B-B14F-4D97-AF65-F5344CB8AC3E}">
        <p14:creationId xmlns:p14="http://schemas.microsoft.com/office/powerpoint/2010/main" val="471689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err="1" smtClean="0"/>
              <a:t>Beyinimiz</a:t>
            </a:r>
            <a:r>
              <a:rPr lang="tr-TR" dirty="0" smtClean="0"/>
              <a:t>,</a:t>
            </a:r>
            <a:r>
              <a:rPr lang="tr-TR" baseline="0" dirty="0" smtClean="0"/>
              <a:t> en önemli organımız. Kendisi küçük ama işlevi büyük organımız. Kalp debisinin %15’ini kullanıyor. </a:t>
            </a:r>
            <a:r>
              <a:rPr lang="tr-TR" baseline="0" dirty="0" err="1" smtClean="0"/>
              <a:t>Metabolik</a:t>
            </a:r>
            <a:r>
              <a:rPr lang="tr-TR" baseline="0" dirty="0" smtClean="0"/>
              <a:t> ihtiyacı yüksek. Metabolizmasını kan akımına göre kendi düzenleyebilir. Diğer </a:t>
            </a:r>
            <a:r>
              <a:rPr lang="tr-TR" baseline="0" dirty="0" err="1" smtClean="0"/>
              <a:t>önemliözelliği</a:t>
            </a:r>
            <a:r>
              <a:rPr lang="tr-TR" baseline="0" dirty="0" smtClean="0"/>
              <a:t> ise değişen </a:t>
            </a:r>
            <a:r>
              <a:rPr lang="tr-TR" baseline="0" dirty="0" err="1" smtClean="0"/>
              <a:t>perfüzyon</a:t>
            </a:r>
            <a:r>
              <a:rPr lang="tr-TR" baseline="0" dirty="0" smtClean="0"/>
              <a:t> basınçlarına göre kendi akımını  düzenleyebilir. </a:t>
            </a:r>
            <a:r>
              <a:rPr lang="tr-TR" baseline="0" dirty="0" err="1" smtClean="0"/>
              <a:t>İskemiye</a:t>
            </a:r>
            <a:r>
              <a:rPr lang="tr-TR" baseline="0" dirty="0" smtClean="0"/>
              <a:t> çok hassas, yenilenebilen hücreler değil. </a:t>
            </a:r>
          </a:p>
          <a:p>
            <a:r>
              <a:rPr lang="tr-TR" baseline="0" dirty="0" smtClean="0"/>
              <a:t>Nörolojik olaylar  kalp cerrahisinde en </a:t>
            </a:r>
            <a:r>
              <a:rPr lang="tr-TR" baseline="0" dirty="0" err="1" smtClean="0"/>
              <a:t>katastrofik</a:t>
            </a:r>
            <a:r>
              <a:rPr lang="tr-TR" baseline="0" dirty="0" smtClean="0"/>
              <a:t> komplikasyonlardan birisi. O nedenle Aort cerrahisi sırasında en fazla odaklandığımız nokta. </a:t>
            </a:r>
            <a:r>
              <a:rPr lang="tr-TR" baseline="0" dirty="0" err="1" smtClean="0"/>
              <a:t>Perfüzyon</a:t>
            </a:r>
            <a:r>
              <a:rPr lang="tr-TR" baseline="0" dirty="0" smtClean="0"/>
              <a:t> </a:t>
            </a:r>
            <a:r>
              <a:rPr lang="tr-TR" baseline="0" dirty="0" err="1" smtClean="0"/>
              <a:t>stratejiisi</a:t>
            </a:r>
            <a:r>
              <a:rPr lang="tr-TR" baseline="0" dirty="0" smtClean="0"/>
              <a:t> ve beyin koruması.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a:t>
            </a:fld>
            <a:endParaRPr lang="en-US"/>
          </a:p>
        </p:txBody>
      </p:sp>
    </p:spTree>
    <p:extLst>
      <p:ext uri="{BB962C8B-B14F-4D97-AF65-F5344CB8AC3E}">
        <p14:creationId xmlns:p14="http://schemas.microsoft.com/office/powerpoint/2010/main" val="774851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Distal</a:t>
            </a:r>
            <a:r>
              <a:rPr lang="tr-TR" baseline="0" dirty="0" smtClean="0"/>
              <a:t> asendan aorta ve </a:t>
            </a:r>
            <a:r>
              <a:rPr lang="tr-TR" baseline="0" dirty="0" err="1" smtClean="0"/>
              <a:t>arkus</a:t>
            </a:r>
            <a:r>
              <a:rPr lang="tr-TR" baseline="0" dirty="0" smtClean="0"/>
              <a:t> </a:t>
            </a:r>
            <a:r>
              <a:rPr lang="tr-TR" baseline="0" dirty="0" err="1" smtClean="0"/>
              <a:t>aortayı</a:t>
            </a:r>
            <a:r>
              <a:rPr lang="tr-TR" baseline="0" dirty="0" smtClean="0"/>
              <a:t> içeren </a:t>
            </a:r>
            <a:r>
              <a:rPr lang="tr-TR" baseline="0" dirty="0" err="1" smtClean="0"/>
              <a:t>aortik</a:t>
            </a:r>
            <a:r>
              <a:rPr lang="tr-TR" baseline="0" dirty="0" smtClean="0"/>
              <a:t> </a:t>
            </a:r>
            <a:r>
              <a:rPr lang="tr-TR" baseline="0" dirty="0" err="1" smtClean="0"/>
              <a:t>hastalalıkların</a:t>
            </a:r>
            <a:r>
              <a:rPr lang="tr-TR" baseline="0" dirty="0" smtClean="0"/>
              <a:t> cerrahisinde beyin koruması için planlama yapmak zorundayız. Özellikle </a:t>
            </a:r>
            <a:r>
              <a:rPr lang="tr-TR" baseline="0" dirty="0" err="1" smtClean="0"/>
              <a:t>arkus</a:t>
            </a:r>
            <a:r>
              <a:rPr lang="tr-TR" baseline="0" dirty="0" smtClean="0"/>
              <a:t> replasmanı gerektirebilecek olgularda bu planlama daha önemli.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3</a:t>
            </a:fld>
            <a:endParaRPr lang="en-US"/>
          </a:p>
        </p:txBody>
      </p:sp>
    </p:spTree>
    <p:extLst>
      <p:ext uri="{BB962C8B-B14F-4D97-AF65-F5344CB8AC3E}">
        <p14:creationId xmlns:p14="http://schemas.microsoft.com/office/powerpoint/2010/main" val="37482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Beyin korumada amacımız </a:t>
            </a:r>
            <a:r>
              <a:rPr lang="tr-TR" baseline="0" dirty="0" smtClean="0"/>
              <a:t>Öncelikle beyin dokusunun </a:t>
            </a:r>
            <a:r>
              <a:rPr lang="tr-TR" baseline="0" dirty="0" err="1" smtClean="0"/>
              <a:t>metabolik</a:t>
            </a:r>
            <a:r>
              <a:rPr lang="tr-TR" baseline="0" dirty="0" smtClean="0"/>
              <a:t> ihtiyacını minimize etmek. Bunu da ancak hipotermi ile sağlayabiliyoruz. </a:t>
            </a:r>
          </a:p>
          <a:p>
            <a:r>
              <a:rPr lang="tr-TR" dirty="0" smtClean="0"/>
              <a:t>Bununla birlikte gerekli</a:t>
            </a:r>
            <a:r>
              <a:rPr lang="tr-TR" baseline="0" dirty="0" smtClean="0"/>
              <a:t> bazal metabolizma için de </a:t>
            </a:r>
            <a:r>
              <a:rPr lang="tr-TR" baseline="0" dirty="0" err="1" smtClean="0"/>
              <a:t>perfüzyon</a:t>
            </a:r>
            <a:r>
              <a:rPr lang="tr-TR" baseline="0" dirty="0" smtClean="0"/>
              <a:t> sağlamak. </a:t>
            </a:r>
            <a:r>
              <a:rPr lang="tr-TR" baseline="0" dirty="0" err="1" smtClean="0"/>
              <a:t>Perfüzyon</a:t>
            </a:r>
            <a:r>
              <a:rPr lang="tr-TR" baseline="0" dirty="0" smtClean="0"/>
              <a:t> sırasında arken birkaç parametreyi ayarlamamız gerekiyor.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4</a:t>
            </a:fld>
            <a:endParaRPr lang="en-US"/>
          </a:p>
        </p:txBody>
      </p:sp>
    </p:spTree>
    <p:extLst>
      <p:ext uri="{BB962C8B-B14F-4D97-AF65-F5344CB8AC3E}">
        <p14:creationId xmlns:p14="http://schemas.microsoft.com/office/powerpoint/2010/main" val="424438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Aort</a:t>
            </a:r>
            <a:r>
              <a:rPr lang="tr-TR" baseline="0" dirty="0" smtClean="0"/>
              <a:t> cerrahisinin gelişiminden bu yana beyin koruması için bir çok yol kullanıldı. DHSA ilk kullanılan tekniklerden bir tanesi. 1975 yılında ilk kez yayınlandı. Daha sonraları uzamış iskemi süreleri için ek teknikler geliştirildi. DH ile birlikte RSP ve ASP.  Şu andan günümüzde tüm teknikler hala aktif olarak kullanılıyor.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5</a:t>
            </a:fld>
            <a:endParaRPr lang="en-US"/>
          </a:p>
        </p:txBody>
      </p:sp>
    </p:spTree>
    <p:extLst>
      <p:ext uri="{BB962C8B-B14F-4D97-AF65-F5344CB8AC3E}">
        <p14:creationId xmlns:p14="http://schemas.microsoft.com/office/powerpoint/2010/main" val="97236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Bu çalışmayı koydum. </a:t>
            </a:r>
            <a:r>
              <a:rPr lang="tr-TR" baseline="0" dirty="0" smtClean="0"/>
              <a:t>DHSA ile ilgili </a:t>
            </a:r>
            <a:r>
              <a:rPr lang="tr-TR" baseline="0" dirty="0" err="1" smtClean="0"/>
              <a:t>köşetaşı</a:t>
            </a:r>
            <a:r>
              <a:rPr lang="tr-TR" baseline="0" dirty="0" smtClean="0"/>
              <a:t> çalışmalardan bir tanesi. Bu konuda deneyimli ellerden çıkan bir yazı. Sadece HSA yeterli değil mi? Değil, süresi arttıkça </a:t>
            </a:r>
            <a:r>
              <a:rPr lang="tr-TR" baseline="0" dirty="0" err="1" smtClean="0"/>
              <a:t>strok</a:t>
            </a:r>
            <a:r>
              <a:rPr lang="tr-TR" baseline="0" dirty="0" smtClean="0"/>
              <a:t> riski arıyor. </a:t>
            </a:r>
            <a:r>
              <a:rPr lang="tr-TR" baseline="0" dirty="0" err="1" smtClean="0"/>
              <a:t>Strok</a:t>
            </a:r>
            <a:r>
              <a:rPr lang="tr-TR" baseline="0" dirty="0" smtClean="0"/>
              <a:t> için güvenli sürenin özellikle 40 dk’ya kadar olduğu sonucuna varılmış.  Mortalite için ise 65 </a:t>
            </a:r>
            <a:r>
              <a:rPr lang="tr-TR" baseline="0" dirty="0" err="1" smtClean="0"/>
              <a:t>dk</a:t>
            </a:r>
            <a:r>
              <a:rPr lang="tr-TR" baseline="0" dirty="0" smtClean="0"/>
              <a:t> olduğu saptanmış. Tabii ki de </a:t>
            </a:r>
            <a:r>
              <a:rPr lang="tr-TR" baseline="0" dirty="0" err="1" smtClean="0"/>
              <a:t>strok</a:t>
            </a:r>
            <a:r>
              <a:rPr lang="tr-TR" baseline="0" dirty="0" smtClean="0"/>
              <a:t> sadece </a:t>
            </a:r>
            <a:r>
              <a:rPr lang="tr-TR" baseline="0" dirty="0" err="1" smtClean="0"/>
              <a:t>perfüzyona</a:t>
            </a:r>
            <a:r>
              <a:rPr lang="tr-TR" baseline="0" dirty="0" smtClean="0"/>
              <a:t> bağlı değil. </a:t>
            </a:r>
          </a:p>
        </p:txBody>
      </p:sp>
      <p:sp>
        <p:nvSpPr>
          <p:cNvPr id="4" name="Slayt Numarası Yer Tutucusu 3"/>
          <p:cNvSpPr>
            <a:spLocks noGrp="1"/>
          </p:cNvSpPr>
          <p:nvPr>
            <p:ph type="sldNum" sz="quarter" idx="10"/>
          </p:nvPr>
        </p:nvSpPr>
        <p:spPr/>
        <p:txBody>
          <a:bodyPr/>
          <a:lstStyle/>
          <a:p>
            <a:fld id="{E5134705-47AF-4382-80A7-0EAC88E11C45}" type="slidenum">
              <a:rPr lang="en-US" smtClean="0"/>
              <a:t>6</a:t>
            </a:fld>
            <a:endParaRPr lang="en-US"/>
          </a:p>
        </p:txBody>
      </p:sp>
    </p:spTree>
    <p:extLst>
      <p:ext uri="{BB962C8B-B14F-4D97-AF65-F5344CB8AC3E}">
        <p14:creationId xmlns:p14="http://schemas.microsoft.com/office/powerpoint/2010/main" val="1143073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Bu konu ile alakalı güzel bir grafik olduğu</a:t>
            </a:r>
            <a:r>
              <a:rPr lang="tr-TR" baseline="0" dirty="0" smtClean="0"/>
              <a:t> için koydum. </a:t>
            </a:r>
            <a:r>
              <a:rPr lang="tr-TR" baseline="0" dirty="0" err="1" smtClean="0"/>
              <a:t>Stroke</a:t>
            </a:r>
            <a:r>
              <a:rPr lang="tr-TR" baseline="0" dirty="0" smtClean="0"/>
              <a:t> ve mortalite açısından bakıldığında DHSA ile süre arttıkça risk artışı belirgin iken bu durum RSP ve ASP de değişmiyor.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7</a:t>
            </a:fld>
            <a:endParaRPr lang="en-US"/>
          </a:p>
        </p:txBody>
      </p:sp>
    </p:spTree>
    <p:extLst>
      <p:ext uri="{BB962C8B-B14F-4D97-AF65-F5344CB8AC3E}">
        <p14:creationId xmlns:p14="http://schemas.microsoft.com/office/powerpoint/2010/main" val="3477585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DHSA hala sık kullanıyoruz. Ancak </a:t>
            </a:r>
            <a:r>
              <a:rPr lang="tr-TR" dirty="0" err="1" smtClean="0"/>
              <a:t>koagülason</a:t>
            </a:r>
            <a:r>
              <a:rPr lang="tr-TR" baseline="0" dirty="0" smtClean="0"/>
              <a:t> ve </a:t>
            </a:r>
            <a:r>
              <a:rPr lang="tr-TR" baseline="0" dirty="0" err="1" smtClean="0"/>
              <a:t>homeostasis</a:t>
            </a:r>
            <a:r>
              <a:rPr lang="tr-TR" baseline="0" dirty="0" smtClean="0"/>
              <a:t> üzerine </a:t>
            </a:r>
            <a:r>
              <a:rPr lang="tr-TR" baseline="0" dirty="0" err="1" smtClean="0"/>
              <a:t>zaralı</a:t>
            </a:r>
            <a:r>
              <a:rPr lang="tr-TR" baseline="0" dirty="0" smtClean="0"/>
              <a:t> etkileri mevcut. Uzun SA ihtiyacı olacak hastalarda ek koruma tekniği gerekli </a:t>
            </a:r>
            <a:r>
              <a:rPr lang="tr-TR" baseline="0" dirty="0" err="1" smtClean="0"/>
              <a:t>oalcaktır</a:t>
            </a:r>
            <a:r>
              <a:rPr lang="tr-TR" baseline="0" dirty="0" smtClean="0"/>
              <a:t>. ASP ve ya RSP, sunumum itibari ile ASP a </a:t>
            </a:r>
            <a:r>
              <a:rPr lang="tr-TR" baseline="0" dirty="0" err="1" smtClean="0"/>
              <a:t>odaklanacaım</a:t>
            </a:r>
            <a:r>
              <a:rPr lang="tr-TR" baseline="0" dirty="0" smtClean="0"/>
              <a:t>.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8</a:t>
            </a:fld>
            <a:endParaRPr lang="en-US"/>
          </a:p>
        </p:txBody>
      </p:sp>
    </p:spTree>
    <p:extLst>
      <p:ext uri="{BB962C8B-B14F-4D97-AF65-F5344CB8AC3E}">
        <p14:creationId xmlns:p14="http://schemas.microsoft.com/office/powerpoint/2010/main" val="331743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Şimdi gelelim sunumun asıl amacına. ASP uygulayalım ama nasıl?</a:t>
            </a:r>
          </a:p>
          <a:p>
            <a:r>
              <a:rPr lang="tr-TR" dirty="0" smtClean="0"/>
              <a:t>Nasıl </a:t>
            </a:r>
            <a:r>
              <a:rPr lang="tr-TR" dirty="0" err="1" smtClean="0"/>
              <a:t>perfüze</a:t>
            </a:r>
            <a:r>
              <a:rPr lang="tr-TR" dirty="0" smtClean="0"/>
              <a:t> edelim? Kaça kadar soğuyalım? </a:t>
            </a:r>
            <a:r>
              <a:rPr lang="tr-TR" baseline="0" dirty="0" smtClean="0"/>
              <a:t> tek veya iki taraflı mı verelim? Hangi akım veya basınçta verelim.  </a:t>
            </a:r>
          </a:p>
          <a:p>
            <a:r>
              <a:rPr lang="tr-TR" baseline="0" dirty="0" smtClean="0"/>
              <a:t>Buna karar verirken çalışmalarda baktığımız klinik sonuçlar: İnme, geçici veya kalıcı ve tabii ki hastanın sağ kalımı.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9</a:t>
            </a:fld>
            <a:endParaRPr lang="en-US"/>
          </a:p>
        </p:txBody>
      </p:sp>
    </p:spTree>
    <p:extLst>
      <p:ext uri="{BB962C8B-B14F-4D97-AF65-F5344CB8AC3E}">
        <p14:creationId xmlns:p14="http://schemas.microsoft.com/office/powerpoint/2010/main" val="3949336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ASP için bir çok</a:t>
            </a:r>
            <a:r>
              <a:rPr lang="tr-TR" baseline="0" dirty="0" smtClean="0"/>
              <a:t> teknik var. Her cerrah kendi stratejisini geliştirebiliyor. Birkaç örnek vereceğim. </a:t>
            </a:r>
            <a:r>
              <a:rPr lang="tr-TR" baseline="0" dirty="0" err="1" smtClean="0"/>
              <a:t>Aksiller</a:t>
            </a:r>
            <a:r>
              <a:rPr lang="tr-TR" baseline="0" dirty="0" smtClean="0"/>
              <a:t> </a:t>
            </a:r>
            <a:r>
              <a:rPr lang="tr-TR" baseline="0" dirty="0" err="1" smtClean="0"/>
              <a:t>kanülasyon</a:t>
            </a:r>
            <a:r>
              <a:rPr lang="tr-TR" baseline="0" dirty="0" smtClean="0"/>
              <a:t>, </a:t>
            </a:r>
            <a:r>
              <a:rPr lang="tr-TR" baseline="0" dirty="0" err="1" smtClean="0"/>
              <a:t>arkus</a:t>
            </a:r>
            <a:r>
              <a:rPr lang="tr-TR" baseline="0" dirty="0" smtClean="0"/>
              <a:t> dallarının </a:t>
            </a:r>
            <a:r>
              <a:rPr lang="tr-TR" baseline="0" dirty="0" err="1" smtClean="0"/>
              <a:t>klemplenmesi</a:t>
            </a:r>
            <a:r>
              <a:rPr lang="tr-TR" baseline="0" dirty="0" smtClean="0"/>
              <a:t> ile tek taraflı </a:t>
            </a:r>
            <a:r>
              <a:rPr lang="tr-TR" baseline="0" dirty="0" err="1" smtClean="0"/>
              <a:t>perf</a:t>
            </a:r>
            <a:r>
              <a:rPr lang="tr-TR" baseline="0" dirty="0" smtClean="0"/>
              <a:t>. </a:t>
            </a:r>
          </a:p>
          <a:p>
            <a:r>
              <a:rPr lang="tr-TR" baseline="0" dirty="0" err="1" smtClean="0"/>
              <a:t>Greft</a:t>
            </a:r>
            <a:r>
              <a:rPr lang="tr-TR" baseline="0" dirty="0" smtClean="0"/>
              <a:t> ile </a:t>
            </a:r>
            <a:r>
              <a:rPr lang="tr-TR" baseline="0" dirty="0" err="1" smtClean="0"/>
              <a:t>aksiller</a:t>
            </a:r>
            <a:r>
              <a:rPr lang="tr-TR" baseline="0" dirty="0" smtClean="0"/>
              <a:t> </a:t>
            </a:r>
            <a:r>
              <a:rPr lang="tr-TR" baseline="0" dirty="0" err="1" smtClean="0"/>
              <a:t>perfüzyon</a:t>
            </a:r>
            <a:r>
              <a:rPr lang="tr-TR" baseline="0" dirty="0" smtClean="0"/>
              <a:t>, sol </a:t>
            </a:r>
            <a:r>
              <a:rPr lang="tr-TR" baseline="0" dirty="0" err="1" smtClean="0"/>
              <a:t>karotisin</a:t>
            </a:r>
            <a:r>
              <a:rPr lang="tr-TR" baseline="0" dirty="0" smtClean="0"/>
              <a:t> balonlu </a:t>
            </a:r>
            <a:r>
              <a:rPr lang="tr-TR" baseline="0" dirty="0" err="1" smtClean="0"/>
              <a:t>kanül</a:t>
            </a:r>
            <a:r>
              <a:rPr lang="tr-TR" baseline="0" dirty="0" smtClean="0"/>
              <a:t> ile </a:t>
            </a:r>
            <a:r>
              <a:rPr lang="tr-TR" baseline="0" dirty="0" err="1" smtClean="0"/>
              <a:t>perf</a:t>
            </a:r>
            <a:r>
              <a:rPr lang="tr-TR" baseline="0" dirty="0" smtClean="0"/>
              <a:t>. </a:t>
            </a:r>
            <a:r>
              <a:rPr lang="tr-TR" baseline="0" dirty="0" err="1" smtClean="0"/>
              <a:t>Trnkus</a:t>
            </a:r>
            <a:r>
              <a:rPr lang="tr-TR" baseline="0" dirty="0" smtClean="0"/>
              <a:t> ve sol </a:t>
            </a:r>
            <a:r>
              <a:rPr lang="tr-TR" baseline="0" dirty="0" err="1" smtClean="0"/>
              <a:t>karıtisin</a:t>
            </a:r>
            <a:r>
              <a:rPr lang="tr-TR" baseline="0" dirty="0" smtClean="0"/>
              <a:t> direkt içerden balonlu </a:t>
            </a:r>
            <a:r>
              <a:rPr lang="tr-TR" baseline="0" dirty="0" err="1" smtClean="0"/>
              <a:t>katteer</a:t>
            </a:r>
            <a:r>
              <a:rPr lang="tr-TR" baseline="0" dirty="0" smtClean="0"/>
              <a:t> ile </a:t>
            </a:r>
            <a:r>
              <a:rPr lang="tr-TR" baseline="0" dirty="0" err="1" smtClean="0"/>
              <a:t>perfüzyonu</a:t>
            </a:r>
            <a:r>
              <a:rPr lang="tr-TR" baseline="0" dirty="0" smtClean="0"/>
              <a:t>. </a:t>
            </a:r>
          </a:p>
          <a:p>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10</a:t>
            </a:fld>
            <a:endParaRPr lang="en-US"/>
          </a:p>
        </p:txBody>
      </p:sp>
    </p:spTree>
    <p:extLst>
      <p:ext uri="{BB962C8B-B14F-4D97-AF65-F5344CB8AC3E}">
        <p14:creationId xmlns:p14="http://schemas.microsoft.com/office/powerpoint/2010/main" val="1107904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Bunun yanında direk </a:t>
            </a:r>
            <a:r>
              <a:rPr lang="tr-TR" dirty="0" err="1" smtClean="0"/>
              <a:t>Trunkus</a:t>
            </a:r>
            <a:r>
              <a:rPr lang="tr-TR" dirty="0" smtClean="0"/>
              <a:t> </a:t>
            </a:r>
            <a:r>
              <a:rPr lang="tr-TR" dirty="0" err="1" smtClean="0"/>
              <a:t>Brakiosefalikus’a</a:t>
            </a:r>
            <a:r>
              <a:rPr lang="tr-TR" baseline="0" dirty="0" smtClean="0"/>
              <a:t> greft </a:t>
            </a:r>
            <a:r>
              <a:rPr lang="tr-TR" baseline="0" dirty="0" err="1" smtClean="0"/>
              <a:t>anastomzu</a:t>
            </a:r>
            <a:r>
              <a:rPr lang="tr-TR" baseline="0" dirty="0" smtClean="0"/>
              <a:t> yaparak </a:t>
            </a:r>
            <a:r>
              <a:rPr lang="tr-TR" baseline="0" dirty="0" err="1" smtClean="0"/>
              <a:t>greftin</a:t>
            </a:r>
            <a:r>
              <a:rPr lang="tr-TR" baseline="0" dirty="0" smtClean="0"/>
              <a:t> </a:t>
            </a:r>
            <a:r>
              <a:rPr lang="tr-TR" baseline="0" dirty="0" err="1" smtClean="0"/>
              <a:t>kanülasyonu</a:t>
            </a:r>
            <a:r>
              <a:rPr lang="tr-TR" baseline="0" dirty="0" smtClean="0"/>
              <a:t> ile vücut </a:t>
            </a:r>
            <a:r>
              <a:rPr lang="tr-TR" baseline="0" dirty="0" err="1" smtClean="0"/>
              <a:t>perfüzyonu</a:t>
            </a:r>
            <a:r>
              <a:rPr lang="tr-TR" baseline="0" dirty="0" smtClean="0"/>
              <a:t> sağladıktan sonra </a:t>
            </a:r>
            <a:r>
              <a:rPr lang="tr-TR" baseline="0" dirty="0" err="1" smtClean="0"/>
              <a:t>ASP’a</a:t>
            </a:r>
            <a:r>
              <a:rPr lang="tr-TR" baseline="0" dirty="0" smtClean="0"/>
              <a:t> döndürülebilir. </a:t>
            </a:r>
            <a:r>
              <a:rPr lang="tr-TR" baseline="0" dirty="0" err="1" smtClean="0"/>
              <a:t>Arkus</a:t>
            </a:r>
            <a:r>
              <a:rPr lang="tr-TR" baseline="0" dirty="0" smtClean="0"/>
              <a:t> dallarına greft </a:t>
            </a:r>
            <a:r>
              <a:rPr lang="tr-TR" baseline="0" dirty="0" err="1" smtClean="0"/>
              <a:t>anastomzu</a:t>
            </a:r>
            <a:r>
              <a:rPr lang="tr-TR" baseline="0" dirty="0" smtClean="0"/>
              <a:t> yapıldıkça onlar da </a:t>
            </a:r>
            <a:r>
              <a:rPr lang="tr-TR" baseline="0" dirty="0" err="1" smtClean="0"/>
              <a:t>perfüze</a:t>
            </a:r>
            <a:r>
              <a:rPr lang="tr-TR" baseline="0" dirty="0" smtClean="0"/>
              <a:t> edilebilir.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11</a:t>
            </a:fld>
            <a:endParaRPr lang="en-US"/>
          </a:p>
        </p:txBody>
      </p:sp>
    </p:spTree>
    <p:extLst>
      <p:ext uri="{BB962C8B-B14F-4D97-AF65-F5344CB8AC3E}">
        <p14:creationId xmlns:p14="http://schemas.microsoft.com/office/powerpoint/2010/main" val="343838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Yine </a:t>
            </a:r>
            <a:r>
              <a:rPr lang="tr-TR" dirty="0" err="1" smtClean="0"/>
              <a:t>arkus</a:t>
            </a:r>
            <a:r>
              <a:rPr lang="tr-TR" dirty="0" smtClean="0"/>
              <a:t> dallarına </a:t>
            </a:r>
            <a:r>
              <a:rPr lang="tr-TR" baseline="0" dirty="0" smtClean="0"/>
              <a:t> </a:t>
            </a:r>
            <a:r>
              <a:rPr lang="tr-TR" baseline="0" dirty="0" err="1" smtClean="0"/>
              <a:t>anastomoze</a:t>
            </a:r>
            <a:r>
              <a:rPr lang="tr-TR" baseline="0" dirty="0" smtClean="0"/>
              <a:t> edilen </a:t>
            </a:r>
            <a:r>
              <a:rPr lang="tr-TR" dirty="0" err="1" smtClean="0"/>
              <a:t>greftlerden</a:t>
            </a:r>
            <a:r>
              <a:rPr lang="tr-TR" dirty="0" smtClean="0"/>
              <a:t> </a:t>
            </a:r>
            <a:r>
              <a:rPr lang="tr-TR" baseline="0" dirty="0" err="1" smtClean="0"/>
              <a:t>perfüzyon</a:t>
            </a:r>
            <a:r>
              <a:rPr lang="tr-TR" baseline="0" dirty="0" smtClean="0"/>
              <a:t>. </a:t>
            </a:r>
          </a:p>
        </p:txBody>
      </p:sp>
      <p:sp>
        <p:nvSpPr>
          <p:cNvPr id="4" name="Slayt Numarası Yer Tutucusu 3"/>
          <p:cNvSpPr>
            <a:spLocks noGrp="1"/>
          </p:cNvSpPr>
          <p:nvPr>
            <p:ph type="sldNum" sz="quarter" idx="10"/>
          </p:nvPr>
        </p:nvSpPr>
        <p:spPr/>
        <p:txBody>
          <a:bodyPr/>
          <a:lstStyle/>
          <a:p>
            <a:fld id="{E5134705-47AF-4382-80A7-0EAC88E11C45}" type="slidenum">
              <a:rPr lang="en-US" smtClean="0"/>
              <a:t>12</a:t>
            </a:fld>
            <a:endParaRPr lang="en-US"/>
          </a:p>
        </p:txBody>
      </p:sp>
    </p:spTree>
    <p:extLst>
      <p:ext uri="{BB962C8B-B14F-4D97-AF65-F5344CB8AC3E}">
        <p14:creationId xmlns:p14="http://schemas.microsoft.com/office/powerpoint/2010/main" val="528264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Arısan</a:t>
            </a:r>
            <a:r>
              <a:rPr lang="tr-TR" baseline="0" dirty="0" smtClean="0"/>
              <a:t> hocanın tarif ettiği teknikler, her iki </a:t>
            </a:r>
            <a:r>
              <a:rPr lang="tr-TR" baseline="0" dirty="0" err="1" smtClean="0"/>
              <a:t>subklaviene</a:t>
            </a:r>
            <a:r>
              <a:rPr lang="tr-TR" baseline="0" dirty="0" smtClean="0"/>
              <a:t> greft </a:t>
            </a:r>
            <a:r>
              <a:rPr lang="tr-TR" baseline="0" dirty="0" err="1" smtClean="0"/>
              <a:t>anastomozuu</a:t>
            </a:r>
            <a:r>
              <a:rPr lang="tr-TR" baseline="0" dirty="0" smtClean="0"/>
              <a:t> yaparak, veya </a:t>
            </a:r>
            <a:r>
              <a:rPr lang="tr-TR" baseline="0" dirty="0" err="1" smtClean="0"/>
              <a:t>arkusun</a:t>
            </a:r>
            <a:r>
              <a:rPr lang="tr-TR" baseline="0" dirty="0" smtClean="0"/>
              <a:t> tüm dallarını tek bir </a:t>
            </a:r>
            <a:r>
              <a:rPr lang="tr-TR" baseline="0" dirty="0" err="1" smtClean="0"/>
              <a:t>grefte</a:t>
            </a:r>
            <a:r>
              <a:rPr lang="tr-TR" baseline="0" dirty="0" smtClean="0"/>
              <a:t> anastomoz edip </a:t>
            </a:r>
            <a:r>
              <a:rPr lang="tr-TR" baseline="0" dirty="0" err="1" smtClean="0"/>
              <a:t>ordan</a:t>
            </a:r>
            <a:r>
              <a:rPr lang="tr-TR" baseline="0" dirty="0" smtClean="0"/>
              <a:t> </a:t>
            </a:r>
            <a:r>
              <a:rPr lang="tr-TR" baseline="0" dirty="0" err="1" smtClean="0"/>
              <a:t>perfüzyon</a:t>
            </a:r>
            <a:r>
              <a:rPr lang="tr-TR" baseline="0" dirty="0" smtClean="0"/>
              <a:t> uygulanabilir. Bu tekniklerin sayısını artırmak mümkün.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13</a:t>
            </a:fld>
            <a:endParaRPr lang="en-US"/>
          </a:p>
        </p:txBody>
      </p:sp>
    </p:spTree>
    <p:extLst>
      <p:ext uri="{BB962C8B-B14F-4D97-AF65-F5344CB8AC3E}">
        <p14:creationId xmlns:p14="http://schemas.microsoft.com/office/powerpoint/2010/main" val="2061078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Kabaca</a:t>
            </a:r>
            <a:r>
              <a:rPr lang="tr-TR" baseline="0" dirty="0" smtClean="0"/>
              <a:t> bu kurallara göre ASP uygulanabilir.  10 ml / kg/ </a:t>
            </a:r>
            <a:r>
              <a:rPr lang="tr-TR" baseline="0" dirty="0" err="1" smtClean="0"/>
              <a:t>dk</a:t>
            </a:r>
            <a:r>
              <a:rPr lang="tr-TR" baseline="0" dirty="0" smtClean="0"/>
              <a:t> güdük basıncı 50-60 mmHg </a:t>
            </a:r>
            <a:r>
              <a:rPr lang="tr-TR" baseline="0" dirty="0" err="1" smtClean="0"/>
              <a:t>yı</a:t>
            </a:r>
            <a:r>
              <a:rPr lang="tr-TR" baseline="0" dirty="0" smtClean="0"/>
              <a:t> geçmeyecek şekilde, kan ısısı 10-14 derecede, </a:t>
            </a:r>
            <a:r>
              <a:rPr lang="tr-TR" baseline="0" dirty="0" err="1" smtClean="0"/>
              <a:t>htc</a:t>
            </a:r>
            <a:r>
              <a:rPr lang="tr-TR" baseline="0" dirty="0" smtClean="0"/>
              <a:t> 18-24 arası ve </a:t>
            </a:r>
            <a:r>
              <a:rPr lang="tr-TR" baseline="0" dirty="0" err="1" smtClean="0"/>
              <a:t>pH</a:t>
            </a:r>
            <a:r>
              <a:rPr lang="tr-TR" baseline="0" dirty="0" smtClean="0"/>
              <a:t> ‘</a:t>
            </a:r>
            <a:r>
              <a:rPr lang="tr-TR" baseline="0" dirty="0" err="1" smtClean="0"/>
              <a:t>ın</a:t>
            </a:r>
            <a:r>
              <a:rPr lang="tr-TR" baseline="0" dirty="0" smtClean="0"/>
              <a:t> alfa stat ile düzenlendiği kurallarla uygulanabilir. Şimdi biraz da detaylı olarak bakalım.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14</a:t>
            </a:fld>
            <a:endParaRPr lang="en-US"/>
          </a:p>
        </p:txBody>
      </p:sp>
    </p:spTree>
    <p:extLst>
      <p:ext uri="{BB962C8B-B14F-4D97-AF65-F5344CB8AC3E}">
        <p14:creationId xmlns:p14="http://schemas.microsoft.com/office/powerpoint/2010/main" val="1682599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Pompa</a:t>
            </a:r>
            <a:r>
              <a:rPr lang="tr-TR" baseline="0" dirty="0" smtClean="0"/>
              <a:t> düzeni hakkında da bir iki şey söyleyeyim. </a:t>
            </a:r>
            <a:r>
              <a:rPr lang="tr-TR" baseline="0" dirty="0" err="1" smtClean="0"/>
              <a:t>Bilateral</a:t>
            </a:r>
            <a:r>
              <a:rPr lang="tr-TR" baseline="0" dirty="0" smtClean="0"/>
              <a:t> ASP için arter hattına y </a:t>
            </a:r>
            <a:r>
              <a:rPr lang="tr-TR" baseline="0" dirty="0" err="1" smtClean="0"/>
              <a:t>konnektör</a:t>
            </a:r>
            <a:r>
              <a:rPr lang="tr-TR" baseline="0" dirty="0" smtClean="0"/>
              <a:t> koyarak besleyebiliriz. Tek pompa başından iki tarafı </a:t>
            </a:r>
            <a:r>
              <a:rPr lang="tr-TR" baseline="0" dirty="0" err="1" smtClean="0"/>
              <a:t>perf</a:t>
            </a:r>
            <a:r>
              <a:rPr lang="tr-TR" baseline="0" dirty="0" smtClean="0"/>
              <a:t> edebiliriz. </a:t>
            </a:r>
          </a:p>
          <a:p>
            <a:r>
              <a:rPr lang="tr-TR" baseline="0" dirty="0" smtClean="0"/>
              <a:t>Ya da ayrı pompa başından, bu </a:t>
            </a:r>
            <a:r>
              <a:rPr lang="tr-TR" baseline="0" dirty="0" err="1" smtClean="0"/>
              <a:t>kardiyopleji</a:t>
            </a:r>
            <a:r>
              <a:rPr lang="tr-TR" baseline="0" dirty="0" smtClean="0"/>
              <a:t> veya başka pompa başı olabilir. Ayrı ayrı verebiliriz. Bu şekilde yapıldığında her hattın basınç ve akımları ayrı ayrı kontrol edilebilir.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15</a:t>
            </a:fld>
            <a:endParaRPr lang="en-US"/>
          </a:p>
        </p:txBody>
      </p:sp>
    </p:spTree>
    <p:extLst>
      <p:ext uri="{BB962C8B-B14F-4D97-AF65-F5344CB8AC3E}">
        <p14:creationId xmlns:p14="http://schemas.microsoft.com/office/powerpoint/2010/main" val="386132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16</a:t>
            </a:fld>
            <a:endParaRPr lang="en-US"/>
          </a:p>
        </p:txBody>
      </p:sp>
    </p:spTree>
    <p:extLst>
      <p:ext uri="{BB962C8B-B14F-4D97-AF65-F5344CB8AC3E}">
        <p14:creationId xmlns:p14="http://schemas.microsoft.com/office/powerpoint/2010/main" val="3921045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Peki </a:t>
            </a:r>
            <a:r>
              <a:rPr lang="tr-TR" dirty="0" err="1" smtClean="0"/>
              <a:t>unilateral</a:t>
            </a:r>
            <a:r>
              <a:rPr lang="tr-TR" baseline="0" dirty="0" smtClean="0"/>
              <a:t> mi </a:t>
            </a:r>
            <a:r>
              <a:rPr lang="tr-TR" baseline="0" dirty="0" err="1" smtClean="0"/>
              <a:t>bilateral</a:t>
            </a:r>
            <a:r>
              <a:rPr lang="tr-TR" baseline="0" dirty="0" smtClean="0"/>
              <a:t> mi </a:t>
            </a:r>
            <a:r>
              <a:rPr lang="tr-TR" baseline="0" dirty="0" err="1" smtClean="0"/>
              <a:t>perfüze</a:t>
            </a:r>
            <a:r>
              <a:rPr lang="tr-TR" baseline="0" dirty="0" smtClean="0"/>
              <a:t> </a:t>
            </a:r>
            <a:r>
              <a:rPr lang="tr-TR" baseline="0" dirty="0" err="1" smtClean="0"/>
              <a:t>ededlim</a:t>
            </a:r>
            <a:r>
              <a:rPr lang="tr-TR" baseline="0" dirty="0" smtClean="0"/>
              <a:t>. </a:t>
            </a:r>
            <a:r>
              <a:rPr lang="tr-TR" baseline="0" dirty="0" err="1" smtClean="0"/>
              <a:t>Unilateral</a:t>
            </a:r>
            <a:r>
              <a:rPr lang="tr-TR" baseline="0" dirty="0" smtClean="0"/>
              <a:t> teknik olarak daha kolay. Sık uyguluyoruz. Ancak dezavantajı </a:t>
            </a:r>
            <a:r>
              <a:rPr lang="tr-TR" baseline="0" dirty="0" err="1" smtClean="0"/>
              <a:t>willis</a:t>
            </a:r>
            <a:r>
              <a:rPr lang="tr-TR" baseline="0" dirty="0" smtClean="0"/>
              <a:t> poligonun iyi çalışması gerekiyor. Bu bile diğer tarafın </a:t>
            </a:r>
            <a:r>
              <a:rPr lang="tr-TR" baseline="0" dirty="0" err="1" smtClean="0"/>
              <a:t>perf</a:t>
            </a:r>
            <a:r>
              <a:rPr lang="tr-TR" baseline="0" dirty="0" smtClean="0"/>
              <a:t> garanti etmez.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17</a:t>
            </a:fld>
            <a:endParaRPr lang="en-US"/>
          </a:p>
        </p:txBody>
      </p:sp>
    </p:spTree>
    <p:extLst>
      <p:ext uri="{BB962C8B-B14F-4D97-AF65-F5344CB8AC3E}">
        <p14:creationId xmlns:p14="http://schemas.microsoft.com/office/powerpoint/2010/main" val="10532351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7734101-FC92-41D6-A89D-A0396554390C}" type="slidenum">
              <a:rPr lang="tr-TR" altLang="tr-TR" smtClean="0"/>
              <a:pPr eaLnBrk="1" hangingPunct="1">
                <a:spcBef>
                  <a:spcPct val="0"/>
                </a:spcBef>
              </a:pPr>
              <a:t>18</a:t>
            </a:fld>
            <a:endParaRPr lang="tr-TR" altLang="tr-TR" smtClean="0"/>
          </a:p>
        </p:txBody>
      </p:sp>
      <p:sp>
        <p:nvSpPr>
          <p:cNvPr id="69635" name="Rectangle 23"/>
          <p:cNvSpPr txBox="1">
            <a:spLocks noGrp="1" noChangeArrowheads="1"/>
          </p:cNvSpPr>
          <p:nvPr/>
        </p:nvSpPr>
        <p:spPr bwMode="auto">
          <a:xfrm>
            <a:off x="227013" y="8483600"/>
            <a:ext cx="6392862"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tabLst>
                <a:tab pos="2286000" algn="l"/>
                <a:tab pos="5026025" algn="l"/>
                <a:tab pos="7312025" algn="l"/>
              </a:tabLst>
              <a:defRPr sz="1200">
                <a:solidFill>
                  <a:schemeClr val="tx1"/>
                </a:solidFill>
                <a:latin typeface="Arial" charset="0"/>
              </a:defRPr>
            </a:lvl1pPr>
            <a:lvl2pPr marL="742950" indent="-285750" eaLnBrk="0" hangingPunct="0">
              <a:spcBef>
                <a:spcPct val="30000"/>
              </a:spcBef>
              <a:tabLst>
                <a:tab pos="2286000" algn="l"/>
                <a:tab pos="5026025" algn="l"/>
                <a:tab pos="7312025" algn="l"/>
              </a:tabLst>
              <a:defRPr sz="1200">
                <a:solidFill>
                  <a:schemeClr val="tx1"/>
                </a:solidFill>
                <a:latin typeface="Arial" charset="0"/>
              </a:defRPr>
            </a:lvl2pPr>
            <a:lvl3pPr marL="1143000" indent="-228600" eaLnBrk="0" hangingPunct="0">
              <a:spcBef>
                <a:spcPct val="30000"/>
              </a:spcBef>
              <a:tabLst>
                <a:tab pos="2286000" algn="l"/>
                <a:tab pos="5026025" algn="l"/>
                <a:tab pos="7312025" algn="l"/>
              </a:tabLst>
              <a:defRPr sz="1200">
                <a:solidFill>
                  <a:schemeClr val="tx1"/>
                </a:solidFill>
                <a:latin typeface="Arial" charset="0"/>
              </a:defRPr>
            </a:lvl3pPr>
            <a:lvl4pPr marL="1600200" indent="-228600" eaLnBrk="0" hangingPunct="0">
              <a:spcBef>
                <a:spcPct val="30000"/>
              </a:spcBef>
              <a:tabLst>
                <a:tab pos="2286000" algn="l"/>
                <a:tab pos="5026025" algn="l"/>
                <a:tab pos="7312025" algn="l"/>
              </a:tabLst>
              <a:defRPr sz="1200">
                <a:solidFill>
                  <a:schemeClr val="tx1"/>
                </a:solidFill>
                <a:latin typeface="Arial" charset="0"/>
              </a:defRPr>
            </a:lvl4pPr>
            <a:lvl5pPr marL="2057400" indent="-228600" eaLnBrk="0" hangingPunct="0">
              <a:spcBef>
                <a:spcPct val="30000"/>
              </a:spcBef>
              <a:tabLst>
                <a:tab pos="2286000" algn="l"/>
                <a:tab pos="5026025" algn="l"/>
                <a:tab pos="7312025" algn="l"/>
              </a:tabLst>
              <a:defRPr sz="1200">
                <a:solidFill>
                  <a:schemeClr val="tx1"/>
                </a:solidFill>
                <a:latin typeface="Arial" charset="0"/>
              </a:defRPr>
            </a:lvl5pPr>
            <a:lvl6pPr marL="2514600" indent="-228600" eaLnBrk="0" fontAlgn="base" hangingPunct="0">
              <a:spcBef>
                <a:spcPct val="30000"/>
              </a:spcBef>
              <a:spcAft>
                <a:spcPct val="0"/>
              </a:spcAft>
              <a:tabLst>
                <a:tab pos="2286000" algn="l"/>
                <a:tab pos="5026025" algn="l"/>
                <a:tab pos="7312025" algn="l"/>
              </a:tabLst>
              <a:defRPr sz="1200">
                <a:solidFill>
                  <a:schemeClr val="tx1"/>
                </a:solidFill>
                <a:latin typeface="Arial" charset="0"/>
              </a:defRPr>
            </a:lvl6pPr>
            <a:lvl7pPr marL="2971800" indent="-228600" eaLnBrk="0" fontAlgn="base" hangingPunct="0">
              <a:spcBef>
                <a:spcPct val="30000"/>
              </a:spcBef>
              <a:spcAft>
                <a:spcPct val="0"/>
              </a:spcAft>
              <a:tabLst>
                <a:tab pos="2286000" algn="l"/>
                <a:tab pos="5026025" algn="l"/>
                <a:tab pos="7312025" algn="l"/>
              </a:tabLst>
              <a:defRPr sz="1200">
                <a:solidFill>
                  <a:schemeClr val="tx1"/>
                </a:solidFill>
                <a:latin typeface="Arial" charset="0"/>
              </a:defRPr>
            </a:lvl7pPr>
            <a:lvl8pPr marL="3429000" indent="-228600" eaLnBrk="0" fontAlgn="base" hangingPunct="0">
              <a:spcBef>
                <a:spcPct val="30000"/>
              </a:spcBef>
              <a:spcAft>
                <a:spcPct val="0"/>
              </a:spcAft>
              <a:tabLst>
                <a:tab pos="2286000" algn="l"/>
                <a:tab pos="5026025" algn="l"/>
                <a:tab pos="7312025" algn="l"/>
              </a:tabLst>
              <a:defRPr sz="1200">
                <a:solidFill>
                  <a:schemeClr val="tx1"/>
                </a:solidFill>
                <a:latin typeface="Arial" charset="0"/>
              </a:defRPr>
            </a:lvl8pPr>
            <a:lvl9pPr marL="3886200" indent="-228600" eaLnBrk="0" fontAlgn="base" hangingPunct="0">
              <a:spcBef>
                <a:spcPct val="30000"/>
              </a:spcBef>
              <a:spcAft>
                <a:spcPct val="0"/>
              </a:spcAft>
              <a:tabLst>
                <a:tab pos="2286000" algn="l"/>
                <a:tab pos="5026025" algn="l"/>
                <a:tab pos="7312025" algn="l"/>
              </a:tabLst>
              <a:defRPr sz="1200">
                <a:solidFill>
                  <a:schemeClr val="tx1"/>
                </a:solidFill>
                <a:latin typeface="Arial" charset="0"/>
              </a:defRPr>
            </a:lvl9pPr>
          </a:lstStyle>
          <a:p>
            <a:pPr eaLnBrk="1" hangingPunct="1">
              <a:spcBef>
                <a:spcPct val="0"/>
              </a:spcBef>
            </a:pPr>
            <a:r>
              <a:rPr lang="en-US" altLang="tr-TR" b="1">
                <a:ea typeface="ＭＳ Ｐゴシック" pitchFamily="34" charset="-128"/>
              </a:rPr>
              <a:t>CP1297999	Sundt, Thoralf	JS	01-22-2008</a:t>
            </a:r>
          </a:p>
        </p:txBody>
      </p:sp>
      <p:sp>
        <p:nvSpPr>
          <p:cNvPr id="69636" name="AutoShape 2"/>
          <p:cNvSpPr>
            <a:spLocks noGrp="1" noRot="1" noChangeAspect="1" noChangeArrowheads="1" noTextEdit="1"/>
          </p:cNvSpPr>
          <p:nvPr>
            <p:ph type="sldImg"/>
          </p:nvPr>
        </p:nvSpPr>
        <p:spPr>
          <a:xfrm>
            <a:off x="-1716088" y="215900"/>
            <a:ext cx="10288588" cy="7716838"/>
          </a:xfrm>
          <a:ln/>
        </p:spPr>
      </p:sp>
      <p:sp>
        <p:nvSpPr>
          <p:cNvPr id="69637" name="Rectangle 3"/>
          <p:cNvSpPr>
            <a:spLocks noGrp="1" noChangeArrowheads="1"/>
          </p:cNvSpPr>
          <p:nvPr>
            <p:ph type="body" idx="1"/>
          </p:nvPr>
        </p:nvSpPr>
        <p:spPr>
          <a:xfrm>
            <a:off x="227013" y="8026400"/>
            <a:ext cx="6402387" cy="274638"/>
          </a:xfrm>
          <a:noFill/>
        </p:spPr>
        <p:txBody>
          <a:bodyPr>
            <a:spAutoFit/>
          </a:bodyPr>
          <a:lstStyle/>
          <a:p>
            <a:pPr eaLnBrk="1" hangingPunct="1"/>
            <a:r>
              <a:rPr lang="tr-TR" altLang="tr-TR" dirty="0" smtClean="0"/>
              <a:t>Bu çalışma da onunla ilgili.</a:t>
            </a:r>
            <a:r>
              <a:rPr lang="tr-TR" altLang="tr-TR" baseline="0" dirty="0" smtClean="0"/>
              <a:t> Beyin koruma tekniklerinin karşılaştırıldığı 347 vakalık seri. Bu seri içinde, </a:t>
            </a:r>
            <a:r>
              <a:rPr lang="tr-TR" altLang="tr-TR" dirty="0" err="1" smtClean="0"/>
              <a:t>Aksiller</a:t>
            </a:r>
            <a:r>
              <a:rPr lang="tr-TR" altLang="tr-TR" dirty="0" smtClean="0"/>
              <a:t> kanülasyon</a:t>
            </a:r>
            <a:r>
              <a:rPr lang="tr-TR" altLang="tr-TR" baseline="0" dirty="0" smtClean="0"/>
              <a:t> uygulanan 7 hastada hem </a:t>
            </a:r>
            <a:r>
              <a:rPr lang="tr-TR" altLang="tr-TR" baseline="0" dirty="0" err="1" smtClean="0"/>
              <a:t>trunkus</a:t>
            </a:r>
            <a:r>
              <a:rPr lang="tr-TR" altLang="tr-TR" baseline="0" dirty="0" smtClean="0"/>
              <a:t> hem de sol </a:t>
            </a:r>
            <a:r>
              <a:rPr lang="tr-TR" altLang="tr-TR" baseline="0" dirty="0" err="1" smtClean="0"/>
              <a:t>karotis</a:t>
            </a:r>
            <a:r>
              <a:rPr lang="tr-TR" altLang="tr-TR" baseline="0" dirty="0" smtClean="0"/>
              <a:t> güdüklerinden basınç alınmış. Akım aşamalı artırılmasına rağmen sol güdük basıncında belirgin artış olmamış. Sonuç olarak tek taraflı </a:t>
            </a:r>
            <a:r>
              <a:rPr lang="tr-TR" altLang="tr-TR" baseline="0" dirty="0" err="1" smtClean="0"/>
              <a:t>perfüzyon</a:t>
            </a:r>
            <a:r>
              <a:rPr lang="tr-TR" altLang="tr-TR" baseline="0" dirty="0" smtClean="0"/>
              <a:t> ile optimal akım ve basınç sağlanmayabilir. Yazar da bundan yola çıkarak ılımlı hipotermi ile yapıldığında, uzun iskemi süreleri için tek taraflı </a:t>
            </a:r>
            <a:r>
              <a:rPr lang="tr-TR" altLang="tr-TR" baseline="0" dirty="0" err="1" smtClean="0"/>
              <a:t>perfüzyon</a:t>
            </a:r>
            <a:r>
              <a:rPr lang="tr-TR" altLang="tr-TR" baseline="0" dirty="0" smtClean="0"/>
              <a:t> riskli olabilir diye uyarmış. </a:t>
            </a:r>
            <a:endParaRPr lang="tr-TR" altLang="tr-TR"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2008</a:t>
            </a:r>
            <a:r>
              <a:rPr lang="tr-TR" baseline="0" dirty="0" smtClean="0"/>
              <a:t> yılında yayınlanan bir </a:t>
            </a:r>
            <a:r>
              <a:rPr lang="tr-TR" baseline="0" dirty="0" err="1" smtClean="0"/>
              <a:t>metaanaliz</a:t>
            </a:r>
            <a:r>
              <a:rPr lang="tr-TR" baseline="0" dirty="0" smtClean="0"/>
              <a:t>, toplam 3548 hasta, her iki grupta düşük nörolojik olay saptanmış. </a:t>
            </a:r>
          </a:p>
          <a:p>
            <a:r>
              <a:rPr lang="tr-TR" baseline="0" dirty="0" smtClean="0"/>
              <a:t>çalışmanın mesajı ise şu: tek taraflı </a:t>
            </a:r>
            <a:r>
              <a:rPr lang="tr-TR" baseline="0" dirty="0" err="1" smtClean="0"/>
              <a:t>perf</a:t>
            </a:r>
            <a:r>
              <a:rPr lang="tr-TR" baseline="0" dirty="0" smtClean="0"/>
              <a:t> ile 30-50 </a:t>
            </a:r>
            <a:r>
              <a:rPr lang="tr-TR" baseline="0" dirty="0" err="1" smtClean="0"/>
              <a:t>dk</a:t>
            </a:r>
            <a:r>
              <a:rPr lang="tr-TR" baseline="0" dirty="0" smtClean="0"/>
              <a:t> ya kadar düşük risk, </a:t>
            </a:r>
          </a:p>
          <a:p>
            <a:r>
              <a:rPr lang="tr-TR" baseline="0" dirty="0" err="1" smtClean="0"/>
              <a:t>bilateral</a:t>
            </a:r>
            <a:r>
              <a:rPr lang="tr-TR" baseline="0" dirty="0" smtClean="0"/>
              <a:t> </a:t>
            </a:r>
            <a:r>
              <a:rPr lang="tr-TR" baseline="0" dirty="0" err="1" smtClean="0"/>
              <a:t>perf</a:t>
            </a:r>
            <a:r>
              <a:rPr lang="tr-TR" baseline="0" dirty="0" smtClean="0"/>
              <a:t> da 86-164 </a:t>
            </a:r>
            <a:r>
              <a:rPr lang="tr-TR" baseline="0" dirty="0" err="1" smtClean="0"/>
              <a:t>dk</a:t>
            </a:r>
            <a:r>
              <a:rPr lang="tr-TR" baseline="0" dirty="0" smtClean="0"/>
              <a:t> ya kadar makul </a:t>
            </a:r>
            <a:r>
              <a:rPr lang="tr-TR" baseline="0" dirty="0" err="1" smtClean="0"/>
              <a:t>strok</a:t>
            </a:r>
            <a:r>
              <a:rPr lang="tr-TR" baseline="0" dirty="0" smtClean="0"/>
              <a:t> riski ile işlem yapılabilir. Sonuç olarak yine süre ihtiyacımız varsa </a:t>
            </a:r>
            <a:r>
              <a:rPr lang="tr-TR" baseline="0" dirty="0" err="1" smtClean="0"/>
              <a:t>bilateral</a:t>
            </a:r>
            <a:r>
              <a:rPr lang="tr-TR" baseline="0" dirty="0" smtClean="0"/>
              <a:t> yapılabilir.</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19</a:t>
            </a:fld>
            <a:endParaRPr lang="en-US"/>
          </a:p>
        </p:txBody>
      </p:sp>
    </p:spTree>
    <p:extLst>
      <p:ext uri="{BB962C8B-B14F-4D97-AF65-F5344CB8AC3E}">
        <p14:creationId xmlns:p14="http://schemas.microsoft.com/office/powerpoint/2010/main" val="20562962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Avrup</a:t>
            </a:r>
            <a:r>
              <a:rPr lang="tr-TR" baseline="0" dirty="0" smtClean="0"/>
              <a:t>a derneği </a:t>
            </a:r>
            <a:r>
              <a:rPr lang="tr-TR" baseline="0" dirty="0" err="1" smtClean="0"/>
              <a:t>Arkus</a:t>
            </a:r>
            <a:r>
              <a:rPr lang="tr-TR" baseline="0" dirty="0" smtClean="0"/>
              <a:t> cerrahisi ile ilgili anketinden veriler. Tüm hasta gruplarında ASP uygulaması %90 civarında. Sonuç olarak tek veya çift taraflı  ASP ile beyin koruması sağlanabilir. Öneri 30-40 </a:t>
            </a:r>
            <a:r>
              <a:rPr lang="tr-TR" baseline="0" dirty="0" err="1" smtClean="0"/>
              <a:t>dk</a:t>
            </a:r>
            <a:r>
              <a:rPr lang="tr-TR" baseline="0" dirty="0" smtClean="0"/>
              <a:t> aşacak iskemi sürelerinde </a:t>
            </a:r>
            <a:r>
              <a:rPr lang="tr-TR" baseline="0" dirty="0" err="1" smtClean="0"/>
              <a:t>bilateral</a:t>
            </a:r>
            <a:r>
              <a:rPr lang="tr-TR" baseline="0" dirty="0" smtClean="0"/>
              <a:t> tercih edilebilir.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20</a:t>
            </a:fld>
            <a:endParaRPr lang="en-US"/>
          </a:p>
        </p:txBody>
      </p:sp>
    </p:spTree>
    <p:extLst>
      <p:ext uri="{BB962C8B-B14F-4D97-AF65-F5344CB8AC3E}">
        <p14:creationId xmlns:p14="http://schemas.microsoft.com/office/powerpoint/2010/main" val="2238282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Bir tanesinde benim de bulunduğum ve farklı bir pompa düzeneği ile </a:t>
            </a:r>
            <a:r>
              <a:rPr lang="tr-TR" dirty="0" err="1" smtClean="0"/>
              <a:t>karotis</a:t>
            </a:r>
            <a:r>
              <a:rPr lang="tr-TR" dirty="0" smtClean="0"/>
              <a:t> arter </a:t>
            </a:r>
            <a:r>
              <a:rPr lang="tr-TR" dirty="0" err="1" smtClean="0"/>
              <a:t>kanülasyonu</a:t>
            </a:r>
            <a:r>
              <a:rPr lang="tr-TR" dirty="0" smtClean="0"/>
              <a:t> yapılan</a:t>
            </a:r>
            <a:r>
              <a:rPr lang="tr-TR" baseline="0" dirty="0" smtClean="0"/>
              <a:t> iki merkezin sonuçları: </a:t>
            </a:r>
            <a:r>
              <a:rPr lang="tr-TR" dirty="0" smtClean="0"/>
              <a:t>Almanya’dan</a:t>
            </a:r>
            <a:r>
              <a:rPr lang="tr-TR" baseline="0" dirty="0" smtClean="0"/>
              <a:t> tek taraflı </a:t>
            </a:r>
            <a:r>
              <a:rPr lang="tr-TR" baseline="0" dirty="0" err="1" smtClean="0"/>
              <a:t>perf</a:t>
            </a:r>
            <a:r>
              <a:rPr lang="tr-TR" baseline="0" dirty="0" smtClean="0"/>
              <a:t> hastaların 3 te 2 sinde uygulanmış. Ortalama süre 46 dk. Nörolojik olay </a:t>
            </a:r>
            <a:r>
              <a:rPr lang="tr-TR" baseline="0" dirty="0" err="1" smtClean="0"/>
              <a:t>insidansı</a:t>
            </a:r>
            <a:r>
              <a:rPr lang="tr-TR" baseline="0" dirty="0" smtClean="0"/>
              <a:t> hayli az.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21</a:t>
            </a:fld>
            <a:endParaRPr lang="en-US"/>
          </a:p>
        </p:txBody>
      </p:sp>
    </p:spTree>
    <p:extLst>
      <p:ext uri="{BB962C8B-B14F-4D97-AF65-F5344CB8AC3E}">
        <p14:creationId xmlns:p14="http://schemas.microsoft.com/office/powerpoint/2010/main" val="3337531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Bu çalışma </a:t>
            </a:r>
            <a:r>
              <a:rPr lang="tr-TR" dirty="0" err="1" smtClean="0"/>
              <a:t>unilateral</a:t>
            </a:r>
            <a:r>
              <a:rPr lang="tr-TR" dirty="0" smtClean="0"/>
              <a:t> ve</a:t>
            </a:r>
            <a:r>
              <a:rPr lang="tr-TR" baseline="0" dirty="0" smtClean="0"/>
              <a:t> </a:t>
            </a:r>
            <a:r>
              <a:rPr lang="tr-TR" baseline="0" dirty="0" err="1" smtClean="0"/>
              <a:t>bilateral</a:t>
            </a:r>
            <a:r>
              <a:rPr lang="tr-TR" baseline="0" dirty="0" smtClean="0"/>
              <a:t> </a:t>
            </a:r>
            <a:r>
              <a:rPr lang="tr-TR" baseline="0" dirty="0" err="1" smtClean="0"/>
              <a:t>perfüze</a:t>
            </a:r>
            <a:r>
              <a:rPr lang="tr-TR" baseline="0" dirty="0" smtClean="0"/>
              <a:t> edilen hastaları karşılaştırmış. </a:t>
            </a:r>
            <a:r>
              <a:rPr lang="tr-TR" dirty="0" smtClean="0"/>
              <a:t>hasta grubunu karşılaştırmış. </a:t>
            </a:r>
            <a:r>
              <a:rPr lang="tr-TR" baseline="0" dirty="0" smtClean="0"/>
              <a:t>her iki uygulama açısından </a:t>
            </a:r>
            <a:r>
              <a:rPr lang="tr-TR" dirty="0" smtClean="0"/>
              <a:t>İstatistiksel</a:t>
            </a:r>
            <a:r>
              <a:rPr lang="tr-TR" baseline="0" dirty="0" smtClean="0"/>
              <a:t> olarak anlamlı fark olmadığı sonucuna varılmış. </a:t>
            </a:r>
            <a:endParaRPr lang="en-US" dirty="0" smtClean="0"/>
          </a:p>
          <a:p>
            <a:r>
              <a:rPr lang="tr-TR" dirty="0" smtClean="0"/>
              <a:t>Ancak detaylı </a:t>
            </a:r>
            <a:r>
              <a:rPr lang="tr-TR" dirty="0" err="1" smtClean="0"/>
              <a:t>naktığımızda</a:t>
            </a:r>
            <a:r>
              <a:rPr lang="tr-TR" dirty="0" smtClean="0"/>
              <a:t> </a:t>
            </a:r>
            <a:r>
              <a:rPr lang="tr-TR" dirty="0" err="1" smtClean="0"/>
              <a:t>bilateral</a:t>
            </a:r>
            <a:r>
              <a:rPr lang="tr-TR" dirty="0" smtClean="0"/>
              <a:t> grupta gerek nörolojik</a:t>
            </a:r>
            <a:r>
              <a:rPr lang="tr-TR" baseline="0" dirty="0" smtClean="0"/>
              <a:t> olay ve mortalite daha düşük.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22</a:t>
            </a:fld>
            <a:endParaRPr lang="en-US"/>
          </a:p>
        </p:txBody>
      </p:sp>
    </p:spTree>
    <p:extLst>
      <p:ext uri="{BB962C8B-B14F-4D97-AF65-F5344CB8AC3E}">
        <p14:creationId xmlns:p14="http://schemas.microsoft.com/office/powerpoint/2010/main" val="1033627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ASP uygulamalarına</a:t>
            </a:r>
            <a:r>
              <a:rPr lang="tr-TR" baseline="0" dirty="0" smtClean="0"/>
              <a:t> gerek siz </a:t>
            </a:r>
            <a:r>
              <a:rPr lang="tr-TR" baseline="0" dirty="0" err="1" smtClean="0"/>
              <a:t>perfüzyonistler</a:t>
            </a:r>
            <a:r>
              <a:rPr lang="tr-TR" baseline="0" dirty="0" smtClean="0"/>
              <a:t> gerek biz cerrahlar alıştık, daha sık uyguluyoruz. Gerçekten fayda görecek hastalarda uygulamayı düşünmeliyiz.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23</a:t>
            </a:fld>
            <a:endParaRPr lang="en-US"/>
          </a:p>
        </p:txBody>
      </p:sp>
    </p:spTree>
    <p:extLst>
      <p:ext uri="{BB962C8B-B14F-4D97-AF65-F5344CB8AC3E}">
        <p14:creationId xmlns:p14="http://schemas.microsoft.com/office/powerpoint/2010/main" val="1978279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Gelelim vücut ısısına.</a:t>
            </a:r>
            <a:r>
              <a:rPr lang="tr-TR" baseline="0" dirty="0" smtClean="0"/>
              <a:t> Kaç dereceye kadar soğuyalım? Bu da beyin korumasında hala tartışma ve arayış noktası.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24</a:t>
            </a:fld>
            <a:endParaRPr lang="en-US"/>
          </a:p>
        </p:txBody>
      </p:sp>
    </p:spTree>
    <p:extLst>
      <p:ext uri="{BB962C8B-B14F-4D97-AF65-F5344CB8AC3E}">
        <p14:creationId xmlns:p14="http://schemas.microsoft.com/office/powerpoint/2010/main" val="25885205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Avrupa</a:t>
            </a:r>
            <a:r>
              <a:rPr lang="tr-TR" baseline="0" dirty="0" smtClean="0"/>
              <a:t> </a:t>
            </a:r>
            <a:r>
              <a:rPr lang="tr-TR" baseline="0" dirty="0" err="1" smtClean="0"/>
              <a:t>Arkus</a:t>
            </a:r>
            <a:r>
              <a:rPr lang="tr-TR" baseline="0" dirty="0" smtClean="0"/>
              <a:t> cerrahi veri </a:t>
            </a:r>
            <a:r>
              <a:rPr lang="tr-TR" baseline="0" dirty="0" err="1" smtClean="0"/>
              <a:t>tabanındana</a:t>
            </a:r>
            <a:r>
              <a:rPr lang="tr-TR" baseline="0" dirty="0" smtClean="0"/>
              <a:t> aldım bu </a:t>
            </a:r>
            <a:r>
              <a:rPr lang="tr-TR" baseline="0" dirty="0" err="1" smtClean="0"/>
              <a:t>grafiğiç</a:t>
            </a:r>
            <a:r>
              <a:rPr lang="tr-TR" baseline="0" dirty="0" smtClean="0"/>
              <a:t>  Akut olgularda biraz 20 derece altına daha fazla inildiğini görüyoruz. Kronik olgularda </a:t>
            </a:r>
            <a:r>
              <a:rPr lang="tr-TR" baseline="0" dirty="0" err="1" smtClean="0"/>
              <a:t>perf</a:t>
            </a:r>
            <a:r>
              <a:rPr lang="tr-TR" baseline="0" dirty="0" smtClean="0"/>
              <a:t> </a:t>
            </a:r>
            <a:r>
              <a:rPr lang="tr-TR" baseline="0" dirty="0" err="1" smtClean="0"/>
              <a:t>strtejisi</a:t>
            </a:r>
            <a:r>
              <a:rPr lang="tr-TR" baseline="0" dirty="0" smtClean="0"/>
              <a:t> daha iyi planlanabildiği için derin soğuma daha az tercih </a:t>
            </a:r>
            <a:r>
              <a:rPr lang="tr-TR" baseline="0" dirty="0" err="1" smtClean="0"/>
              <a:t>edidiğini</a:t>
            </a:r>
            <a:r>
              <a:rPr lang="tr-TR" baseline="0" dirty="0" smtClean="0"/>
              <a:t> görüyoruz. </a:t>
            </a:r>
          </a:p>
        </p:txBody>
      </p:sp>
      <p:sp>
        <p:nvSpPr>
          <p:cNvPr id="4" name="Slayt Numarası Yer Tutucusu 3"/>
          <p:cNvSpPr>
            <a:spLocks noGrp="1"/>
          </p:cNvSpPr>
          <p:nvPr>
            <p:ph type="sldNum" sz="quarter" idx="10"/>
          </p:nvPr>
        </p:nvSpPr>
        <p:spPr/>
        <p:txBody>
          <a:bodyPr/>
          <a:lstStyle/>
          <a:p>
            <a:fld id="{E5134705-47AF-4382-80A7-0EAC88E11C45}" type="slidenum">
              <a:rPr lang="en-US" smtClean="0"/>
              <a:t>25</a:t>
            </a:fld>
            <a:endParaRPr lang="en-US"/>
          </a:p>
        </p:txBody>
      </p:sp>
    </p:spTree>
    <p:extLst>
      <p:ext uri="{BB962C8B-B14F-4D97-AF65-F5344CB8AC3E}">
        <p14:creationId xmlns:p14="http://schemas.microsoft.com/office/powerpoint/2010/main" val="23498163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STS </a:t>
            </a:r>
            <a:r>
              <a:rPr lang="tr-TR" dirty="0" err="1" smtClean="0"/>
              <a:t>verş</a:t>
            </a:r>
            <a:r>
              <a:rPr lang="tr-TR" dirty="0" smtClean="0"/>
              <a:t> tabanının beyin koruması ve ısı ile ilgili analizi. 12571 hastayı</a:t>
            </a:r>
            <a:r>
              <a:rPr lang="tr-TR" baseline="0" dirty="0" smtClean="0"/>
              <a:t> içeriyor. </a:t>
            </a:r>
          </a:p>
          <a:p>
            <a:r>
              <a:rPr lang="tr-TR" baseline="0" dirty="0" smtClean="0"/>
              <a:t>ASP kullanım oranı % 35,  ASP uygularken seçilen bunların %14 ü hala derin </a:t>
            </a:r>
            <a:r>
              <a:rPr lang="tr-TR" baseline="0" dirty="0" err="1" smtClean="0"/>
              <a:t>hipotermiyi</a:t>
            </a:r>
            <a:r>
              <a:rPr lang="tr-TR" baseline="0" dirty="0" smtClean="0"/>
              <a:t> tercih ediyorlar. </a:t>
            </a:r>
            <a:endParaRPr lang="tr-TR" dirty="0" smtClean="0"/>
          </a:p>
          <a:p>
            <a:r>
              <a:rPr lang="tr-TR" dirty="0" smtClean="0"/>
              <a:t>DHSA uygulanan </a:t>
            </a:r>
            <a:r>
              <a:rPr lang="tr-TR" dirty="0" err="1" smtClean="0"/>
              <a:t>hastalrda</a:t>
            </a:r>
            <a:r>
              <a:rPr lang="tr-TR" dirty="0" smtClean="0"/>
              <a:t> hem mortalite</a:t>
            </a:r>
            <a:r>
              <a:rPr lang="tr-TR" baseline="0" dirty="0" smtClean="0"/>
              <a:t> ve nörolojik olay istatistiksel olarak anlamlı yüksek.</a:t>
            </a:r>
          </a:p>
          <a:p>
            <a:r>
              <a:rPr lang="tr-TR" baseline="0" dirty="0" smtClean="0"/>
              <a:t>Onun dışında ASP ve RSP </a:t>
            </a:r>
            <a:r>
              <a:rPr lang="tr-TR" baseline="0" dirty="0" err="1" smtClean="0"/>
              <a:t>uygulanna</a:t>
            </a:r>
            <a:r>
              <a:rPr lang="tr-TR" baseline="0" dirty="0" smtClean="0"/>
              <a:t> hastalarda derin </a:t>
            </a:r>
            <a:r>
              <a:rPr lang="tr-TR" baseline="0" dirty="0" err="1" smtClean="0"/>
              <a:t>hipotermi</a:t>
            </a:r>
            <a:r>
              <a:rPr lang="tr-TR" baseline="0" dirty="0" smtClean="0"/>
              <a:t> ile ılımlı </a:t>
            </a:r>
            <a:r>
              <a:rPr lang="tr-TR" baseline="0" dirty="0" err="1" smtClean="0"/>
              <a:t>hipotermi</a:t>
            </a:r>
            <a:r>
              <a:rPr lang="tr-TR" baseline="0" dirty="0" smtClean="0"/>
              <a:t> arasında anlamlı fark yok.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26</a:t>
            </a:fld>
            <a:endParaRPr lang="en-US"/>
          </a:p>
        </p:txBody>
      </p:sp>
    </p:spTree>
    <p:extLst>
      <p:ext uri="{BB962C8B-B14F-4D97-AF65-F5344CB8AC3E}">
        <p14:creationId xmlns:p14="http://schemas.microsoft.com/office/powerpoint/2010/main" val="1914209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Yeni yayınlanmış bir </a:t>
            </a:r>
            <a:r>
              <a:rPr lang="tr-TR" dirty="0" err="1" smtClean="0"/>
              <a:t>metaanaliz</a:t>
            </a:r>
            <a:r>
              <a:rPr lang="tr-TR" dirty="0" smtClean="0"/>
              <a:t>. 6772 hastanın</a:t>
            </a:r>
            <a:r>
              <a:rPr lang="tr-TR" baseline="0" dirty="0" smtClean="0"/>
              <a:t> verileri toparlanmış ve </a:t>
            </a:r>
            <a:r>
              <a:rPr lang="tr-TR" baseline="0" dirty="0" err="1" smtClean="0"/>
              <a:t>serebral</a:t>
            </a:r>
            <a:r>
              <a:rPr lang="tr-TR" baseline="0" dirty="0" smtClean="0"/>
              <a:t> koruma teknikleri karşılaştırılmış.  Nörolojik olay açısından bakalım. Sarı bar en kötü sonuç. Bu da sadece DHSA </a:t>
            </a:r>
            <a:r>
              <a:rPr lang="tr-TR" baseline="0" dirty="0" err="1" smtClean="0"/>
              <a:t>uyuglannalarda</a:t>
            </a:r>
            <a:r>
              <a:rPr lang="tr-TR" baseline="0" dirty="0" smtClean="0"/>
              <a:t> alınan sonuç. En iyi sonuç ise ılımlı </a:t>
            </a:r>
            <a:r>
              <a:rPr lang="tr-TR" baseline="0" dirty="0" err="1" smtClean="0"/>
              <a:t>hipotermi</a:t>
            </a:r>
            <a:r>
              <a:rPr lang="tr-TR" baseline="0" dirty="0" smtClean="0"/>
              <a:t> ve ASP ile alınmış. </a:t>
            </a:r>
          </a:p>
          <a:p>
            <a:r>
              <a:rPr lang="tr-TR" baseline="0" dirty="0" smtClean="0"/>
              <a:t>Mortalite açısından yine DHSA en kötüsü, En iyisi ise DHSA ile birlikte RSP. </a:t>
            </a:r>
          </a:p>
          <a:p>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27</a:t>
            </a:fld>
            <a:endParaRPr lang="en-US"/>
          </a:p>
        </p:txBody>
      </p:sp>
    </p:spTree>
    <p:extLst>
      <p:ext uri="{BB962C8B-B14F-4D97-AF65-F5344CB8AC3E}">
        <p14:creationId xmlns:p14="http://schemas.microsoft.com/office/powerpoint/2010/main" val="17482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Yine çok yeni bir analiz. 3265 hastalık bir seri ASP uygulanan hastalarda derin ve ılımlı hipotermi karşılaştırılmış. Hatta alt</a:t>
            </a:r>
            <a:r>
              <a:rPr lang="tr-TR" baseline="0" dirty="0" smtClean="0"/>
              <a:t> grup analizinde eşleştirme yapılarak homojen bir karşılaştırma yapılmış. Nörolojik olay açısından anlamlı fark yok. Yani her iki yöntem de seçilebilir. </a:t>
            </a:r>
            <a:endParaRPr lang="tr-TR" dirty="0" smtClean="0"/>
          </a:p>
          <a:p>
            <a:r>
              <a:rPr lang="tr-TR" baseline="0" dirty="0" smtClean="0"/>
              <a:t>Derin </a:t>
            </a:r>
            <a:r>
              <a:rPr lang="tr-TR" baseline="0" dirty="0" err="1" smtClean="0"/>
              <a:t>hipotermide</a:t>
            </a:r>
            <a:r>
              <a:rPr lang="tr-TR" baseline="0" dirty="0" smtClean="0"/>
              <a:t> KPB süreleri daha uzun. B u da mortalite için RF.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28</a:t>
            </a:fld>
            <a:endParaRPr lang="en-US"/>
          </a:p>
        </p:txBody>
      </p:sp>
    </p:spTree>
    <p:extLst>
      <p:ext uri="{BB962C8B-B14F-4D97-AF65-F5344CB8AC3E}">
        <p14:creationId xmlns:p14="http://schemas.microsoft.com/office/powerpoint/2010/main" val="14454879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Yine geniş bir seri, 30 </a:t>
            </a:r>
            <a:r>
              <a:rPr lang="tr-TR" dirty="0" err="1" smtClean="0"/>
              <a:t>dk</a:t>
            </a:r>
            <a:r>
              <a:rPr lang="tr-TR" dirty="0" smtClean="0"/>
              <a:t> üzerinde ASP</a:t>
            </a:r>
            <a:r>
              <a:rPr lang="tr-TR" baseline="0" dirty="0" smtClean="0"/>
              <a:t> uygulanan hastaların vücut ısısına göre sonuçları karşılaştırılmış. Klinik sonuçlar ılımlı </a:t>
            </a:r>
            <a:r>
              <a:rPr lang="tr-TR" baseline="0" dirty="0" err="1" smtClean="0"/>
              <a:t>hipotermi</a:t>
            </a:r>
            <a:r>
              <a:rPr lang="tr-TR" baseline="0" dirty="0" smtClean="0"/>
              <a:t> de bir tık daha iyi ancak istatistiki olarak anlamsız. Uzun dönem sağ kalımda ise ılımlı HT grubunda sağ kalım daha iyi.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29</a:t>
            </a:fld>
            <a:endParaRPr lang="en-US"/>
          </a:p>
        </p:txBody>
      </p:sp>
    </p:spTree>
    <p:extLst>
      <p:ext uri="{BB962C8B-B14F-4D97-AF65-F5344CB8AC3E}">
        <p14:creationId xmlns:p14="http://schemas.microsoft.com/office/powerpoint/2010/main" val="4787520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Avrupa Derneğinin</a:t>
            </a:r>
            <a:r>
              <a:rPr lang="tr-TR" baseline="0" dirty="0" smtClean="0"/>
              <a:t> anketinden </a:t>
            </a:r>
            <a:r>
              <a:rPr lang="tr-TR" baseline="0" smtClean="0"/>
              <a:t>bir paylaşım. Perfüzyponistler</a:t>
            </a:r>
            <a:r>
              <a:rPr lang="tr-TR" baseline="0" dirty="0" smtClean="0"/>
              <a:t> hem aut hem kronik olguların hepsinde ağırlıklı olarak </a:t>
            </a:r>
            <a:r>
              <a:rPr lang="tr-TR" baseline="0" dirty="0" err="1" smtClean="0"/>
              <a:t>dk</a:t>
            </a:r>
            <a:r>
              <a:rPr lang="tr-TR" baseline="0" dirty="0" smtClean="0"/>
              <a:t> 500-1000 ml akım sağlamışlar.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30</a:t>
            </a:fld>
            <a:endParaRPr lang="en-US"/>
          </a:p>
        </p:txBody>
      </p:sp>
    </p:spTree>
    <p:extLst>
      <p:ext uri="{BB962C8B-B14F-4D97-AF65-F5344CB8AC3E}">
        <p14:creationId xmlns:p14="http://schemas.microsoft.com/office/powerpoint/2010/main" val="23498163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Avrupa Derneğinin</a:t>
            </a:r>
            <a:r>
              <a:rPr lang="tr-TR" baseline="0" dirty="0" smtClean="0"/>
              <a:t> </a:t>
            </a:r>
            <a:r>
              <a:rPr lang="tr-TR" baseline="0" dirty="0" err="1" smtClean="0"/>
              <a:t>Arkus</a:t>
            </a:r>
            <a:r>
              <a:rPr lang="tr-TR" baseline="0" dirty="0" smtClean="0"/>
              <a:t> cerrahi veri </a:t>
            </a:r>
            <a:r>
              <a:rPr lang="tr-TR" baseline="0" dirty="0" err="1" smtClean="0"/>
              <a:t>tabanındn</a:t>
            </a:r>
            <a:r>
              <a:rPr lang="tr-TR" baseline="0" dirty="0" smtClean="0"/>
              <a:t> bir veri daha. ASP sırasında </a:t>
            </a:r>
            <a:r>
              <a:rPr lang="tr-TR" baseline="0" dirty="0" err="1" smtClean="0"/>
              <a:t>perfüzyon</a:t>
            </a:r>
            <a:r>
              <a:rPr lang="tr-TR" baseline="0" dirty="0" smtClean="0"/>
              <a:t> basıncı akut olgularda 50 mmHg , kronik olgularda ise 60 mm Hg olarak ayarlanmış. </a:t>
            </a:r>
            <a:endParaRPr lang="en-US"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31</a:t>
            </a:fld>
            <a:endParaRPr lang="en-US"/>
          </a:p>
        </p:txBody>
      </p:sp>
    </p:spTree>
    <p:extLst>
      <p:ext uri="{BB962C8B-B14F-4D97-AF65-F5344CB8AC3E}">
        <p14:creationId xmlns:p14="http://schemas.microsoft.com/office/powerpoint/2010/main" val="23498163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DHSA hala kıs </a:t>
            </a:r>
            <a:r>
              <a:rPr lang="tr-TR" dirty="0" err="1" smtClean="0"/>
              <a:t>sğreli</a:t>
            </a:r>
            <a:r>
              <a:rPr lang="tr-TR" dirty="0" smtClean="0"/>
              <a:t> </a:t>
            </a:r>
            <a:r>
              <a:rPr lang="tr-TR" dirty="0" err="1" smtClean="0"/>
              <a:t>iskemi</a:t>
            </a:r>
            <a:r>
              <a:rPr lang="tr-TR" dirty="0" smtClean="0"/>
              <a:t> için uygun seçim. </a:t>
            </a:r>
          </a:p>
          <a:p>
            <a:r>
              <a:rPr lang="tr-TR" dirty="0" err="1" smtClean="0"/>
              <a:t>Arkus</a:t>
            </a:r>
            <a:r>
              <a:rPr lang="tr-TR" dirty="0" smtClean="0"/>
              <a:t> onarımı gerekli olacaksa ek koruma gerekli</a:t>
            </a:r>
          </a:p>
          <a:p>
            <a:r>
              <a:rPr lang="tr-TR" dirty="0" smtClean="0"/>
              <a:t>RSP</a:t>
            </a:r>
            <a:r>
              <a:rPr lang="tr-TR" baseline="0" dirty="0" smtClean="0"/>
              <a:t> etkin </a:t>
            </a:r>
            <a:r>
              <a:rPr lang="tr-TR" baseline="0" dirty="0" err="1" smtClean="0"/>
              <a:t>amaASP</a:t>
            </a:r>
            <a:r>
              <a:rPr lang="tr-TR" baseline="0" dirty="0" smtClean="0"/>
              <a:t> daha makul bir seçim gibi görünüyor. Özellikle </a:t>
            </a:r>
            <a:r>
              <a:rPr lang="tr-TR" baseline="0" dirty="0" err="1" smtClean="0"/>
              <a:t>aksiller</a:t>
            </a:r>
            <a:r>
              <a:rPr lang="tr-TR" baseline="0" dirty="0" smtClean="0"/>
              <a:t> </a:t>
            </a:r>
            <a:r>
              <a:rPr lang="tr-TR" baseline="0" dirty="0" err="1" smtClean="0"/>
              <a:t>kanülasyon</a:t>
            </a:r>
            <a:r>
              <a:rPr lang="tr-TR" baseline="0" dirty="0" smtClean="0"/>
              <a:t> bu işi kolaylaştırıyor. </a:t>
            </a:r>
          </a:p>
          <a:p>
            <a:r>
              <a:rPr lang="tr-TR" baseline="0" dirty="0" smtClean="0"/>
              <a:t>Teknik olarak mümkünse ve daha uzun süre ihtiyacınız varsa </a:t>
            </a:r>
            <a:r>
              <a:rPr lang="tr-TR" baseline="0" dirty="0" err="1" smtClean="0"/>
              <a:t>bilateral</a:t>
            </a:r>
            <a:r>
              <a:rPr lang="tr-TR" baseline="0" dirty="0" smtClean="0"/>
              <a:t> </a:t>
            </a:r>
            <a:r>
              <a:rPr lang="tr-TR" baseline="0" dirty="0" err="1" smtClean="0"/>
              <a:t>perf</a:t>
            </a:r>
            <a:r>
              <a:rPr lang="tr-TR" baseline="0" dirty="0" smtClean="0"/>
              <a:t> uygulamak daha iyi olacaktır. </a:t>
            </a:r>
          </a:p>
          <a:p>
            <a:r>
              <a:rPr lang="tr-TR" baseline="0" dirty="0" smtClean="0"/>
              <a:t>Ilımlı </a:t>
            </a:r>
            <a:r>
              <a:rPr lang="tr-TR" baseline="0" dirty="0" err="1" smtClean="0"/>
              <a:t>hipotermi</a:t>
            </a:r>
            <a:r>
              <a:rPr lang="tr-TR" baseline="0" dirty="0" smtClean="0"/>
              <a:t> ile ASP klinik sonuçları itibari ile en etkin yöntem gibi görünüyor. </a:t>
            </a:r>
          </a:p>
          <a:p>
            <a:r>
              <a:rPr lang="tr-TR" baseline="0" dirty="0" smtClean="0"/>
              <a:t>Başarılı bir beyin korumasının olmasa olmazı uyumlu ve işini iyi yapan bir ekip. </a:t>
            </a:r>
            <a:endParaRPr lang="tr-TR" dirty="0"/>
          </a:p>
        </p:txBody>
      </p:sp>
      <p:sp>
        <p:nvSpPr>
          <p:cNvPr id="4" name="Slayt Numarası Yer Tutucusu 3"/>
          <p:cNvSpPr>
            <a:spLocks noGrp="1"/>
          </p:cNvSpPr>
          <p:nvPr>
            <p:ph type="sldNum" sz="quarter" idx="10"/>
          </p:nvPr>
        </p:nvSpPr>
        <p:spPr/>
        <p:txBody>
          <a:bodyPr/>
          <a:lstStyle/>
          <a:p>
            <a:fld id="{E5134705-47AF-4382-80A7-0EAC88E11C45}" type="slidenum">
              <a:rPr lang="en-US" smtClean="0"/>
              <a:t>32</a:t>
            </a:fld>
            <a:endParaRPr lang="en-US"/>
          </a:p>
        </p:txBody>
      </p:sp>
    </p:spTree>
    <p:extLst>
      <p:ext uri="{BB962C8B-B14F-4D97-AF65-F5344CB8AC3E}">
        <p14:creationId xmlns:p14="http://schemas.microsoft.com/office/powerpoint/2010/main" val="404861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23720DD-5B6D-40BF-8493-A6B52D484E6B}" type="datetimeFigureOut">
              <a:rPr lang="tr-TR" smtClean="0"/>
              <a:t>23.02.2019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23.02.2019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23720DD-5B6D-40BF-8493-A6B52D484E6B}" type="datetimeFigureOut">
              <a:rPr lang="tr-TR" smtClean="0"/>
              <a:t>23.02.2019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23720DD-5B6D-40BF-8493-A6B52D484E6B}" type="datetimeFigureOut">
              <a:rPr lang="tr-TR" smtClean="0"/>
              <a:t>23.02.2019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A23720DD-5B6D-40BF-8493-A6B52D484E6B}" type="datetimeFigureOut">
              <a:rPr lang="tr-TR" smtClean="0"/>
              <a:t>23.02.2019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A23720DD-5B6D-40BF-8493-A6B52D484E6B}" type="datetimeFigureOut">
              <a:rPr lang="tr-TR" smtClean="0"/>
              <a:t>23.02.2019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720DD-5B6D-40BF-8493-A6B52D484E6B}" type="datetimeFigureOut">
              <a:rPr lang="tr-TR" smtClean="0"/>
              <a:t>23.02.2019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23720DD-5B6D-40BF-8493-A6B52D484E6B}" type="datetimeFigureOut">
              <a:rPr lang="tr-TR" smtClean="0"/>
              <a:t>23.02.2019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A23720DD-5B6D-40BF-8493-A6B52D484E6B}" type="datetimeFigureOut">
              <a:rPr lang="tr-TR" smtClean="0"/>
              <a:t>23.02.2019</a:t>
            </a:fld>
            <a:endParaRPr lang="tr-TR"/>
          </a:p>
        </p:txBody>
      </p:sp>
      <p:sp>
        <p:nvSpPr>
          <p:cNvPr id="9" name="Slide Number Placeholder 8"/>
          <p:cNvSpPr>
            <a:spLocks noGrp="1"/>
          </p:cNvSpPr>
          <p:nvPr>
            <p:ph type="sldNum" sz="quarter" idx="11"/>
          </p:nvPr>
        </p:nvSpPr>
        <p:spPr/>
        <p:txBody>
          <a:bodyPr/>
          <a:lstStyle/>
          <a:p>
            <a:fld id="{F302176B-0E47-46AC-8F43-DAB4B8A37D06}" type="slidenum">
              <a:rPr lang="tr-TR" smtClean="0"/>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23.02.2019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A23720DD-5B6D-40BF-8493-A6B52D484E6B}" type="datetimeFigureOut">
              <a:rPr lang="tr-TR" smtClean="0"/>
              <a:t>23.02.2019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4648200" y="1600200"/>
            <a:ext cx="4038600" cy="4530725"/>
          </a:xfrm>
        </p:spPr>
        <p:txBody>
          <a:bodyPr/>
          <a:lstStyle/>
          <a:p>
            <a:pPr lvl="0"/>
            <a:endParaRPr lang="tr-TR" noProof="0" smtClean="0"/>
          </a:p>
        </p:txBody>
      </p:sp>
      <p:sp>
        <p:nvSpPr>
          <p:cNvPr id="5" name="Rectangle 44"/>
          <p:cNvSpPr>
            <a:spLocks noGrp="1" noChangeArrowheads="1"/>
          </p:cNvSpPr>
          <p:nvPr>
            <p:ph type="dt" sz="half" idx="10"/>
          </p:nvPr>
        </p:nvSpPr>
        <p:spPr>
          <a:ln/>
        </p:spPr>
        <p:txBody>
          <a:bodyPr/>
          <a:lstStyle>
            <a:lvl1pPr>
              <a:defRPr/>
            </a:lvl1pPr>
          </a:lstStyle>
          <a:p>
            <a:pPr>
              <a:defRPr/>
            </a:pPr>
            <a:endParaRPr lang="tr-TR"/>
          </a:p>
        </p:txBody>
      </p:sp>
      <p:sp>
        <p:nvSpPr>
          <p:cNvPr id="6" name="Rectangle 45"/>
          <p:cNvSpPr>
            <a:spLocks noGrp="1" noChangeArrowheads="1"/>
          </p:cNvSpPr>
          <p:nvPr>
            <p:ph type="ftr" sz="quarter" idx="11"/>
          </p:nvPr>
        </p:nvSpPr>
        <p:spPr>
          <a:ln/>
        </p:spPr>
        <p:txBody>
          <a:bodyPr/>
          <a:lstStyle>
            <a:lvl1pPr>
              <a:defRPr/>
            </a:lvl1pPr>
          </a:lstStyle>
          <a:p>
            <a:pPr>
              <a:defRPr/>
            </a:pPr>
            <a:endParaRPr lang="tr-TR"/>
          </a:p>
        </p:txBody>
      </p:sp>
      <p:sp>
        <p:nvSpPr>
          <p:cNvPr id="7" name="Rectangle 46"/>
          <p:cNvSpPr>
            <a:spLocks noGrp="1" noChangeArrowheads="1"/>
          </p:cNvSpPr>
          <p:nvPr>
            <p:ph type="sldNum" sz="quarter" idx="12"/>
          </p:nvPr>
        </p:nvSpPr>
        <p:spPr>
          <a:ln/>
        </p:spPr>
        <p:txBody>
          <a:bodyPr/>
          <a:lstStyle>
            <a:lvl1pPr>
              <a:defRPr/>
            </a:lvl1pPr>
          </a:lstStyle>
          <a:p>
            <a:pPr>
              <a:defRPr/>
            </a:pPr>
            <a:fld id="{DA7A3037-CB63-4EED-8396-2559347F4268}" type="slidenum">
              <a:rPr lang="tr-TR"/>
              <a:pPr>
                <a:defRPr/>
              </a:pPr>
              <a:t>‹#›</a:t>
            </a:fld>
            <a:endParaRPr lang="tr-TR"/>
          </a:p>
        </p:txBody>
      </p:sp>
    </p:spTree>
    <p:extLst>
      <p:ext uri="{BB962C8B-B14F-4D97-AF65-F5344CB8AC3E}">
        <p14:creationId xmlns:p14="http://schemas.microsoft.com/office/powerpoint/2010/main" val="1550047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302176B-0E47-46AC-8F43-DAB4B8A37D06}" type="slidenum">
              <a:rPr lang="tr-TR" smtClean="0"/>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23720DD-5B6D-40BF-8493-A6B52D484E6B}" type="datetimeFigureOut">
              <a:rPr lang="tr-TR" smtClean="0"/>
              <a:t>23.02.2019</a:t>
            </a:fld>
            <a:endParaRPr lang="tr-TR"/>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hyperlink" Target="http://cardiacsurgery.ctsnetbooks.org/content/vol3/issue2008/images/large/1251fig10.jpe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3.tiff"/><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5.tiff"/><Relationship Id="rId4" Type="http://schemas.openxmlformats.org/officeDocument/2006/relationships/image" Target="../media/image44.tiff"/></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30.png"/><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467544" y="2492896"/>
            <a:ext cx="7772400" cy="2351856"/>
          </a:xfrm>
        </p:spPr>
        <p:txBody>
          <a:bodyPr>
            <a:noAutofit/>
          </a:bodyPr>
          <a:lstStyle/>
          <a:p>
            <a:r>
              <a:rPr lang="tr-TR" sz="4000" dirty="0" err="1" smtClean="0"/>
              <a:t>Antegrad</a:t>
            </a:r>
            <a:r>
              <a:rPr lang="tr-TR" sz="4000" dirty="0" smtClean="0"/>
              <a:t> </a:t>
            </a:r>
            <a:r>
              <a:rPr lang="tr-TR" sz="4000" dirty="0" err="1" smtClean="0"/>
              <a:t>Serebral</a:t>
            </a:r>
            <a:r>
              <a:rPr lang="tr-TR" sz="4000" dirty="0" smtClean="0"/>
              <a:t> </a:t>
            </a:r>
            <a:r>
              <a:rPr lang="tr-TR" sz="4000" dirty="0" err="1" smtClean="0"/>
              <a:t>Perfüzyonda</a:t>
            </a:r>
            <a:r>
              <a:rPr lang="tr-TR" sz="4000" dirty="0" smtClean="0"/>
              <a:t> </a:t>
            </a:r>
            <a:r>
              <a:rPr lang="tr-TR" sz="4000" dirty="0"/>
              <a:t/>
            </a:r>
            <a:br>
              <a:rPr lang="tr-TR" sz="4000" dirty="0"/>
            </a:br>
            <a:r>
              <a:rPr lang="tr-TR" sz="4000" dirty="0" smtClean="0"/>
              <a:t>uygun </a:t>
            </a:r>
            <a:r>
              <a:rPr lang="tr-TR" sz="4000" u="sng" dirty="0" smtClean="0"/>
              <a:t>Akım, Basınç, Sıcaklık </a:t>
            </a:r>
            <a:r>
              <a:rPr lang="tr-TR" sz="4000" dirty="0" smtClean="0"/>
              <a:t/>
            </a:r>
            <a:br>
              <a:rPr lang="tr-TR" sz="4000" dirty="0" smtClean="0"/>
            </a:br>
            <a:r>
              <a:rPr lang="tr-TR" sz="4000" dirty="0"/>
              <a:t>n</a:t>
            </a:r>
            <a:r>
              <a:rPr lang="tr-TR" sz="4000" dirty="0" smtClean="0"/>
              <a:t>asıl olmalı?</a:t>
            </a:r>
            <a:endParaRPr lang="en-US" sz="4000" dirty="0"/>
          </a:p>
        </p:txBody>
      </p:sp>
      <p:sp>
        <p:nvSpPr>
          <p:cNvPr id="3" name="Alt Başlık 2"/>
          <p:cNvSpPr>
            <a:spLocks noGrp="1"/>
          </p:cNvSpPr>
          <p:nvPr>
            <p:ph type="subTitle" idx="1"/>
          </p:nvPr>
        </p:nvSpPr>
        <p:spPr>
          <a:xfrm>
            <a:off x="611560" y="5157192"/>
            <a:ext cx="6400800" cy="1752600"/>
          </a:xfrm>
        </p:spPr>
        <p:txBody>
          <a:bodyPr>
            <a:normAutofit/>
          </a:bodyPr>
          <a:lstStyle/>
          <a:p>
            <a:r>
              <a:rPr lang="tr-TR" b="1" dirty="0" smtClean="0"/>
              <a:t>Doç. Dr. Serkan Ertugay</a:t>
            </a:r>
          </a:p>
          <a:p>
            <a:r>
              <a:rPr lang="tr-TR" b="1" dirty="0" smtClean="0"/>
              <a:t>Ege Üniversitesi Kalp ve Damar Cerrahisi AD</a:t>
            </a:r>
            <a:endParaRPr lang="en-US"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11300"/>
            <a:ext cx="6048672" cy="2025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Resim 3"/>
          <p:cNvPicPr>
            <a:picLocks noChangeAspect="1"/>
          </p:cNvPicPr>
          <p:nvPr/>
        </p:nvPicPr>
        <p:blipFill>
          <a:blip r:embed="rId4"/>
          <a:stretch>
            <a:fillRect/>
          </a:stretch>
        </p:blipFill>
        <p:spPr>
          <a:xfrm>
            <a:off x="6732240" y="211300"/>
            <a:ext cx="1538469" cy="2025824"/>
          </a:xfrm>
          <a:prstGeom prst="rect">
            <a:avLst/>
          </a:prstGeom>
        </p:spPr>
      </p:pic>
    </p:spTree>
    <p:extLst>
      <p:ext uri="{BB962C8B-B14F-4D97-AF65-F5344CB8AC3E}">
        <p14:creationId xmlns:p14="http://schemas.microsoft.com/office/powerpoint/2010/main" val="482121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a:defRPr/>
            </a:pPr>
            <a:r>
              <a:rPr lang="tr-TR" dirty="0" smtClean="0"/>
              <a:t>Beyin</a:t>
            </a:r>
            <a:endParaRPr lang="tr-TR" dirty="0"/>
          </a:p>
        </p:txBody>
      </p:sp>
      <p:sp>
        <p:nvSpPr>
          <p:cNvPr id="206851" name="Rectangle 3"/>
          <p:cNvSpPr>
            <a:spLocks noGrp="1" noChangeArrowheads="1"/>
          </p:cNvSpPr>
          <p:nvPr>
            <p:ph type="body" sz="half" idx="1"/>
          </p:nvPr>
        </p:nvSpPr>
        <p:spPr>
          <a:xfrm>
            <a:off x="179388" y="1628775"/>
            <a:ext cx="4752652" cy="4530725"/>
          </a:xfrm>
        </p:spPr>
        <p:txBody>
          <a:bodyPr/>
          <a:lstStyle/>
          <a:p>
            <a:pPr>
              <a:lnSpc>
                <a:spcPct val="90000"/>
              </a:lnSpc>
              <a:defRPr/>
            </a:pPr>
            <a:r>
              <a:rPr lang="tr-TR" sz="2400" dirty="0"/>
              <a:t>Beynimiz </a:t>
            </a:r>
            <a:r>
              <a:rPr lang="tr-TR" sz="2400" dirty="0" smtClean="0"/>
              <a:t>1500gr</a:t>
            </a:r>
            <a:endParaRPr lang="tr-TR" sz="2400" dirty="0"/>
          </a:p>
          <a:p>
            <a:pPr>
              <a:lnSpc>
                <a:spcPct val="90000"/>
              </a:lnSpc>
              <a:defRPr/>
            </a:pPr>
            <a:endParaRPr lang="tr-TR" sz="2400" dirty="0" smtClean="0"/>
          </a:p>
          <a:p>
            <a:pPr>
              <a:lnSpc>
                <a:spcPct val="90000"/>
              </a:lnSpc>
              <a:defRPr/>
            </a:pPr>
            <a:r>
              <a:rPr lang="tr-TR" sz="2400" dirty="0" smtClean="0"/>
              <a:t>Kan </a:t>
            </a:r>
            <a:r>
              <a:rPr lang="tr-TR" sz="2400" dirty="0"/>
              <a:t>akımı 50mL </a:t>
            </a:r>
          </a:p>
          <a:p>
            <a:pPr marL="114300" indent="0">
              <a:lnSpc>
                <a:spcPct val="90000"/>
              </a:lnSpc>
              <a:buNone/>
              <a:defRPr/>
            </a:pPr>
            <a:r>
              <a:rPr lang="tr-TR" sz="2400" dirty="0" smtClean="0"/>
              <a:t>   (60mg glikoz-3mLO</a:t>
            </a:r>
            <a:r>
              <a:rPr lang="tr-TR" sz="2400" baseline="-25000" dirty="0" smtClean="0"/>
              <a:t>2</a:t>
            </a:r>
            <a:r>
              <a:rPr lang="tr-TR" sz="2400" dirty="0"/>
              <a:t>)/</a:t>
            </a:r>
            <a:r>
              <a:rPr lang="tr-TR" sz="2400" dirty="0" smtClean="0"/>
              <a:t>100gr/</a:t>
            </a:r>
            <a:r>
              <a:rPr lang="tr-TR" sz="2400" dirty="0" err="1" smtClean="0"/>
              <a:t>dk</a:t>
            </a:r>
            <a:endParaRPr lang="tr-TR" sz="2400" dirty="0" smtClean="0"/>
          </a:p>
          <a:p>
            <a:pPr marL="114300" indent="0">
              <a:lnSpc>
                <a:spcPct val="90000"/>
              </a:lnSpc>
              <a:buNone/>
              <a:defRPr/>
            </a:pPr>
            <a:endParaRPr lang="tr-TR" sz="2400" dirty="0"/>
          </a:p>
          <a:p>
            <a:pPr>
              <a:lnSpc>
                <a:spcPct val="90000"/>
              </a:lnSpc>
              <a:defRPr/>
            </a:pPr>
            <a:r>
              <a:rPr lang="tr-TR" sz="2400" dirty="0" err="1"/>
              <a:t>Metabolik</a:t>
            </a:r>
            <a:r>
              <a:rPr lang="tr-TR" sz="2400" dirty="0"/>
              <a:t> gereksinime göre kan akım </a:t>
            </a:r>
            <a:r>
              <a:rPr lang="tr-TR" sz="2400" dirty="0" smtClean="0"/>
              <a:t>değişimi yapabilir.</a:t>
            </a:r>
          </a:p>
          <a:p>
            <a:pPr>
              <a:lnSpc>
                <a:spcPct val="90000"/>
              </a:lnSpc>
              <a:defRPr/>
            </a:pPr>
            <a:endParaRPr lang="tr-TR" sz="2400" dirty="0" smtClean="0"/>
          </a:p>
          <a:p>
            <a:pPr>
              <a:lnSpc>
                <a:spcPct val="90000"/>
              </a:lnSpc>
              <a:defRPr/>
            </a:pPr>
            <a:r>
              <a:rPr lang="tr-TR" sz="2400" dirty="0" err="1" smtClean="0"/>
              <a:t>Otoregülasyon</a:t>
            </a:r>
            <a:r>
              <a:rPr lang="tr-TR" sz="2400" dirty="0"/>
              <a:t>, farklı </a:t>
            </a:r>
            <a:r>
              <a:rPr lang="tr-TR" sz="2400" dirty="0" err="1"/>
              <a:t>perfüzyon</a:t>
            </a:r>
            <a:r>
              <a:rPr lang="tr-TR" sz="2400" dirty="0"/>
              <a:t> basınçlarında </a:t>
            </a:r>
            <a:r>
              <a:rPr lang="tr-TR" sz="2400" dirty="0" smtClean="0"/>
              <a:t>sabit </a:t>
            </a:r>
            <a:r>
              <a:rPr lang="tr-TR" sz="2400" dirty="0"/>
              <a:t>akım sağlar. </a:t>
            </a:r>
          </a:p>
          <a:p>
            <a:pPr>
              <a:lnSpc>
                <a:spcPct val="90000"/>
              </a:lnSpc>
              <a:defRPr/>
            </a:pPr>
            <a:endParaRPr lang="tr-TR" sz="2800" dirty="0"/>
          </a:p>
        </p:txBody>
      </p:sp>
      <p:pic>
        <p:nvPicPr>
          <p:cNvPr id="6148" name="Picture 4" descr="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135" y="3645022"/>
            <a:ext cx="4224536"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descr="brain.gif"/>
          <p:cNvPicPr>
            <a:picLocks noGrp="1" noChangeAspect="1" noChangeArrowheads="1"/>
          </p:cNvPicPr>
          <p:nvPr>
            <p:ph type="clipArt" sz="half" idx="2"/>
          </p:nvPr>
        </p:nvPicPr>
        <p:blipFill>
          <a:blip r:embed="rId4">
            <a:extLst>
              <a:ext uri="{28A0092B-C50C-407E-A947-70E740481C1C}">
                <a14:useLocalDpi xmlns:a14="http://schemas.microsoft.com/office/drawing/2010/main" val="0"/>
              </a:ext>
            </a:extLst>
          </a:blip>
          <a:srcRect/>
          <a:stretch>
            <a:fillRect/>
          </a:stretch>
        </p:blipFill>
        <p:spPr>
          <a:xfrm>
            <a:off x="5401503" y="476672"/>
            <a:ext cx="3598168" cy="25442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208415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408869"/>
            <a:ext cx="8363272" cy="1143000"/>
          </a:xfrm>
        </p:spPr>
        <p:txBody>
          <a:bodyPr/>
          <a:lstStyle/>
          <a:p>
            <a:r>
              <a:rPr lang="tr-TR" sz="4400" dirty="0" smtClean="0"/>
              <a:t>Beyin Koruması ne </a:t>
            </a:r>
            <a:br>
              <a:rPr lang="tr-TR" sz="4400" dirty="0" smtClean="0"/>
            </a:br>
            <a:r>
              <a:rPr lang="tr-TR" sz="4400" dirty="0" smtClean="0"/>
              <a:t>zaman</a:t>
            </a:r>
            <a:r>
              <a:rPr lang="tr-TR" sz="4400" dirty="0"/>
              <a:t> </a:t>
            </a:r>
            <a:r>
              <a:rPr lang="tr-TR" sz="4400" dirty="0" smtClean="0"/>
              <a:t> önemli? </a:t>
            </a:r>
            <a:endParaRPr lang="en-US" sz="4400" dirty="0"/>
          </a:p>
        </p:txBody>
      </p:sp>
      <p:sp>
        <p:nvSpPr>
          <p:cNvPr id="3" name="İçerik Yer Tutucusu 2"/>
          <p:cNvSpPr>
            <a:spLocks noGrp="1"/>
          </p:cNvSpPr>
          <p:nvPr>
            <p:ph idx="1"/>
          </p:nvPr>
        </p:nvSpPr>
        <p:spPr>
          <a:xfrm>
            <a:off x="0" y="1985213"/>
            <a:ext cx="7620000" cy="4800600"/>
          </a:xfrm>
        </p:spPr>
        <p:txBody>
          <a:bodyPr>
            <a:normAutofit/>
          </a:bodyPr>
          <a:lstStyle/>
          <a:p>
            <a:pPr lvl="1"/>
            <a:r>
              <a:rPr lang="tr-TR" sz="2400" dirty="0" err="1" smtClean="0"/>
              <a:t>Distal</a:t>
            </a:r>
            <a:r>
              <a:rPr lang="tr-TR" sz="2400" dirty="0" smtClean="0"/>
              <a:t> Asendan Aorta Cerrahisi</a:t>
            </a:r>
          </a:p>
          <a:p>
            <a:pPr lvl="2"/>
            <a:r>
              <a:rPr lang="tr-TR" sz="2000" dirty="0" smtClean="0"/>
              <a:t>Anevrizma</a:t>
            </a:r>
          </a:p>
          <a:p>
            <a:pPr lvl="2"/>
            <a:r>
              <a:rPr lang="tr-TR" sz="2000" dirty="0" smtClean="0"/>
              <a:t>Tip A (Tip 1-2) Aort Diseksiyonu</a:t>
            </a:r>
          </a:p>
          <a:p>
            <a:pPr lvl="2"/>
            <a:r>
              <a:rPr lang="tr-TR" sz="2000" dirty="0" smtClean="0"/>
              <a:t>IMH</a:t>
            </a:r>
          </a:p>
          <a:p>
            <a:pPr lvl="1"/>
            <a:r>
              <a:rPr lang="tr-TR" sz="2400" dirty="0" err="1" smtClean="0"/>
              <a:t>Arkus</a:t>
            </a:r>
            <a:r>
              <a:rPr lang="tr-TR" sz="2400" dirty="0" smtClean="0"/>
              <a:t> Aorta Cerrahisi</a:t>
            </a:r>
          </a:p>
          <a:p>
            <a:pPr lvl="2"/>
            <a:r>
              <a:rPr lang="tr-TR" sz="2000" dirty="0"/>
              <a:t>Anevrizma</a:t>
            </a:r>
          </a:p>
          <a:p>
            <a:pPr lvl="2"/>
            <a:r>
              <a:rPr lang="tr-TR" sz="2000" dirty="0"/>
              <a:t>Tip A (Tip 1) Aort </a:t>
            </a:r>
            <a:r>
              <a:rPr lang="tr-TR" sz="2000" dirty="0" err="1" smtClean="0"/>
              <a:t>Diseksiyonu</a:t>
            </a:r>
            <a:endParaRPr lang="tr-TR" sz="2400" dirty="0" smtClean="0"/>
          </a:p>
          <a:p>
            <a:pPr lvl="1"/>
            <a:r>
              <a:rPr lang="tr-TR" sz="2400" dirty="0" err="1" smtClean="0"/>
              <a:t>Distal</a:t>
            </a:r>
            <a:r>
              <a:rPr lang="tr-TR" sz="2400" dirty="0" smtClean="0"/>
              <a:t> </a:t>
            </a:r>
            <a:r>
              <a:rPr lang="tr-TR" sz="2400" dirty="0" err="1" smtClean="0"/>
              <a:t>Arkus</a:t>
            </a:r>
            <a:r>
              <a:rPr lang="tr-TR" sz="2400" dirty="0" smtClean="0"/>
              <a:t> Cerrahisi</a:t>
            </a:r>
          </a:p>
          <a:p>
            <a:pPr lvl="2"/>
            <a:r>
              <a:rPr lang="tr-TR" sz="2000" dirty="0" smtClean="0"/>
              <a:t>Anevrizma</a:t>
            </a:r>
          </a:p>
          <a:p>
            <a:pPr lvl="2"/>
            <a:r>
              <a:rPr lang="tr-TR" sz="2000" dirty="0" smtClean="0"/>
              <a:t>Tip B (Tip 3) </a:t>
            </a:r>
            <a:r>
              <a:rPr lang="tr-TR" sz="2000" dirty="0" err="1" smtClean="0"/>
              <a:t>Diseksiyon</a:t>
            </a:r>
            <a:endParaRPr lang="tr-TR" sz="2000" dirty="0" smtClean="0"/>
          </a:p>
          <a:p>
            <a:pPr lvl="2"/>
            <a:endParaRPr lang="tr-TR" sz="2400" dirty="0" smtClean="0"/>
          </a:p>
          <a:p>
            <a:pPr lvl="2"/>
            <a:endParaRPr lang="tr-TR" sz="2400" dirty="0"/>
          </a:p>
          <a:p>
            <a:pPr marL="411480" lvl="1" indent="0">
              <a:buNone/>
            </a:pPr>
            <a:endParaRPr lang="tr-TR" sz="2800" dirty="0" smtClean="0"/>
          </a:p>
          <a:p>
            <a:pPr lvl="2"/>
            <a:endParaRPr lang="tr-TR" sz="2400" dirty="0"/>
          </a:p>
          <a:p>
            <a:endParaRPr lang="tr-TR" sz="2800" dirty="0" smtClean="0"/>
          </a:p>
          <a:p>
            <a:pPr lvl="1"/>
            <a:endParaRPr lang="en-US" sz="2800" dirty="0"/>
          </a:p>
        </p:txBody>
      </p:sp>
      <p:pic>
        <p:nvPicPr>
          <p:cNvPr id="1027" name="Picture 3" descr="C:\Users\ASPC\OneDrive - ege.edu.tr\Sunumlarım\ASP Sunum, Şubat 2019\IMH intraop.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570" t="40145" r="30180" b="5098"/>
          <a:stretch/>
        </p:blipFill>
        <p:spPr bwMode="auto">
          <a:xfrm rot="10800000">
            <a:off x="5724128" y="3147734"/>
            <a:ext cx="3244373" cy="36380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28" name="Picture 4" descr="C:\Users\ASPC\OneDrive - ege.edu.tr\Aort Vakaları\Rüpt Asc Aort-IMH- Tip 2 Diseks\3D_VR_-_Besli_Mehmet_(72y)_-_27.10.2017_01_45_50_-_1.25-2.5mm_000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031" t="3115" r="38750" b="13228"/>
          <a:stretch/>
        </p:blipFill>
        <p:spPr bwMode="auto">
          <a:xfrm>
            <a:off x="6444209" y="408869"/>
            <a:ext cx="2242590" cy="258808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150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a:xfrm>
            <a:off x="230832" y="188640"/>
            <a:ext cx="8229600" cy="1143000"/>
          </a:xfrm>
        </p:spPr>
        <p:txBody>
          <a:bodyPr/>
          <a:lstStyle/>
          <a:p>
            <a:pPr eaLnBrk="1" hangingPunct="1">
              <a:defRPr/>
            </a:pPr>
            <a:r>
              <a:rPr lang="tr-TR" sz="4000" dirty="0" smtClean="0"/>
              <a:t>Beyin </a:t>
            </a:r>
            <a:r>
              <a:rPr lang="tr-TR" sz="4000" dirty="0"/>
              <a:t>K</a:t>
            </a:r>
            <a:r>
              <a:rPr lang="tr-TR" sz="4000" dirty="0" smtClean="0"/>
              <a:t>orumasında amacımız nedir?</a:t>
            </a:r>
          </a:p>
        </p:txBody>
      </p:sp>
      <p:sp>
        <p:nvSpPr>
          <p:cNvPr id="181251" name="Rectangle 3"/>
          <p:cNvSpPr>
            <a:spLocks noGrp="1" noChangeArrowheads="1"/>
          </p:cNvSpPr>
          <p:nvPr>
            <p:ph type="body" sz="half" idx="1"/>
          </p:nvPr>
        </p:nvSpPr>
        <p:spPr>
          <a:xfrm>
            <a:off x="179512" y="1628800"/>
            <a:ext cx="5112568" cy="4525963"/>
          </a:xfrm>
        </p:spPr>
        <p:txBody>
          <a:bodyPr>
            <a:normAutofit lnSpcReduction="10000"/>
          </a:bodyPr>
          <a:lstStyle/>
          <a:p>
            <a:pPr eaLnBrk="1" hangingPunct="1">
              <a:defRPr/>
            </a:pPr>
            <a:r>
              <a:rPr lang="tr-TR" sz="2800" dirty="0" smtClean="0"/>
              <a:t>Beynin kan ihtiyacını </a:t>
            </a:r>
          </a:p>
          <a:p>
            <a:pPr lvl="1">
              <a:defRPr/>
            </a:pPr>
            <a:r>
              <a:rPr lang="tr-TR" sz="2600" dirty="0" smtClean="0"/>
              <a:t> azaltmak (hipotermi)</a:t>
            </a:r>
          </a:p>
          <a:p>
            <a:pPr lvl="1">
              <a:defRPr/>
            </a:pPr>
            <a:r>
              <a:rPr lang="tr-TR" sz="2600" dirty="0" smtClean="0"/>
              <a:t> karşılamak (</a:t>
            </a:r>
            <a:r>
              <a:rPr lang="tr-TR" sz="2600" dirty="0" err="1" smtClean="0"/>
              <a:t>perfüzyon</a:t>
            </a:r>
            <a:r>
              <a:rPr lang="tr-TR" sz="2600" dirty="0" smtClean="0"/>
              <a:t>)</a:t>
            </a:r>
          </a:p>
          <a:p>
            <a:pPr lvl="1">
              <a:defRPr/>
            </a:pPr>
            <a:r>
              <a:rPr lang="tr-TR" sz="2600" dirty="0" smtClean="0"/>
              <a:t> </a:t>
            </a:r>
            <a:r>
              <a:rPr lang="tr-TR" sz="2600" dirty="0" err="1" smtClean="0"/>
              <a:t>İskemiye</a:t>
            </a:r>
            <a:r>
              <a:rPr lang="tr-TR" sz="2600" dirty="0" smtClean="0"/>
              <a:t> </a:t>
            </a:r>
            <a:r>
              <a:rPr lang="tr-TR" sz="2600" dirty="0" err="1" smtClean="0"/>
              <a:t>dayanıklığı</a:t>
            </a:r>
            <a:r>
              <a:rPr lang="tr-TR" sz="2600" dirty="0" smtClean="0"/>
              <a:t> artırmak</a:t>
            </a:r>
          </a:p>
          <a:p>
            <a:pPr eaLnBrk="1" hangingPunct="1">
              <a:buFont typeface="Wingdings" pitchFamily="2" charset="2"/>
              <a:buNone/>
              <a:defRPr/>
            </a:pPr>
            <a:r>
              <a:rPr lang="tr-TR" sz="2800" dirty="0" smtClean="0"/>
              <a:t>                        </a:t>
            </a:r>
          </a:p>
          <a:p>
            <a:pPr lvl="2">
              <a:defRPr/>
            </a:pPr>
            <a:r>
              <a:rPr lang="tr-TR" sz="2400" dirty="0" smtClean="0"/>
              <a:t>Akım</a:t>
            </a:r>
          </a:p>
          <a:p>
            <a:pPr lvl="2">
              <a:defRPr/>
            </a:pPr>
            <a:r>
              <a:rPr lang="tr-TR" sz="2400" dirty="0" smtClean="0"/>
              <a:t>Basınç</a:t>
            </a:r>
          </a:p>
          <a:p>
            <a:pPr lvl="2">
              <a:defRPr/>
            </a:pPr>
            <a:r>
              <a:rPr lang="tr-TR" sz="2400" dirty="0" smtClean="0"/>
              <a:t>Sıcaklık</a:t>
            </a:r>
          </a:p>
          <a:p>
            <a:pPr lvl="2">
              <a:defRPr/>
            </a:pPr>
            <a:r>
              <a:rPr lang="tr-TR" sz="2400" dirty="0" err="1" smtClean="0"/>
              <a:t>Hematokrit</a:t>
            </a:r>
            <a:endParaRPr lang="tr-TR" sz="2400" dirty="0" smtClean="0"/>
          </a:p>
          <a:p>
            <a:pPr lvl="2">
              <a:defRPr/>
            </a:pPr>
            <a:r>
              <a:rPr lang="tr-TR" sz="2400" dirty="0" err="1" smtClean="0"/>
              <a:t>pH</a:t>
            </a:r>
            <a:r>
              <a:rPr lang="tr-TR" sz="2400" dirty="0" smtClean="0"/>
              <a:t> idaresi</a:t>
            </a:r>
          </a:p>
          <a:p>
            <a:pPr eaLnBrk="1" hangingPunct="1">
              <a:buFont typeface="Wingdings" pitchFamily="2" charset="2"/>
              <a:buNone/>
              <a:defRPr/>
            </a:pPr>
            <a:endParaRPr lang="tr-TR" sz="2800" dirty="0" smtClean="0"/>
          </a:p>
        </p:txBody>
      </p:sp>
      <p:pic>
        <p:nvPicPr>
          <p:cNvPr id="8196" name="Picture 5" descr="DSC00764"/>
          <p:cNvPicPr>
            <a:picLocks noGrp="1" noChangeAspect="1" noChangeArrowheads="1"/>
          </p:cNvPicPr>
          <p:nvPr>
            <p:ph type="clipArt" sz="half" idx="2"/>
          </p:nvPr>
        </p:nvPicPr>
        <p:blipFill>
          <a:blip r:embed="rId3" cstate="print">
            <a:extLst>
              <a:ext uri="{28A0092B-C50C-407E-A947-70E740481C1C}">
                <a14:useLocalDpi xmlns:a14="http://schemas.microsoft.com/office/drawing/2010/main" val="0"/>
              </a:ext>
            </a:extLst>
          </a:blip>
          <a:stretch>
            <a:fillRect/>
          </a:stretch>
        </p:blipFill>
        <p:spPr>
          <a:xfrm>
            <a:off x="4499992" y="3717032"/>
            <a:ext cx="3846520" cy="3028023"/>
          </a:xfrm>
        </p:spPr>
      </p:pic>
    </p:spTree>
    <p:extLst>
      <p:ext uri="{BB962C8B-B14F-4D97-AF65-F5344CB8AC3E}">
        <p14:creationId xmlns:p14="http://schemas.microsoft.com/office/powerpoint/2010/main" val="295688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1251">
                                            <p:txEl>
                                              <p:pRg st="5" end="5"/>
                                            </p:txEl>
                                          </p:spTgt>
                                        </p:tgtEl>
                                        <p:attrNameLst>
                                          <p:attrName>style.visibility</p:attrName>
                                        </p:attrNameLst>
                                      </p:cBhvr>
                                      <p:to>
                                        <p:strVal val="visible"/>
                                      </p:to>
                                    </p:set>
                                    <p:animEffect transition="in" filter="fade">
                                      <p:cBhvr>
                                        <p:cTn id="7" dur="500"/>
                                        <p:tgtEl>
                                          <p:spTgt spid="181251">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1251">
                                            <p:txEl>
                                              <p:pRg st="6" end="6"/>
                                            </p:txEl>
                                          </p:spTgt>
                                        </p:tgtEl>
                                        <p:attrNameLst>
                                          <p:attrName>style.visibility</p:attrName>
                                        </p:attrNameLst>
                                      </p:cBhvr>
                                      <p:to>
                                        <p:strVal val="visible"/>
                                      </p:to>
                                    </p:set>
                                    <p:animEffect transition="in" filter="fade">
                                      <p:cBhvr>
                                        <p:cTn id="10" dur="500"/>
                                        <p:tgtEl>
                                          <p:spTgt spid="181251">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81251">
                                            <p:txEl>
                                              <p:pRg st="7" end="7"/>
                                            </p:txEl>
                                          </p:spTgt>
                                        </p:tgtEl>
                                        <p:attrNameLst>
                                          <p:attrName>style.visibility</p:attrName>
                                        </p:attrNameLst>
                                      </p:cBhvr>
                                      <p:to>
                                        <p:strVal val="visible"/>
                                      </p:to>
                                    </p:set>
                                    <p:animEffect transition="in" filter="fade">
                                      <p:cBhvr>
                                        <p:cTn id="13" dur="500"/>
                                        <p:tgtEl>
                                          <p:spTgt spid="181251">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81251">
                                            <p:txEl>
                                              <p:pRg st="8" end="8"/>
                                            </p:txEl>
                                          </p:spTgt>
                                        </p:tgtEl>
                                        <p:attrNameLst>
                                          <p:attrName>style.visibility</p:attrName>
                                        </p:attrNameLst>
                                      </p:cBhvr>
                                      <p:to>
                                        <p:strVal val="visible"/>
                                      </p:to>
                                    </p:set>
                                    <p:animEffect transition="in" filter="fade">
                                      <p:cBhvr>
                                        <p:cTn id="16" dur="500"/>
                                        <p:tgtEl>
                                          <p:spTgt spid="181251">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81251">
                                            <p:txEl>
                                              <p:pRg st="9" end="9"/>
                                            </p:txEl>
                                          </p:spTgt>
                                        </p:tgtEl>
                                        <p:attrNameLst>
                                          <p:attrName>style.visibility</p:attrName>
                                        </p:attrNameLst>
                                      </p:cBhvr>
                                      <p:to>
                                        <p:strVal val="visible"/>
                                      </p:to>
                                    </p:set>
                                    <p:animEffect transition="in" filter="fade">
                                      <p:cBhvr>
                                        <p:cTn id="19" dur="500"/>
                                        <p:tgtEl>
                                          <p:spTgt spid="18125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defRPr/>
            </a:pPr>
            <a:r>
              <a:rPr lang="tr-TR" smtClean="0"/>
              <a:t>Beyin Koruma Yöntemleri</a:t>
            </a:r>
          </a:p>
        </p:txBody>
      </p:sp>
      <p:sp>
        <p:nvSpPr>
          <p:cNvPr id="130051" name="Rectangle 3"/>
          <p:cNvSpPr>
            <a:spLocks noGrp="1" noChangeArrowheads="1"/>
          </p:cNvSpPr>
          <p:nvPr>
            <p:ph idx="1"/>
          </p:nvPr>
        </p:nvSpPr>
        <p:spPr>
          <a:xfrm>
            <a:off x="457200" y="1600200"/>
            <a:ext cx="7859216" cy="4800600"/>
          </a:xfrm>
        </p:spPr>
        <p:txBody>
          <a:bodyPr>
            <a:normAutofit/>
          </a:bodyPr>
          <a:lstStyle/>
          <a:p>
            <a:pPr eaLnBrk="1" hangingPunct="1">
              <a:lnSpc>
                <a:spcPct val="90000"/>
              </a:lnSpc>
              <a:defRPr/>
            </a:pPr>
            <a:r>
              <a:rPr lang="tr-TR" dirty="0" smtClean="0">
                <a:cs typeface="Times New Roman" pitchFamily="18" charset="0"/>
              </a:rPr>
              <a:t>Derin </a:t>
            </a:r>
            <a:r>
              <a:rPr lang="tr-TR" dirty="0" err="1" smtClean="0">
                <a:cs typeface="Times New Roman" pitchFamily="18" charset="0"/>
              </a:rPr>
              <a:t>hipotermik</a:t>
            </a:r>
            <a:r>
              <a:rPr lang="tr-TR" dirty="0" smtClean="0">
                <a:cs typeface="Times New Roman" pitchFamily="18" charset="0"/>
              </a:rPr>
              <a:t> </a:t>
            </a:r>
            <a:r>
              <a:rPr lang="tr-TR" dirty="0" err="1" smtClean="0">
                <a:cs typeface="Times New Roman" pitchFamily="18" charset="0"/>
              </a:rPr>
              <a:t>sirkülatuvar</a:t>
            </a:r>
            <a:r>
              <a:rPr lang="tr-TR" dirty="0" smtClean="0">
                <a:cs typeface="Times New Roman" pitchFamily="18" charset="0"/>
              </a:rPr>
              <a:t> </a:t>
            </a:r>
            <a:r>
              <a:rPr lang="tr-TR" dirty="0" err="1" smtClean="0">
                <a:cs typeface="Times New Roman" pitchFamily="18" charset="0"/>
              </a:rPr>
              <a:t>arrest</a:t>
            </a:r>
            <a:r>
              <a:rPr lang="tr-TR" dirty="0" smtClean="0">
                <a:cs typeface="Times New Roman" pitchFamily="18" charset="0"/>
              </a:rPr>
              <a:t> (DHSA)</a:t>
            </a:r>
          </a:p>
          <a:p>
            <a:pPr marL="0" indent="0" eaLnBrk="1" hangingPunct="1">
              <a:lnSpc>
                <a:spcPct val="90000"/>
              </a:lnSpc>
              <a:buNone/>
              <a:defRPr/>
            </a:pPr>
            <a:r>
              <a:rPr lang="tr-TR" dirty="0">
                <a:cs typeface="Times New Roman" pitchFamily="18" charset="0"/>
              </a:rPr>
              <a:t>	</a:t>
            </a:r>
            <a:r>
              <a:rPr lang="tr-TR" dirty="0" smtClean="0">
                <a:cs typeface="Times New Roman" pitchFamily="18" charset="0"/>
              </a:rPr>
              <a:t>(</a:t>
            </a:r>
            <a:r>
              <a:rPr lang="tr-TR" dirty="0" smtClean="0"/>
              <a:t>Griepp-1975)</a:t>
            </a:r>
          </a:p>
          <a:p>
            <a:pPr marL="0" indent="0" eaLnBrk="1" hangingPunct="1">
              <a:lnSpc>
                <a:spcPct val="90000"/>
              </a:lnSpc>
              <a:buNone/>
              <a:defRPr/>
            </a:pPr>
            <a:endParaRPr lang="tr-TR" dirty="0" smtClean="0"/>
          </a:p>
          <a:p>
            <a:pPr eaLnBrk="1" hangingPunct="1">
              <a:lnSpc>
                <a:spcPct val="90000"/>
              </a:lnSpc>
              <a:defRPr/>
            </a:pPr>
            <a:r>
              <a:rPr lang="tr-TR" dirty="0" smtClean="0">
                <a:cs typeface="Times New Roman" pitchFamily="18" charset="0"/>
              </a:rPr>
              <a:t>Derin </a:t>
            </a:r>
            <a:r>
              <a:rPr lang="tr-TR" dirty="0" err="1" smtClean="0">
                <a:cs typeface="Times New Roman" pitchFamily="18" charset="0"/>
              </a:rPr>
              <a:t>hipotermiyle</a:t>
            </a:r>
            <a:r>
              <a:rPr lang="tr-TR" dirty="0" smtClean="0">
                <a:cs typeface="Times New Roman" pitchFamily="18" charset="0"/>
              </a:rPr>
              <a:t> birlikte </a:t>
            </a:r>
            <a:r>
              <a:rPr lang="tr-TR" dirty="0" err="1" smtClean="0">
                <a:cs typeface="Times New Roman" pitchFamily="18" charset="0"/>
              </a:rPr>
              <a:t>retrograt</a:t>
            </a:r>
            <a:r>
              <a:rPr lang="tr-TR" dirty="0" smtClean="0">
                <a:cs typeface="Times New Roman" pitchFamily="18" charset="0"/>
              </a:rPr>
              <a:t> </a:t>
            </a:r>
            <a:r>
              <a:rPr lang="tr-TR" dirty="0" err="1" smtClean="0">
                <a:cs typeface="Times New Roman" pitchFamily="18" charset="0"/>
              </a:rPr>
              <a:t>serebral</a:t>
            </a:r>
            <a:r>
              <a:rPr lang="tr-TR" dirty="0" smtClean="0">
                <a:cs typeface="Times New Roman" pitchFamily="18" charset="0"/>
              </a:rPr>
              <a:t> </a:t>
            </a:r>
            <a:r>
              <a:rPr lang="tr-TR" dirty="0" err="1" smtClean="0">
                <a:cs typeface="Times New Roman" pitchFamily="18" charset="0"/>
              </a:rPr>
              <a:t>perfüzyon</a:t>
            </a:r>
            <a:r>
              <a:rPr lang="tr-TR" dirty="0" smtClean="0"/>
              <a:t> (RSP)           </a:t>
            </a:r>
          </a:p>
          <a:p>
            <a:pPr marL="114300" indent="0" eaLnBrk="1" hangingPunct="1">
              <a:lnSpc>
                <a:spcPct val="90000"/>
              </a:lnSpc>
              <a:buNone/>
              <a:defRPr/>
            </a:pPr>
            <a:r>
              <a:rPr lang="tr-TR" dirty="0"/>
              <a:t> </a:t>
            </a:r>
            <a:r>
              <a:rPr lang="tr-TR" dirty="0" smtClean="0"/>
              <a:t>             (Ueda-1990)</a:t>
            </a:r>
          </a:p>
          <a:p>
            <a:pPr eaLnBrk="1" hangingPunct="1">
              <a:lnSpc>
                <a:spcPct val="90000"/>
              </a:lnSpc>
              <a:defRPr/>
            </a:pPr>
            <a:endParaRPr lang="tr-TR" dirty="0" smtClean="0"/>
          </a:p>
          <a:p>
            <a:pPr eaLnBrk="1" hangingPunct="1">
              <a:lnSpc>
                <a:spcPct val="90000"/>
              </a:lnSpc>
              <a:defRPr/>
            </a:pPr>
            <a:r>
              <a:rPr lang="tr-TR" dirty="0" smtClean="0">
                <a:cs typeface="Times New Roman" pitchFamily="18" charset="0"/>
              </a:rPr>
              <a:t>Derin </a:t>
            </a:r>
            <a:r>
              <a:rPr lang="tr-TR" dirty="0" err="1" smtClean="0">
                <a:cs typeface="Times New Roman" pitchFamily="18" charset="0"/>
              </a:rPr>
              <a:t>hipotermiyle</a:t>
            </a:r>
            <a:r>
              <a:rPr lang="tr-TR" dirty="0" smtClean="0">
                <a:cs typeface="Times New Roman" pitchFamily="18" charset="0"/>
              </a:rPr>
              <a:t> birlikte </a:t>
            </a:r>
            <a:r>
              <a:rPr lang="tr-TR" dirty="0" err="1" smtClean="0">
                <a:cs typeface="Times New Roman" pitchFamily="18" charset="0"/>
              </a:rPr>
              <a:t>greftten</a:t>
            </a:r>
            <a:r>
              <a:rPr lang="tr-TR" dirty="0" smtClean="0">
                <a:cs typeface="Times New Roman" pitchFamily="18" charset="0"/>
              </a:rPr>
              <a:t> </a:t>
            </a:r>
            <a:r>
              <a:rPr lang="tr-TR" dirty="0" err="1" smtClean="0">
                <a:cs typeface="Times New Roman" pitchFamily="18" charset="0"/>
              </a:rPr>
              <a:t>antegrad</a:t>
            </a:r>
            <a:r>
              <a:rPr lang="tr-TR" dirty="0" smtClean="0">
                <a:cs typeface="Times New Roman" pitchFamily="18" charset="0"/>
              </a:rPr>
              <a:t> </a:t>
            </a:r>
            <a:r>
              <a:rPr lang="tr-TR" dirty="0" err="1" smtClean="0">
                <a:cs typeface="Times New Roman" pitchFamily="18" charset="0"/>
              </a:rPr>
              <a:t>serebral</a:t>
            </a:r>
            <a:r>
              <a:rPr lang="tr-TR" dirty="0" smtClean="0">
                <a:cs typeface="Times New Roman" pitchFamily="18" charset="0"/>
              </a:rPr>
              <a:t> </a:t>
            </a:r>
            <a:r>
              <a:rPr lang="tr-TR" dirty="0" err="1" smtClean="0">
                <a:cs typeface="Times New Roman" pitchFamily="18" charset="0"/>
              </a:rPr>
              <a:t>perfüzyon</a:t>
            </a:r>
            <a:r>
              <a:rPr lang="tr-TR" dirty="0" smtClean="0">
                <a:cs typeface="Times New Roman" pitchFamily="18" charset="0"/>
              </a:rPr>
              <a:t> (ASP)        </a:t>
            </a:r>
            <a:r>
              <a:rPr lang="tr-TR" dirty="0" smtClean="0"/>
              <a:t>(Ergin-1994) </a:t>
            </a:r>
          </a:p>
          <a:p>
            <a:pPr eaLnBrk="1" hangingPunct="1">
              <a:lnSpc>
                <a:spcPct val="90000"/>
              </a:lnSpc>
              <a:defRPr/>
            </a:pPr>
            <a:endParaRPr lang="tr-TR" dirty="0" smtClean="0"/>
          </a:p>
          <a:p>
            <a:pPr eaLnBrk="1" hangingPunct="1">
              <a:lnSpc>
                <a:spcPct val="90000"/>
              </a:lnSpc>
              <a:defRPr/>
            </a:pPr>
            <a:r>
              <a:rPr lang="tr-TR" dirty="0" smtClean="0">
                <a:cs typeface="Times New Roman" pitchFamily="18" charset="0"/>
              </a:rPr>
              <a:t>Ilımlı (</a:t>
            </a:r>
            <a:r>
              <a:rPr lang="tr-TR" dirty="0" err="1" smtClean="0">
                <a:cs typeface="Times New Roman" pitchFamily="18" charset="0"/>
              </a:rPr>
              <a:t>modere</a:t>
            </a:r>
            <a:r>
              <a:rPr lang="tr-TR" dirty="0" smtClean="0">
                <a:cs typeface="Times New Roman" pitchFamily="18" charset="0"/>
              </a:rPr>
              <a:t>) </a:t>
            </a:r>
            <a:r>
              <a:rPr lang="tr-TR" dirty="0" err="1" smtClean="0">
                <a:cs typeface="Times New Roman" pitchFamily="18" charset="0"/>
              </a:rPr>
              <a:t>hipotermiyle</a:t>
            </a:r>
            <a:r>
              <a:rPr lang="tr-TR" dirty="0" smtClean="0">
                <a:cs typeface="Times New Roman" pitchFamily="18" charset="0"/>
              </a:rPr>
              <a:t> birlikte </a:t>
            </a:r>
            <a:r>
              <a:rPr lang="tr-TR" dirty="0" err="1" smtClean="0">
                <a:cs typeface="Times New Roman" pitchFamily="18" charset="0"/>
              </a:rPr>
              <a:t>antegrad</a:t>
            </a:r>
            <a:r>
              <a:rPr lang="tr-TR" dirty="0" smtClean="0">
                <a:cs typeface="Times New Roman" pitchFamily="18" charset="0"/>
              </a:rPr>
              <a:t> </a:t>
            </a:r>
            <a:r>
              <a:rPr lang="tr-TR" dirty="0" err="1" smtClean="0">
                <a:cs typeface="Times New Roman" pitchFamily="18" charset="0"/>
              </a:rPr>
              <a:t>serebral</a:t>
            </a:r>
            <a:r>
              <a:rPr lang="tr-TR" dirty="0" smtClean="0">
                <a:cs typeface="Times New Roman" pitchFamily="18" charset="0"/>
              </a:rPr>
              <a:t> </a:t>
            </a:r>
            <a:r>
              <a:rPr lang="tr-TR" dirty="0" err="1" smtClean="0">
                <a:cs typeface="Times New Roman" pitchFamily="18" charset="0"/>
              </a:rPr>
              <a:t>perfüzyon</a:t>
            </a:r>
            <a:r>
              <a:rPr lang="tr-TR" dirty="0" smtClean="0">
                <a:cs typeface="Times New Roman" pitchFamily="18" charset="0"/>
              </a:rPr>
              <a:t> (ASP)     </a:t>
            </a:r>
          </a:p>
          <a:p>
            <a:pPr marL="114300" indent="0" eaLnBrk="1" hangingPunct="1">
              <a:lnSpc>
                <a:spcPct val="90000"/>
              </a:lnSpc>
              <a:buNone/>
              <a:defRPr/>
            </a:pPr>
            <a:r>
              <a:rPr lang="tr-TR" dirty="0">
                <a:cs typeface="Times New Roman" pitchFamily="18" charset="0"/>
              </a:rPr>
              <a:t> </a:t>
            </a:r>
            <a:r>
              <a:rPr lang="tr-TR" dirty="0" smtClean="0">
                <a:cs typeface="Times New Roman" pitchFamily="18" charset="0"/>
              </a:rPr>
              <a:t>                      </a:t>
            </a:r>
            <a:r>
              <a:rPr lang="tr-TR" dirty="0" smtClean="0"/>
              <a:t>(Frist-1986, Bachet-1991, Kazui-1992)</a:t>
            </a:r>
          </a:p>
        </p:txBody>
      </p:sp>
    </p:spTree>
    <p:extLst>
      <p:ext uri="{BB962C8B-B14F-4D97-AF65-F5344CB8AC3E}">
        <p14:creationId xmlns:p14="http://schemas.microsoft.com/office/powerpoint/2010/main" val="304697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7" name="Rectangle 5"/>
          <p:cNvSpPr>
            <a:spLocks noGrp="1" noChangeArrowheads="1"/>
          </p:cNvSpPr>
          <p:nvPr>
            <p:ph type="title"/>
          </p:nvPr>
        </p:nvSpPr>
        <p:spPr/>
        <p:txBody>
          <a:bodyPr>
            <a:normAutofit fontScale="90000"/>
          </a:bodyPr>
          <a:lstStyle/>
          <a:p>
            <a:pPr eaLnBrk="1" hangingPunct="1">
              <a:defRPr/>
            </a:pPr>
            <a:r>
              <a:rPr lang="tr-TR" sz="4000" dirty="0" err="1" smtClean="0"/>
              <a:t>Hipotermik</a:t>
            </a:r>
            <a:r>
              <a:rPr lang="tr-TR" sz="4000" dirty="0" smtClean="0"/>
              <a:t> Dolaşım Durdurulması</a:t>
            </a:r>
            <a:br>
              <a:rPr lang="tr-TR" sz="4000" dirty="0" smtClean="0"/>
            </a:br>
            <a:r>
              <a:rPr lang="tr-TR" sz="4000" dirty="0" smtClean="0"/>
              <a:t>DHSA</a:t>
            </a:r>
          </a:p>
        </p:txBody>
      </p:sp>
      <p:sp>
        <p:nvSpPr>
          <p:cNvPr id="182278" name="Rectangle 6"/>
          <p:cNvSpPr>
            <a:spLocks noGrp="1" noChangeArrowheads="1"/>
          </p:cNvSpPr>
          <p:nvPr>
            <p:ph idx="1"/>
          </p:nvPr>
        </p:nvSpPr>
        <p:spPr>
          <a:xfrm>
            <a:off x="467544" y="1700808"/>
            <a:ext cx="7620000" cy="4800600"/>
          </a:xfrm>
        </p:spPr>
        <p:txBody>
          <a:bodyPr/>
          <a:lstStyle/>
          <a:p>
            <a:pPr eaLnBrk="1" hangingPunct="1">
              <a:defRPr/>
            </a:pPr>
            <a:r>
              <a:rPr lang="tr-TR" dirty="0" err="1" smtClean="0"/>
              <a:t>Deep</a:t>
            </a:r>
            <a:r>
              <a:rPr lang="tr-TR" dirty="0" smtClean="0"/>
              <a:t> </a:t>
            </a:r>
            <a:r>
              <a:rPr lang="tr-TR" dirty="0" err="1" smtClean="0"/>
              <a:t>hypothermia</a:t>
            </a:r>
            <a:r>
              <a:rPr lang="tr-TR" dirty="0" smtClean="0"/>
              <a:t> </a:t>
            </a:r>
            <a:r>
              <a:rPr lang="tr-TR" dirty="0" err="1" smtClean="0"/>
              <a:t>with</a:t>
            </a:r>
            <a:r>
              <a:rPr lang="tr-TR" dirty="0" smtClean="0"/>
              <a:t> </a:t>
            </a:r>
            <a:r>
              <a:rPr lang="tr-TR" dirty="0" err="1" smtClean="0"/>
              <a:t>circulatory</a:t>
            </a:r>
            <a:r>
              <a:rPr lang="tr-TR" dirty="0" smtClean="0"/>
              <a:t> </a:t>
            </a:r>
            <a:r>
              <a:rPr lang="tr-TR" dirty="0" err="1" smtClean="0"/>
              <a:t>arrest</a:t>
            </a:r>
            <a:r>
              <a:rPr lang="tr-TR" dirty="0" smtClean="0"/>
              <a:t>. </a:t>
            </a:r>
            <a:r>
              <a:rPr lang="tr-TR" dirty="0" err="1" smtClean="0"/>
              <a:t>Determinants</a:t>
            </a:r>
            <a:r>
              <a:rPr lang="tr-TR" dirty="0" smtClean="0"/>
              <a:t> of </a:t>
            </a:r>
            <a:r>
              <a:rPr lang="tr-TR" dirty="0" err="1" smtClean="0"/>
              <a:t>stroke</a:t>
            </a:r>
            <a:r>
              <a:rPr lang="tr-TR" dirty="0" smtClean="0"/>
              <a:t> </a:t>
            </a:r>
            <a:r>
              <a:rPr lang="tr-TR" dirty="0" err="1" smtClean="0"/>
              <a:t>and</a:t>
            </a:r>
            <a:r>
              <a:rPr lang="tr-TR" dirty="0" smtClean="0"/>
              <a:t> </a:t>
            </a:r>
            <a:r>
              <a:rPr lang="tr-TR" dirty="0" err="1" smtClean="0"/>
              <a:t>early</a:t>
            </a:r>
            <a:r>
              <a:rPr lang="tr-TR" dirty="0" smtClean="0"/>
              <a:t> </a:t>
            </a:r>
            <a:r>
              <a:rPr lang="tr-TR" dirty="0" err="1" smtClean="0"/>
              <a:t>mortality</a:t>
            </a:r>
            <a:r>
              <a:rPr lang="tr-TR" dirty="0" smtClean="0"/>
              <a:t> in 656 </a:t>
            </a:r>
            <a:r>
              <a:rPr lang="tr-TR" dirty="0" err="1" smtClean="0"/>
              <a:t>patients</a:t>
            </a:r>
            <a:r>
              <a:rPr lang="tr-TR" dirty="0" smtClean="0"/>
              <a:t>. </a:t>
            </a:r>
          </a:p>
          <a:p>
            <a:pPr lvl="2">
              <a:defRPr/>
            </a:pPr>
            <a:r>
              <a:rPr lang="tr-TR" sz="1600" i="1" dirty="0" err="1" smtClean="0"/>
              <a:t>Svensson</a:t>
            </a:r>
            <a:r>
              <a:rPr lang="tr-TR" sz="1600" i="1" dirty="0" smtClean="0"/>
              <a:t> LG, </a:t>
            </a:r>
            <a:r>
              <a:rPr lang="tr-TR" sz="1600" i="1" dirty="0" err="1" smtClean="0"/>
              <a:t>Crawford</a:t>
            </a:r>
            <a:r>
              <a:rPr lang="tr-TR" sz="1600" i="1" dirty="0" smtClean="0"/>
              <a:t> ES J Thorac Cardiovasc Surg. 1993 Jul;106(1):19-28 </a:t>
            </a:r>
          </a:p>
          <a:p>
            <a:pPr lvl="2">
              <a:defRPr/>
            </a:pPr>
            <a:endParaRPr lang="tr-TR" sz="1600" i="1" dirty="0"/>
          </a:p>
          <a:p>
            <a:pPr marL="777240" lvl="2" indent="0">
              <a:buNone/>
              <a:defRPr/>
            </a:pPr>
            <a:endParaRPr lang="tr-TR" sz="1600" i="1" dirty="0" smtClean="0"/>
          </a:p>
          <a:p>
            <a:pPr eaLnBrk="1" hangingPunct="1">
              <a:defRPr/>
            </a:pPr>
            <a:r>
              <a:rPr lang="tr-TR" dirty="0" smtClean="0"/>
              <a:t>HSA&gt;40dk: </a:t>
            </a:r>
            <a:r>
              <a:rPr lang="tr-TR" dirty="0" smtClean="0">
                <a:cs typeface="Arial" charset="0"/>
              </a:rPr>
              <a:t>↑ </a:t>
            </a:r>
            <a:r>
              <a:rPr lang="tr-TR" dirty="0" err="1" smtClean="0"/>
              <a:t>strok</a:t>
            </a:r>
            <a:r>
              <a:rPr lang="tr-TR" dirty="0" smtClean="0"/>
              <a:t>                      HSA&gt;65dk: </a:t>
            </a:r>
            <a:r>
              <a:rPr lang="tr-TR" dirty="0" smtClean="0">
                <a:cs typeface="Arial" charset="0"/>
              </a:rPr>
              <a:t>↑ mortalite</a:t>
            </a:r>
          </a:p>
          <a:p>
            <a:pPr lvl="2">
              <a:defRPr/>
            </a:pPr>
            <a:r>
              <a:rPr lang="en-US" dirty="0" smtClean="0"/>
              <a:t>7-29 </a:t>
            </a:r>
            <a:r>
              <a:rPr lang="en-US" dirty="0" err="1" smtClean="0"/>
              <a:t>dk</a:t>
            </a:r>
            <a:r>
              <a:rPr lang="en-US" dirty="0" smtClean="0"/>
              <a:t> </a:t>
            </a:r>
            <a:r>
              <a:rPr lang="en-US" dirty="0"/>
              <a:t>= 12/298 </a:t>
            </a:r>
            <a:r>
              <a:rPr lang="en-US" b="1" dirty="0">
                <a:solidFill>
                  <a:srgbClr val="FF0000"/>
                </a:solidFill>
              </a:rPr>
              <a:t>[4</a:t>
            </a:r>
            <a:r>
              <a:rPr lang="en-US" b="1" dirty="0" smtClean="0">
                <a:solidFill>
                  <a:srgbClr val="FF0000"/>
                </a:solidFill>
              </a:rPr>
              <a:t>%]</a:t>
            </a:r>
          </a:p>
          <a:p>
            <a:pPr lvl="2">
              <a:defRPr/>
            </a:pPr>
            <a:r>
              <a:rPr lang="en-US" dirty="0" smtClean="0"/>
              <a:t>30-44 </a:t>
            </a:r>
            <a:r>
              <a:rPr lang="en-US" dirty="0" err="1" smtClean="0"/>
              <a:t>dk</a:t>
            </a:r>
            <a:r>
              <a:rPr lang="en-US" dirty="0" smtClean="0"/>
              <a:t> </a:t>
            </a:r>
            <a:r>
              <a:rPr lang="en-US" dirty="0"/>
              <a:t>= 15/201 </a:t>
            </a:r>
            <a:r>
              <a:rPr lang="en-US" b="1" dirty="0">
                <a:solidFill>
                  <a:srgbClr val="FF0000"/>
                </a:solidFill>
              </a:rPr>
              <a:t>[7.5</a:t>
            </a:r>
            <a:r>
              <a:rPr lang="en-US" b="1" dirty="0" smtClean="0">
                <a:solidFill>
                  <a:srgbClr val="FF0000"/>
                </a:solidFill>
              </a:rPr>
              <a:t>%]</a:t>
            </a:r>
          </a:p>
          <a:p>
            <a:pPr lvl="2">
              <a:defRPr/>
            </a:pPr>
            <a:r>
              <a:rPr lang="en-US" dirty="0" smtClean="0"/>
              <a:t>45-59 </a:t>
            </a:r>
            <a:r>
              <a:rPr lang="en-US" dirty="0" err="1" smtClean="0"/>
              <a:t>dk</a:t>
            </a:r>
            <a:r>
              <a:rPr lang="en-US" dirty="0" smtClean="0"/>
              <a:t>  =9/84 </a:t>
            </a:r>
            <a:r>
              <a:rPr lang="en-US" b="1" dirty="0">
                <a:solidFill>
                  <a:srgbClr val="FF0000"/>
                </a:solidFill>
              </a:rPr>
              <a:t>[10.7</a:t>
            </a:r>
            <a:r>
              <a:rPr lang="en-US" b="1" dirty="0" smtClean="0">
                <a:solidFill>
                  <a:srgbClr val="FF0000"/>
                </a:solidFill>
              </a:rPr>
              <a:t>%]</a:t>
            </a:r>
          </a:p>
          <a:p>
            <a:pPr lvl="2">
              <a:defRPr/>
            </a:pPr>
            <a:r>
              <a:rPr lang="en-US" dirty="0" smtClean="0"/>
              <a:t>60-120 </a:t>
            </a:r>
            <a:r>
              <a:rPr lang="en-US" dirty="0" err="1" smtClean="0"/>
              <a:t>dk</a:t>
            </a:r>
            <a:r>
              <a:rPr lang="en-US" dirty="0" smtClean="0"/>
              <a:t> = 7/48 </a:t>
            </a:r>
            <a:r>
              <a:rPr lang="en-US" b="1" dirty="0">
                <a:solidFill>
                  <a:srgbClr val="FF0000"/>
                </a:solidFill>
              </a:rPr>
              <a:t>[14.6</a:t>
            </a:r>
            <a:r>
              <a:rPr lang="en-US" b="1" dirty="0" smtClean="0">
                <a:solidFill>
                  <a:srgbClr val="FF0000"/>
                </a:solidFill>
              </a:rPr>
              <a:t>%]</a:t>
            </a:r>
          </a:p>
        </p:txBody>
      </p:sp>
      <p:sp>
        <p:nvSpPr>
          <p:cNvPr id="2" name="Metin kutusu 1"/>
          <p:cNvSpPr txBox="1"/>
          <p:nvPr/>
        </p:nvSpPr>
        <p:spPr>
          <a:xfrm>
            <a:off x="1259632" y="5517232"/>
            <a:ext cx="6103787" cy="4616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tr-TR" sz="2400" dirty="0" err="1" smtClean="0"/>
              <a:t>Strok</a:t>
            </a:r>
            <a:r>
              <a:rPr lang="tr-TR" sz="2400" dirty="0" smtClean="0"/>
              <a:t> sadece beyin koruma tekniğine bağlı değil</a:t>
            </a:r>
            <a:endParaRPr lang="tr-TR" sz="2400" dirty="0"/>
          </a:p>
        </p:txBody>
      </p:sp>
      <p:sp>
        <p:nvSpPr>
          <p:cNvPr id="5" name="Metin kutusu 4"/>
          <p:cNvSpPr txBox="1"/>
          <p:nvPr/>
        </p:nvSpPr>
        <p:spPr>
          <a:xfrm>
            <a:off x="1259631" y="6133398"/>
            <a:ext cx="5138651" cy="4616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tr-TR" sz="2400" dirty="0" smtClean="0"/>
              <a:t>Hava, aterosklerotik plak, KPB </a:t>
            </a:r>
            <a:r>
              <a:rPr lang="tr-TR" sz="2400" dirty="0" err="1" smtClean="0"/>
              <a:t>debrisleri</a:t>
            </a:r>
            <a:endParaRPr lang="tr-TR" sz="2400" dirty="0"/>
          </a:p>
        </p:txBody>
      </p:sp>
    </p:spTree>
    <p:extLst>
      <p:ext uri="{BB962C8B-B14F-4D97-AF65-F5344CB8AC3E}">
        <p14:creationId xmlns:p14="http://schemas.microsoft.com/office/powerpoint/2010/main" val="276021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278">
                                            <p:txEl>
                                              <p:pRg st="4" end="4"/>
                                            </p:txEl>
                                          </p:spTgt>
                                        </p:tgtEl>
                                        <p:attrNameLst>
                                          <p:attrName>style.visibility</p:attrName>
                                        </p:attrNameLst>
                                      </p:cBhvr>
                                      <p:to>
                                        <p:strVal val="visible"/>
                                      </p:to>
                                    </p:set>
                                    <p:animEffect transition="in" filter="fade">
                                      <p:cBhvr>
                                        <p:cTn id="7" dur="500"/>
                                        <p:tgtEl>
                                          <p:spTgt spid="182278">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2278">
                                            <p:txEl>
                                              <p:pRg st="5" end="5"/>
                                            </p:txEl>
                                          </p:spTgt>
                                        </p:tgtEl>
                                        <p:attrNameLst>
                                          <p:attrName>style.visibility</p:attrName>
                                        </p:attrNameLst>
                                      </p:cBhvr>
                                      <p:to>
                                        <p:strVal val="visible"/>
                                      </p:to>
                                    </p:set>
                                    <p:animEffect transition="in" filter="fade">
                                      <p:cBhvr>
                                        <p:cTn id="10" dur="500"/>
                                        <p:tgtEl>
                                          <p:spTgt spid="182278">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82278">
                                            <p:txEl>
                                              <p:pRg st="6" end="6"/>
                                            </p:txEl>
                                          </p:spTgt>
                                        </p:tgtEl>
                                        <p:attrNameLst>
                                          <p:attrName>style.visibility</p:attrName>
                                        </p:attrNameLst>
                                      </p:cBhvr>
                                      <p:to>
                                        <p:strVal val="visible"/>
                                      </p:to>
                                    </p:set>
                                    <p:animEffect transition="in" filter="fade">
                                      <p:cBhvr>
                                        <p:cTn id="13" dur="500"/>
                                        <p:tgtEl>
                                          <p:spTgt spid="182278">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82278">
                                            <p:txEl>
                                              <p:pRg st="7" end="7"/>
                                            </p:txEl>
                                          </p:spTgt>
                                        </p:tgtEl>
                                        <p:attrNameLst>
                                          <p:attrName>style.visibility</p:attrName>
                                        </p:attrNameLst>
                                      </p:cBhvr>
                                      <p:to>
                                        <p:strVal val="visible"/>
                                      </p:to>
                                    </p:set>
                                    <p:animEffect transition="in" filter="fade">
                                      <p:cBhvr>
                                        <p:cTn id="16" dur="500"/>
                                        <p:tgtEl>
                                          <p:spTgt spid="182278">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82278">
                                            <p:txEl>
                                              <p:pRg st="8" end="8"/>
                                            </p:txEl>
                                          </p:spTgt>
                                        </p:tgtEl>
                                        <p:attrNameLst>
                                          <p:attrName>style.visibility</p:attrName>
                                        </p:attrNameLst>
                                      </p:cBhvr>
                                      <p:to>
                                        <p:strVal val="visible"/>
                                      </p:to>
                                    </p:set>
                                    <p:animEffect transition="in" filter="fade">
                                      <p:cBhvr>
                                        <p:cTn id="19" dur="500"/>
                                        <p:tgtEl>
                                          <p:spTgt spid="182278">
                                            <p:txEl>
                                              <p:pRg st="8" end="8"/>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 presetClass="entr" presetSubtype="4" fill="hold" grpId="0" nodeType="afterEffect">
                                  <p:stCondLst>
                                    <p:cond delay="10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88640"/>
            <a:ext cx="8172400" cy="161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9308" y="2060848"/>
            <a:ext cx="7128791"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2483768" y="2060848"/>
            <a:ext cx="722121"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tr-TR" b="1" dirty="0" smtClean="0">
                <a:solidFill>
                  <a:srgbClr val="FF0000"/>
                </a:solidFill>
              </a:rPr>
              <a:t>DHSA</a:t>
            </a:r>
            <a:endParaRPr lang="en-US" b="1" dirty="0">
              <a:solidFill>
                <a:srgbClr val="FF0000"/>
              </a:solidFill>
            </a:endParaRPr>
          </a:p>
        </p:txBody>
      </p:sp>
      <p:sp>
        <p:nvSpPr>
          <p:cNvPr id="7" name="Metin kutusu 6"/>
          <p:cNvSpPr txBox="1"/>
          <p:nvPr/>
        </p:nvSpPr>
        <p:spPr>
          <a:xfrm>
            <a:off x="4644008" y="4293096"/>
            <a:ext cx="556563"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tr-TR" b="1" dirty="0" smtClean="0">
                <a:solidFill>
                  <a:srgbClr val="FF0000"/>
                </a:solidFill>
              </a:rPr>
              <a:t>ASP</a:t>
            </a:r>
            <a:endParaRPr lang="en-US" b="1" dirty="0">
              <a:solidFill>
                <a:srgbClr val="FF0000"/>
              </a:solidFill>
            </a:endParaRPr>
          </a:p>
        </p:txBody>
      </p:sp>
      <p:sp>
        <p:nvSpPr>
          <p:cNvPr id="8" name="Metin kutusu 7"/>
          <p:cNvSpPr txBox="1"/>
          <p:nvPr/>
        </p:nvSpPr>
        <p:spPr>
          <a:xfrm>
            <a:off x="5940152" y="2060848"/>
            <a:ext cx="544893"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tr-TR" b="1" dirty="0" smtClean="0">
                <a:solidFill>
                  <a:srgbClr val="FF0000"/>
                </a:solidFill>
              </a:rPr>
              <a:t>RSP</a:t>
            </a:r>
            <a:endParaRPr lang="en-US" b="1" dirty="0">
              <a:solidFill>
                <a:srgbClr val="FF0000"/>
              </a:solidFill>
            </a:endParaRPr>
          </a:p>
        </p:txBody>
      </p:sp>
    </p:spTree>
    <p:extLst>
      <p:ext uri="{BB962C8B-B14F-4D97-AF65-F5344CB8AC3E}">
        <p14:creationId xmlns:p14="http://schemas.microsoft.com/office/powerpoint/2010/main" val="2870988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DHSA</a:t>
            </a:r>
            <a:endParaRPr lang="en-US" dirty="0"/>
          </a:p>
        </p:txBody>
      </p:sp>
      <p:sp>
        <p:nvSpPr>
          <p:cNvPr id="3" name="İçerik Yer Tutucusu 2"/>
          <p:cNvSpPr>
            <a:spLocks noGrp="1"/>
          </p:cNvSpPr>
          <p:nvPr>
            <p:ph idx="1"/>
          </p:nvPr>
        </p:nvSpPr>
        <p:spPr>
          <a:xfrm>
            <a:off x="457200" y="1600200"/>
            <a:ext cx="7283152" cy="4800600"/>
          </a:xfrm>
        </p:spPr>
        <p:txBody>
          <a:bodyPr>
            <a:normAutofit fontScale="92500" lnSpcReduction="10000"/>
          </a:bodyPr>
          <a:lstStyle/>
          <a:p>
            <a:r>
              <a:rPr lang="en-US" sz="2800" dirty="0" smtClean="0"/>
              <a:t>DHSA </a:t>
            </a:r>
            <a:r>
              <a:rPr lang="en-US" sz="2800" dirty="0" err="1" smtClean="0"/>
              <a:t>hala</a:t>
            </a:r>
            <a:r>
              <a:rPr lang="en-US" sz="2800" dirty="0" smtClean="0"/>
              <a:t> </a:t>
            </a:r>
            <a:r>
              <a:rPr lang="en-US" sz="2800" dirty="0" err="1" smtClean="0"/>
              <a:t>en</a:t>
            </a:r>
            <a:r>
              <a:rPr lang="en-US" sz="2800" dirty="0" smtClean="0"/>
              <a:t> </a:t>
            </a:r>
            <a:r>
              <a:rPr lang="en-US" sz="2800" dirty="0" err="1" smtClean="0"/>
              <a:t>sık</a:t>
            </a:r>
            <a:r>
              <a:rPr lang="en-US" sz="2800" dirty="0" smtClean="0"/>
              <a:t> </a:t>
            </a:r>
            <a:r>
              <a:rPr lang="en-US" sz="2800" dirty="0" err="1" smtClean="0"/>
              <a:t>kullandığımız</a:t>
            </a:r>
            <a:r>
              <a:rPr lang="en-US" sz="2800" dirty="0" smtClean="0"/>
              <a:t> </a:t>
            </a:r>
            <a:r>
              <a:rPr lang="en-US" sz="2800" dirty="0" err="1" smtClean="0"/>
              <a:t>tekniklerden</a:t>
            </a:r>
            <a:r>
              <a:rPr lang="en-US" sz="2800" dirty="0" smtClean="0"/>
              <a:t> </a:t>
            </a:r>
            <a:r>
              <a:rPr lang="en-US" sz="2800" dirty="0" err="1" smtClean="0"/>
              <a:t>bir</a:t>
            </a:r>
            <a:r>
              <a:rPr lang="en-US" sz="2800" dirty="0" smtClean="0"/>
              <a:t> </a:t>
            </a:r>
            <a:r>
              <a:rPr lang="en-US" sz="2800" dirty="0" err="1" smtClean="0"/>
              <a:t>tanesi</a:t>
            </a:r>
            <a:r>
              <a:rPr lang="en-US" sz="2800" dirty="0" smtClean="0"/>
              <a:t>.</a:t>
            </a:r>
          </a:p>
          <a:p>
            <a:pPr lvl="1"/>
            <a:r>
              <a:rPr lang="tr-TR" sz="2800" dirty="0" smtClean="0"/>
              <a:t>K</a:t>
            </a:r>
            <a:r>
              <a:rPr lang="en-US" sz="2800" dirty="0" err="1" smtClean="0"/>
              <a:t>oagülopati</a:t>
            </a:r>
            <a:r>
              <a:rPr lang="en-US" sz="2800" dirty="0" smtClean="0"/>
              <a:t> </a:t>
            </a:r>
            <a:r>
              <a:rPr lang="en-US" sz="2800" dirty="0" err="1"/>
              <a:t>ve</a:t>
            </a:r>
            <a:r>
              <a:rPr lang="en-US" sz="2800" dirty="0"/>
              <a:t> </a:t>
            </a:r>
            <a:r>
              <a:rPr lang="tr-TR" sz="2800" dirty="0" err="1" smtClean="0"/>
              <a:t>homeostasis</a:t>
            </a:r>
            <a:r>
              <a:rPr lang="tr-TR" sz="2800" dirty="0" err="1" smtClean="0"/>
              <a:t>’</a:t>
            </a:r>
            <a:r>
              <a:rPr lang="tr-TR" sz="2800" dirty="0" err="1" smtClean="0"/>
              <a:t>i</a:t>
            </a:r>
            <a:r>
              <a:rPr lang="tr-TR" sz="2800" dirty="0" smtClean="0"/>
              <a:t> </a:t>
            </a:r>
            <a:r>
              <a:rPr lang="tr-TR" sz="2800" dirty="0" smtClean="0"/>
              <a:t>bozuyor.</a:t>
            </a:r>
            <a:endParaRPr lang="tr-TR" sz="2800" dirty="0"/>
          </a:p>
          <a:p>
            <a:pPr lvl="1"/>
            <a:r>
              <a:rPr lang="tr-TR" sz="2800" dirty="0"/>
              <a:t>KPB süresini </a:t>
            </a:r>
            <a:r>
              <a:rPr lang="tr-TR" sz="2800" dirty="0" smtClean="0"/>
              <a:t>uzatıyor.</a:t>
            </a:r>
          </a:p>
          <a:p>
            <a:endParaRPr lang="en-US" sz="2800" dirty="0"/>
          </a:p>
          <a:p>
            <a:r>
              <a:rPr lang="en-US" sz="2800" dirty="0" err="1" smtClean="0"/>
              <a:t>Ancak</a:t>
            </a:r>
            <a:r>
              <a:rPr lang="en-US" sz="2800" dirty="0" smtClean="0"/>
              <a:t> </a:t>
            </a:r>
            <a:r>
              <a:rPr lang="en-US" sz="2800" dirty="0" err="1" smtClean="0"/>
              <a:t>uzun</a:t>
            </a:r>
            <a:r>
              <a:rPr lang="en-US" sz="2800" dirty="0" smtClean="0"/>
              <a:t> </a:t>
            </a:r>
            <a:r>
              <a:rPr lang="en-US" sz="2800" dirty="0" err="1" smtClean="0"/>
              <a:t>serebral</a:t>
            </a:r>
            <a:r>
              <a:rPr lang="en-US" sz="2800" dirty="0" smtClean="0"/>
              <a:t> </a:t>
            </a:r>
            <a:r>
              <a:rPr lang="en-US" sz="2800" dirty="0" err="1" smtClean="0"/>
              <a:t>iskemide</a:t>
            </a:r>
            <a:r>
              <a:rPr lang="en-US" sz="2800" dirty="0" smtClean="0"/>
              <a:t> </a:t>
            </a:r>
            <a:r>
              <a:rPr lang="tr-TR" sz="2800" dirty="0" smtClean="0"/>
              <a:t>(35-40 </a:t>
            </a:r>
            <a:r>
              <a:rPr lang="tr-TR" sz="2800" dirty="0" err="1" smtClean="0"/>
              <a:t>dk</a:t>
            </a:r>
            <a:r>
              <a:rPr lang="tr-TR" sz="2800" dirty="0"/>
              <a:t> </a:t>
            </a:r>
            <a:r>
              <a:rPr lang="tr-TR" sz="2800" dirty="0" smtClean="0"/>
              <a:t>üzeri) </a:t>
            </a:r>
            <a:r>
              <a:rPr lang="en-US" sz="2800" dirty="0" err="1" smtClean="0"/>
              <a:t>koruyuculuğu</a:t>
            </a:r>
            <a:r>
              <a:rPr lang="en-US" sz="2800" dirty="0" smtClean="0"/>
              <a:t> </a:t>
            </a:r>
            <a:r>
              <a:rPr lang="en-US" sz="2800" dirty="0" err="1" smtClean="0"/>
              <a:t>azalıyor</a:t>
            </a:r>
            <a:r>
              <a:rPr lang="en-US" sz="2800" dirty="0" smtClean="0"/>
              <a:t>. </a:t>
            </a:r>
          </a:p>
          <a:p>
            <a:pPr lvl="1"/>
            <a:r>
              <a:rPr lang="en-US" sz="2800" dirty="0" err="1" smtClean="0"/>
              <a:t>Arkus</a:t>
            </a:r>
            <a:r>
              <a:rPr lang="en-US" sz="2800" dirty="0" smtClean="0"/>
              <a:t> </a:t>
            </a:r>
            <a:r>
              <a:rPr lang="en-US" sz="2800" dirty="0" err="1" smtClean="0"/>
              <a:t>anevrizması</a:t>
            </a:r>
            <a:endParaRPr lang="en-US" sz="2800" dirty="0" smtClean="0"/>
          </a:p>
          <a:p>
            <a:pPr lvl="1"/>
            <a:r>
              <a:rPr lang="en-US" sz="2800" dirty="0" err="1" smtClean="0"/>
              <a:t>Arkus</a:t>
            </a:r>
            <a:r>
              <a:rPr lang="en-US" sz="2800" dirty="0" smtClean="0"/>
              <a:t> </a:t>
            </a:r>
            <a:r>
              <a:rPr lang="en-US" sz="2800" dirty="0" err="1" smtClean="0"/>
              <a:t>yırtığı</a:t>
            </a:r>
            <a:r>
              <a:rPr lang="en-US" sz="2800" dirty="0" smtClean="0"/>
              <a:t> </a:t>
            </a:r>
            <a:r>
              <a:rPr lang="en-US" sz="2800" dirty="0" err="1" smtClean="0"/>
              <a:t>olan</a:t>
            </a:r>
            <a:r>
              <a:rPr lang="en-US" sz="2800" dirty="0" smtClean="0"/>
              <a:t> </a:t>
            </a:r>
            <a:r>
              <a:rPr lang="en-US" sz="2800" dirty="0" err="1" smtClean="0"/>
              <a:t>hastalarda</a:t>
            </a:r>
            <a:endParaRPr lang="en-US" sz="4000" b="1" dirty="0">
              <a:solidFill>
                <a:srgbClr val="FF0000"/>
              </a:solidFill>
            </a:endParaRPr>
          </a:p>
          <a:p>
            <a:pPr marL="114300" indent="0">
              <a:buNone/>
            </a:pPr>
            <a:r>
              <a:rPr lang="en-US" sz="3400" b="1" dirty="0" smtClean="0">
                <a:solidFill>
                  <a:srgbClr val="FF0000"/>
                </a:solidFill>
              </a:rPr>
              <a:t>                         </a:t>
            </a:r>
            <a:r>
              <a:rPr lang="en-US" sz="5400" b="1" dirty="0" smtClean="0">
                <a:solidFill>
                  <a:srgbClr val="FF0000"/>
                </a:solidFill>
              </a:rPr>
              <a:t>ASP</a:t>
            </a:r>
            <a:r>
              <a:rPr lang="tr-TR" sz="5400" b="1" dirty="0" smtClean="0">
                <a:solidFill>
                  <a:srgbClr val="FF0000"/>
                </a:solidFill>
              </a:rPr>
              <a:t>-RSP</a:t>
            </a:r>
            <a:endParaRPr lang="en-US" sz="5400" b="1" dirty="0" smtClean="0">
              <a:solidFill>
                <a:srgbClr val="FF0000"/>
              </a:solidFill>
            </a:endParaRPr>
          </a:p>
          <a:p>
            <a:endParaRPr lang="en-US" dirty="0"/>
          </a:p>
        </p:txBody>
      </p:sp>
    </p:spTree>
    <p:extLst>
      <p:ext uri="{BB962C8B-B14F-4D97-AF65-F5344CB8AC3E}">
        <p14:creationId xmlns:p14="http://schemas.microsoft.com/office/powerpoint/2010/main" val="1204898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defRPr/>
            </a:pPr>
            <a:r>
              <a:rPr lang="tr-TR" dirty="0" smtClean="0"/>
              <a:t>ASP ama nasıl?</a:t>
            </a:r>
          </a:p>
        </p:txBody>
      </p:sp>
      <p:sp>
        <p:nvSpPr>
          <p:cNvPr id="176131" name="Rectangle 3"/>
          <p:cNvSpPr>
            <a:spLocks noGrp="1" noChangeArrowheads="1"/>
          </p:cNvSpPr>
          <p:nvPr>
            <p:ph idx="1"/>
          </p:nvPr>
        </p:nvSpPr>
        <p:spPr/>
        <p:txBody>
          <a:bodyPr>
            <a:noAutofit/>
          </a:bodyPr>
          <a:lstStyle/>
          <a:p>
            <a:pPr marL="0" indent="0">
              <a:buNone/>
              <a:defRPr/>
            </a:pPr>
            <a:endParaRPr lang="tr-TR" sz="2000" dirty="0"/>
          </a:p>
          <a:p>
            <a:pPr indent="-342900">
              <a:defRPr/>
            </a:pPr>
            <a:r>
              <a:rPr lang="tr-TR" sz="2800" dirty="0" smtClean="0"/>
              <a:t>    ASP</a:t>
            </a:r>
            <a:r>
              <a:rPr lang="tr-TR" sz="2800" dirty="0"/>
              <a:t>: </a:t>
            </a:r>
            <a:r>
              <a:rPr lang="tr-TR" sz="2800" dirty="0" smtClean="0"/>
              <a:t>  </a:t>
            </a:r>
          </a:p>
          <a:p>
            <a:pPr marL="0" indent="0">
              <a:buNone/>
              <a:defRPr/>
            </a:pPr>
            <a:r>
              <a:rPr lang="tr-TR" sz="2800" dirty="0"/>
              <a:t> </a:t>
            </a:r>
            <a:r>
              <a:rPr lang="tr-TR" sz="2800" dirty="0" smtClean="0"/>
              <a:t>                   Nasıl verelim?</a:t>
            </a:r>
            <a:endParaRPr lang="tr-TR" sz="2800" dirty="0"/>
          </a:p>
          <a:p>
            <a:pPr marL="0" indent="0">
              <a:buNone/>
              <a:defRPr/>
            </a:pPr>
            <a:r>
              <a:rPr lang="tr-TR" sz="2800" dirty="0" smtClean="0"/>
              <a:t>                    Derin </a:t>
            </a:r>
            <a:r>
              <a:rPr lang="tr-TR" sz="2800" dirty="0"/>
              <a:t>veya ılımlı hipotermi?</a:t>
            </a:r>
          </a:p>
          <a:p>
            <a:pPr marL="0" indent="0">
              <a:buNone/>
              <a:defRPr/>
            </a:pPr>
            <a:r>
              <a:rPr lang="tr-TR" sz="2800" dirty="0" smtClean="0"/>
              <a:t>                    Tek </a:t>
            </a:r>
            <a:r>
              <a:rPr lang="tr-TR" sz="2800" dirty="0"/>
              <a:t>veya çift taraflı </a:t>
            </a:r>
            <a:r>
              <a:rPr lang="tr-TR" sz="2800" dirty="0" err="1" smtClean="0"/>
              <a:t>perfüzyon</a:t>
            </a:r>
            <a:r>
              <a:rPr lang="tr-TR" sz="2800" dirty="0" smtClean="0"/>
              <a:t>?</a:t>
            </a:r>
          </a:p>
          <a:p>
            <a:pPr marL="0" indent="0">
              <a:buNone/>
              <a:defRPr/>
            </a:pPr>
            <a:r>
              <a:rPr lang="tr-TR" sz="2800" dirty="0"/>
              <a:t> </a:t>
            </a:r>
            <a:r>
              <a:rPr lang="tr-TR" sz="2800" dirty="0" smtClean="0"/>
              <a:t>                   Hangi akım veya basınçta? </a:t>
            </a:r>
          </a:p>
          <a:p>
            <a:pPr marL="0" indent="0">
              <a:buNone/>
              <a:defRPr/>
            </a:pPr>
            <a:r>
              <a:rPr lang="tr-TR" sz="2000" dirty="0" smtClean="0"/>
              <a:t>                   </a:t>
            </a:r>
            <a:endParaRPr lang="tr-TR" sz="2000" dirty="0"/>
          </a:p>
          <a:p>
            <a:pPr marL="0" indent="0">
              <a:buNone/>
              <a:defRPr/>
            </a:pPr>
            <a:r>
              <a:rPr lang="tr-TR" sz="2000" dirty="0" smtClean="0"/>
              <a:t> </a:t>
            </a:r>
            <a:endParaRPr lang="tr-TR" sz="2000" dirty="0" smtClean="0"/>
          </a:p>
          <a:p>
            <a:pPr marL="609600" indent="-609600">
              <a:defRPr/>
            </a:pPr>
            <a:r>
              <a:rPr lang="tr-TR" sz="2400" dirty="0" smtClean="0"/>
              <a:t>Nörolojik sonuç: </a:t>
            </a:r>
          </a:p>
          <a:p>
            <a:pPr marL="609600" indent="-609600">
              <a:buNone/>
              <a:defRPr/>
            </a:pPr>
            <a:r>
              <a:rPr lang="tr-TR" sz="2400" dirty="0"/>
              <a:t>				İnme - Geçici nörolojik bozukluk</a:t>
            </a:r>
          </a:p>
          <a:p>
            <a:pPr marL="0" indent="0" eaLnBrk="1" hangingPunct="1">
              <a:buNone/>
              <a:defRPr/>
            </a:pPr>
            <a:r>
              <a:rPr lang="tr-TR" sz="2400" dirty="0" smtClean="0"/>
              <a:t>			Sağkalım</a:t>
            </a:r>
          </a:p>
          <a:p>
            <a:pPr marL="609600" indent="-609600" eaLnBrk="1" hangingPunct="1">
              <a:buFont typeface="Wingdings" pitchFamily="2" charset="2"/>
              <a:buNone/>
              <a:defRPr/>
            </a:pPr>
            <a:endParaRPr lang="tr-TR" sz="2000" dirty="0" smtClean="0"/>
          </a:p>
          <a:p>
            <a:pPr marL="609600" indent="-609600" eaLnBrk="1" hangingPunct="1">
              <a:buFont typeface="Wingdings" pitchFamily="2" charset="2"/>
              <a:buNone/>
              <a:defRPr/>
            </a:pPr>
            <a:r>
              <a:rPr lang="tr-TR" sz="4000" dirty="0" smtClean="0"/>
              <a:t>      	</a:t>
            </a:r>
            <a:endParaRPr lang="tr-TR" sz="2000" dirty="0" smtClean="0"/>
          </a:p>
        </p:txBody>
      </p:sp>
    </p:spTree>
    <p:extLst>
      <p:ext uri="{BB962C8B-B14F-4D97-AF65-F5344CB8AC3E}">
        <p14:creationId xmlns:p14="http://schemas.microsoft.com/office/powerpoint/2010/main" val="304982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131">
                                            <p:txEl>
                                              <p:pRg st="8" end="8"/>
                                            </p:txEl>
                                          </p:spTgt>
                                        </p:tgtEl>
                                        <p:attrNameLst>
                                          <p:attrName>style.visibility</p:attrName>
                                        </p:attrNameLst>
                                      </p:cBhvr>
                                      <p:to>
                                        <p:strVal val="visible"/>
                                      </p:to>
                                    </p:set>
                                    <p:animEffect transition="in" filter="fade">
                                      <p:cBhvr>
                                        <p:cTn id="7" dur="500"/>
                                        <p:tgtEl>
                                          <p:spTgt spid="176131">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6131">
                                            <p:txEl>
                                              <p:pRg st="9" end="9"/>
                                            </p:txEl>
                                          </p:spTgt>
                                        </p:tgtEl>
                                        <p:attrNameLst>
                                          <p:attrName>style.visibility</p:attrName>
                                        </p:attrNameLst>
                                      </p:cBhvr>
                                      <p:to>
                                        <p:strVal val="visible"/>
                                      </p:to>
                                    </p:set>
                                    <p:animEffect transition="in" filter="fade">
                                      <p:cBhvr>
                                        <p:cTn id="10" dur="500"/>
                                        <p:tgtEl>
                                          <p:spTgt spid="176131">
                                            <p:txEl>
                                              <p:pRg st="9" end="9"/>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76131">
                                            <p:txEl>
                                              <p:pRg st="10" end="10"/>
                                            </p:txEl>
                                          </p:spTgt>
                                        </p:tgtEl>
                                        <p:attrNameLst>
                                          <p:attrName>style.visibility</p:attrName>
                                        </p:attrNameLst>
                                      </p:cBhvr>
                                      <p:to>
                                        <p:strVal val="visible"/>
                                      </p:to>
                                    </p:set>
                                    <p:animEffect transition="in" filter="fade">
                                      <p:cBhvr>
                                        <p:cTn id="13" dur="500"/>
                                        <p:tgtEl>
                                          <p:spTgt spid="17613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161764"/>
            <a:ext cx="7620000" cy="1143000"/>
          </a:xfrm>
        </p:spPr>
        <p:txBody>
          <a:bodyPr/>
          <a:lstStyle/>
          <a:p>
            <a:r>
              <a:rPr lang="tr-TR" dirty="0" smtClean="0"/>
              <a:t>ASP Uygulama Yolları</a:t>
            </a:r>
            <a:endParaRPr lang="en-US" dirty="0"/>
          </a:p>
        </p:txBody>
      </p:sp>
      <p:pic>
        <p:nvPicPr>
          <p:cNvPr id="3" name="Resim 2"/>
          <p:cNvPicPr>
            <a:picLocks noChangeAspect="1"/>
          </p:cNvPicPr>
          <p:nvPr/>
        </p:nvPicPr>
        <p:blipFill>
          <a:blip r:embed="rId3"/>
          <a:stretch>
            <a:fillRect/>
          </a:stretch>
        </p:blipFill>
        <p:spPr>
          <a:xfrm>
            <a:off x="323528" y="1412776"/>
            <a:ext cx="3816424" cy="5229200"/>
          </a:xfrm>
          <a:prstGeom prst="rect">
            <a:avLst/>
          </a:prstGeom>
        </p:spPr>
      </p:pic>
      <p:sp>
        <p:nvSpPr>
          <p:cNvPr id="5" name="Metin kutusu 4"/>
          <p:cNvSpPr txBox="1"/>
          <p:nvPr/>
        </p:nvSpPr>
        <p:spPr>
          <a:xfrm>
            <a:off x="5652120" y="1928238"/>
            <a:ext cx="1965474"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tr-TR" dirty="0" err="1" smtClean="0"/>
              <a:t>Aksiller</a:t>
            </a:r>
            <a:r>
              <a:rPr lang="tr-TR" dirty="0" smtClean="0"/>
              <a:t> kanülasyon</a:t>
            </a:r>
          </a:p>
          <a:p>
            <a:r>
              <a:rPr lang="tr-TR" dirty="0" smtClean="0"/>
              <a:t>Tek taraflı ASP</a:t>
            </a:r>
            <a:endParaRPr lang="en-US" dirty="0"/>
          </a:p>
        </p:txBody>
      </p:sp>
      <p:sp>
        <p:nvSpPr>
          <p:cNvPr id="7" name="Metin kutusu 6"/>
          <p:cNvSpPr txBox="1"/>
          <p:nvPr/>
        </p:nvSpPr>
        <p:spPr>
          <a:xfrm>
            <a:off x="5652120" y="3573016"/>
            <a:ext cx="1965474"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tr-TR" dirty="0" err="1" smtClean="0"/>
              <a:t>Aksiller</a:t>
            </a:r>
            <a:r>
              <a:rPr lang="tr-TR" dirty="0" smtClean="0"/>
              <a:t> kanülasyon</a:t>
            </a:r>
          </a:p>
          <a:p>
            <a:r>
              <a:rPr lang="tr-TR" dirty="0"/>
              <a:t>İ</a:t>
            </a:r>
            <a:r>
              <a:rPr lang="tr-TR" dirty="0" smtClean="0"/>
              <a:t>ki taraflı ASP </a:t>
            </a:r>
            <a:endParaRPr lang="en-US" dirty="0"/>
          </a:p>
        </p:txBody>
      </p:sp>
      <p:sp>
        <p:nvSpPr>
          <p:cNvPr id="8" name="Metin kutusu 7"/>
          <p:cNvSpPr txBox="1"/>
          <p:nvPr/>
        </p:nvSpPr>
        <p:spPr>
          <a:xfrm>
            <a:off x="5652120" y="5373216"/>
            <a:ext cx="2133469"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tr-TR" dirty="0" err="1" smtClean="0"/>
              <a:t>Femoral</a:t>
            </a:r>
            <a:r>
              <a:rPr lang="tr-TR" dirty="0" smtClean="0"/>
              <a:t> kanülasyon</a:t>
            </a:r>
          </a:p>
          <a:p>
            <a:r>
              <a:rPr lang="tr-TR" dirty="0" smtClean="0"/>
              <a:t>iki taraflı </a:t>
            </a:r>
            <a:r>
              <a:rPr lang="tr-TR" dirty="0" err="1" smtClean="0"/>
              <a:t>selektif</a:t>
            </a:r>
            <a:r>
              <a:rPr lang="tr-TR" dirty="0" smtClean="0"/>
              <a:t> ASP</a:t>
            </a:r>
            <a:endParaRPr lang="en-US" dirty="0"/>
          </a:p>
        </p:txBody>
      </p:sp>
    </p:spTree>
    <p:extLst>
      <p:ext uri="{BB962C8B-B14F-4D97-AF65-F5344CB8AC3E}">
        <p14:creationId xmlns:p14="http://schemas.microsoft.com/office/powerpoint/2010/main" val="318434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ASP Uygulama Yolları</a:t>
            </a:r>
            <a:endParaRPr lang="en-US"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414" y="1700808"/>
            <a:ext cx="6516898" cy="36149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5589240"/>
            <a:ext cx="5184576" cy="785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4845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ASP Uygulama Yolları</a:t>
            </a:r>
            <a:endParaRPr lang="en-US" dirty="0"/>
          </a:p>
        </p:txBody>
      </p:sp>
      <p:pic>
        <p:nvPicPr>
          <p:cNvPr id="7" name="Picture 13" descr="Figure 1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1628800"/>
            <a:ext cx="3211078" cy="3902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Metin kutusu 9"/>
          <p:cNvSpPr txBox="1"/>
          <p:nvPr/>
        </p:nvSpPr>
        <p:spPr>
          <a:xfrm>
            <a:off x="395536" y="5842862"/>
            <a:ext cx="3751476" cy="307777"/>
          </a:xfrm>
          <a:prstGeom prst="rect">
            <a:avLst/>
          </a:prstGeom>
          <a:noFill/>
        </p:spPr>
        <p:txBody>
          <a:bodyPr wrap="none" rtlCol="0">
            <a:spAutoFit/>
          </a:bodyPr>
          <a:lstStyle/>
          <a:p>
            <a:r>
              <a:rPr lang="tr-TR" sz="1400" i="1" dirty="0" err="1" smtClean="0"/>
              <a:t>Spielvogel</a:t>
            </a:r>
            <a:r>
              <a:rPr lang="tr-TR" sz="1400" i="1" dirty="0" smtClean="0"/>
              <a:t> D, </a:t>
            </a:r>
            <a:r>
              <a:rPr lang="tr-TR" sz="1400" i="1" dirty="0" err="1" smtClean="0"/>
              <a:t>Ann</a:t>
            </a:r>
            <a:r>
              <a:rPr lang="tr-TR" sz="1400" i="1" dirty="0" smtClean="0"/>
              <a:t> Thorac Surg 2002; 74:S1810-4. </a:t>
            </a:r>
            <a:endParaRPr lang="en-US" sz="1400" i="1" dirty="0"/>
          </a:p>
        </p:txBody>
      </p:sp>
      <p:pic>
        <p:nvPicPr>
          <p:cNvPr id="14"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60313" t="43889" r="18020" b="14630"/>
          <a:stretch/>
        </p:blipFill>
        <p:spPr bwMode="auto">
          <a:xfrm>
            <a:off x="4755467" y="1655093"/>
            <a:ext cx="3458344" cy="37243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Metin kutusu 14"/>
          <p:cNvSpPr txBox="1"/>
          <p:nvPr/>
        </p:nvSpPr>
        <p:spPr>
          <a:xfrm>
            <a:off x="5085890" y="5842862"/>
            <a:ext cx="2797497" cy="307777"/>
          </a:xfrm>
          <a:prstGeom prst="rect">
            <a:avLst/>
          </a:prstGeom>
          <a:noFill/>
        </p:spPr>
        <p:txBody>
          <a:bodyPr wrap="none" rtlCol="0">
            <a:spAutoFit/>
          </a:bodyPr>
          <a:lstStyle/>
          <a:p>
            <a:r>
              <a:rPr lang="tr-TR" sz="1400" i="1" dirty="0" smtClean="0"/>
              <a:t>Texas </a:t>
            </a:r>
            <a:r>
              <a:rPr lang="tr-TR" sz="1400" i="1" dirty="0" err="1" smtClean="0"/>
              <a:t>Heart</a:t>
            </a:r>
            <a:r>
              <a:rPr lang="tr-TR" sz="1400" i="1" dirty="0" smtClean="0"/>
              <a:t> </a:t>
            </a:r>
            <a:r>
              <a:rPr lang="tr-TR" sz="1400" i="1" dirty="0" err="1" smtClean="0"/>
              <a:t>Inst</a:t>
            </a:r>
            <a:r>
              <a:rPr lang="tr-TR" sz="1400" i="1" dirty="0" smtClean="0"/>
              <a:t> J, 2001; 28: 555-55.</a:t>
            </a:r>
            <a:endParaRPr lang="en-US" sz="1400" i="1" dirty="0"/>
          </a:p>
        </p:txBody>
      </p:sp>
    </p:spTree>
    <p:extLst>
      <p:ext uri="{BB962C8B-B14F-4D97-AF65-F5344CB8AC3E}">
        <p14:creationId xmlns:p14="http://schemas.microsoft.com/office/powerpoint/2010/main" val="974845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ASP Uygulama Yolları</a:t>
            </a:r>
            <a:endParaRPr lang="en-US" dirty="0"/>
          </a:p>
        </p:txBody>
      </p:sp>
      <p:pic>
        <p:nvPicPr>
          <p:cNvPr id="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864929"/>
            <a:ext cx="3456384" cy="357660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804232" y="5893725"/>
            <a:ext cx="2638992" cy="307777"/>
          </a:xfrm>
          <a:prstGeom prst="rect">
            <a:avLst/>
          </a:prstGeom>
          <a:noFill/>
        </p:spPr>
        <p:txBody>
          <a:bodyPr wrap="none" rtlCol="0">
            <a:spAutoFit/>
          </a:bodyPr>
          <a:lstStyle/>
          <a:p>
            <a:r>
              <a:rPr lang="tr-TR" sz="1400" i="1" dirty="0" err="1" smtClean="0"/>
              <a:t>Arısan</a:t>
            </a:r>
            <a:r>
              <a:rPr lang="tr-TR" sz="1400" i="1" dirty="0" smtClean="0"/>
              <a:t> Ergin, TKDCD Dergisi, 2011</a:t>
            </a:r>
            <a:endParaRPr lang="en-US" sz="1400" i="1" dirty="0"/>
          </a:p>
        </p:txBody>
      </p:sp>
      <p:pic>
        <p:nvPicPr>
          <p:cNvPr id="10" name="Picture 3" descr="OTCVS0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6038" y="1847155"/>
            <a:ext cx="2916322" cy="33420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4"/>
          <p:cNvSpPr>
            <a:spLocks noChangeArrowheads="1"/>
          </p:cNvSpPr>
          <p:nvPr/>
        </p:nvSpPr>
        <p:spPr bwMode="auto">
          <a:xfrm>
            <a:off x="4860032" y="5427801"/>
            <a:ext cx="3181162"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90000"/>
              <a:buFont typeface="Wingdings" pitchFamily="2" charset="2"/>
              <a:buBlip>
                <a:blip r:embed="rId5"/>
              </a:buBlip>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lr>
                <a:schemeClr val="accent2"/>
              </a:buClr>
              <a:buSzPct val="90000"/>
              <a:buFont typeface="Wingdings" pitchFamily="2" charset="2"/>
              <a:buBlip>
                <a:blip r:embed="rId6"/>
              </a:buBlip>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lr>
                <a:schemeClr val="folHlink"/>
              </a:buClr>
              <a:buSzPct val="90000"/>
              <a:buFont typeface="Wingdings" pitchFamily="2" charset="2"/>
              <a:buBlip>
                <a:blip r:embed="rId7"/>
              </a:buBlip>
              <a:defRPr sz="2000">
                <a:solidFill>
                  <a:schemeClr val="tx1"/>
                </a:solidFill>
                <a:latin typeface="Arial" charset="0"/>
              </a:defRPr>
            </a:lvl5pPr>
            <a:lvl6pPr marL="25146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6pPr>
            <a:lvl7pPr marL="29718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7pPr>
            <a:lvl8pPr marL="34290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8pPr>
            <a:lvl9pPr marL="3886200" indent="-228600" eaLnBrk="0" fontAlgn="base" hangingPunct="0">
              <a:spcBef>
                <a:spcPct val="20000"/>
              </a:spcBef>
              <a:spcAft>
                <a:spcPct val="0"/>
              </a:spcAft>
              <a:buClr>
                <a:schemeClr val="folHlink"/>
              </a:buClr>
              <a:buSzPct val="90000"/>
              <a:buFont typeface="Wingdings" pitchFamily="2" charset="2"/>
              <a:buBlip>
                <a:blip r:embed="rId7"/>
              </a:buBlip>
              <a:defRPr sz="2000">
                <a:solidFill>
                  <a:schemeClr val="tx1"/>
                </a:solidFill>
                <a:latin typeface="Arial" charset="0"/>
              </a:defRPr>
            </a:lvl9pPr>
          </a:lstStyle>
          <a:p>
            <a:pPr>
              <a:spcBef>
                <a:spcPct val="0"/>
              </a:spcBef>
              <a:buClrTx/>
              <a:buSzTx/>
              <a:buFontTx/>
              <a:buNone/>
            </a:pPr>
            <a:r>
              <a:rPr lang="en-US" altLang="tr-TR" sz="1400" i="1" dirty="0" err="1">
                <a:latin typeface="Times New Roman" pitchFamily="18" charset="0"/>
                <a:cs typeface="Times New Roman" pitchFamily="18" charset="0"/>
              </a:rPr>
              <a:t>Ergin</a:t>
            </a:r>
            <a:r>
              <a:rPr lang="en-US" altLang="tr-TR" sz="1400" i="1" dirty="0">
                <a:latin typeface="Times New Roman" pitchFamily="18" charset="0"/>
                <a:cs typeface="Times New Roman" pitchFamily="18" charset="0"/>
              </a:rPr>
              <a:t> </a:t>
            </a:r>
            <a:r>
              <a:rPr lang="en-US" altLang="tr-TR" sz="1400" i="1" dirty="0" smtClean="0">
                <a:latin typeface="Times New Roman" pitchFamily="18" charset="0"/>
                <a:cs typeface="Times New Roman" pitchFamily="18" charset="0"/>
              </a:rPr>
              <a:t>MA</a:t>
            </a:r>
            <a:r>
              <a:rPr lang="tr-TR" altLang="tr-TR" sz="1400" i="1" dirty="0" smtClean="0">
                <a:latin typeface="Times New Roman" pitchFamily="18" charset="0"/>
                <a:cs typeface="Times New Roman" pitchFamily="18" charset="0"/>
              </a:rPr>
              <a:t> et al. </a:t>
            </a:r>
            <a:r>
              <a:rPr lang="en-US" altLang="tr-TR" sz="1400" i="1" dirty="0" smtClean="0">
                <a:latin typeface="Times New Roman" pitchFamily="18" charset="0"/>
                <a:cs typeface="Times New Roman" pitchFamily="18" charset="0"/>
              </a:rPr>
              <a:t>Hypothermic </a:t>
            </a:r>
            <a:r>
              <a:rPr lang="en-US" altLang="tr-TR" sz="1400" i="1" dirty="0">
                <a:latin typeface="Times New Roman" pitchFamily="18" charset="0"/>
                <a:cs typeface="Times New Roman" pitchFamily="18" charset="0"/>
              </a:rPr>
              <a:t>circulatory arrest and other methods of cerebral protection during operations on the thoracic </a:t>
            </a:r>
            <a:r>
              <a:rPr lang="en-US" altLang="tr-TR" sz="1400" i="1" dirty="0" smtClean="0">
                <a:latin typeface="Times New Roman" pitchFamily="18" charset="0"/>
                <a:cs typeface="Times New Roman" pitchFamily="18" charset="0"/>
              </a:rPr>
              <a:t>aorta.</a:t>
            </a:r>
            <a:r>
              <a:rPr lang="tr-TR" altLang="tr-TR" sz="1400" i="1" dirty="0" smtClean="0">
                <a:latin typeface="Times New Roman" pitchFamily="18" charset="0"/>
                <a:cs typeface="Times New Roman" pitchFamily="18" charset="0"/>
              </a:rPr>
              <a:t> </a:t>
            </a:r>
            <a:r>
              <a:rPr lang="en-US" altLang="tr-TR" sz="1400" i="1" dirty="0" smtClean="0">
                <a:latin typeface="Times New Roman" pitchFamily="18" charset="0"/>
                <a:cs typeface="Times New Roman" pitchFamily="18" charset="0"/>
              </a:rPr>
              <a:t>J </a:t>
            </a:r>
            <a:r>
              <a:rPr lang="en-US" altLang="tr-TR" sz="1400" i="1" dirty="0">
                <a:latin typeface="Times New Roman" pitchFamily="18" charset="0"/>
                <a:cs typeface="Times New Roman" pitchFamily="18" charset="0"/>
              </a:rPr>
              <a:t>Card Surg 1994 Sep;9(5):525-37 </a:t>
            </a:r>
            <a:endParaRPr lang="en-US" altLang="tr-TR" sz="1400" b="1" dirty="0">
              <a:latin typeface="Times New Roman" pitchFamily="18" charset="0"/>
              <a:cs typeface="Times New Roman" pitchFamily="18" charset="0"/>
            </a:endParaRPr>
          </a:p>
        </p:txBody>
      </p:sp>
    </p:spTree>
    <p:extLst>
      <p:ext uri="{BB962C8B-B14F-4D97-AF65-F5344CB8AC3E}">
        <p14:creationId xmlns:p14="http://schemas.microsoft.com/office/powerpoint/2010/main" val="1181945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a:bodyPr>
          <a:lstStyle/>
          <a:p>
            <a:pPr>
              <a:defRPr/>
            </a:pPr>
            <a:r>
              <a:rPr lang="tr-TR" altLang="tr-TR" dirty="0" smtClean="0"/>
              <a:t>ASP Uygulaması</a:t>
            </a:r>
            <a:endParaRPr lang="tr-TR" altLang="tr-TR" dirty="0"/>
          </a:p>
        </p:txBody>
      </p:sp>
      <p:sp>
        <p:nvSpPr>
          <p:cNvPr id="107523" name="Rectangle 3"/>
          <p:cNvSpPr>
            <a:spLocks noGrp="1" noChangeArrowheads="1"/>
          </p:cNvSpPr>
          <p:nvPr>
            <p:ph idx="1"/>
          </p:nvPr>
        </p:nvSpPr>
        <p:spPr>
          <a:xfrm>
            <a:off x="323528" y="1988840"/>
            <a:ext cx="8218487" cy="4525963"/>
          </a:xfrm>
        </p:spPr>
        <p:txBody>
          <a:bodyPr>
            <a:normAutofit/>
          </a:bodyPr>
          <a:lstStyle/>
          <a:p>
            <a:pPr>
              <a:defRPr/>
            </a:pPr>
            <a:r>
              <a:rPr lang="tr-TR" altLang="tr-TR" sz="2800" dirty="0"/>
              <a:t>Akım: 10mL/kg/</a:t>
            </a:r>
            <a:r>
              <a:rPr lang="tr-TR" altLang="tr-TR" sz="2800" dirty="0" err="1"/>
              <a:t>dk</a:t>
            </a:r>
            <a:r>
              <a:rPr lang="tr-TR" altLang="tr-TR" sz="2800" dirty="0"/>
              <a:t> </a:t>
            </a:r>
            <a:r>
              <a:rPr lang="tr-TR" altLang="tr-TR" sz="2800" dirty="0" smtClean="0"/>
              <a:t> (</a:t>
            </a:r>
            <a:r>
              <a:rPr lang="tr-TR" altLang="tr-TR" sz="2800" dirty="0"/>
              <a:t>çift taraflı 800-1000mL/</a:t>
            </a:r>
            <a:r>
              <a:rPr lang="tr-TR" altLang="tr-TR" sz="2800" dirty="0" err="1"/>
              <a:t>dk</a:t>
            </a:r>
            <a:r>
              <a:rPr lang="tr-TR" altLang="tr-TR" sz="2800" dirty="0"/>
              <a:t>)</a:t>
            </a:r>
          </a:p>
          <a:p>
            <a:pPr>
              <a:defRPr/>
            </a:pPr>
            <a:r>
              <a:rPr lang="tr-TR" altLang="tr-TR" sz="2800" dirty="0"/>
              <a:t>Basınç: 50-60mmHg </a:t>
            </a:r>
            <a:r>
              <a:rPr lang="tr-TR" altLang="tr-TR" sz="2800" dirty="0" smtClean="0"/>
              <a:t>arası</a:t>
            </a:r>
            <a:endParaRPr lang="tr-TR" altLang="tr-TR" sz="2800" dirty="0"/>
          </a:p>
          <a:p>
            <a:pPr>
              <a:defRPr/>
            </a:pPr>
            <a:r>
              <a:rPr lang="tr-TR" altLang="tr-TR" sz="2800" dirty="0"/>
              <a:t>Sıcaklık: </a:t>
            </a:r>
            <a:endParaRPr lang="tr-TR" altLang="tr-TR" sz="2800" dirty="0" smtClean="0"/>
          </a:p>
          <a:p>
            <a:pPr lvl="1">
              <a:defRPr/>
            </a:pPr>
            <a:r>
              <a:rPr lang="tr-TR" altLang="tr-TR" sz="2600" dirty="0" smtClean="0"/>
              <a:t>Vücut </a:t>
            </a:r>
            <a:r>
              <a:rPr lang="tr-TR" altLang="tr-TR" sz="2600" dirty="0"/>
              <a:t>(</a:t>
            </a:r>
            <a:r>
              <a:rPr lang="tr-TR" altLang="tr-TR" sz="2600" dirty="0" err="1"/>
              <a:t>nazofarinks</a:t>
            </a:r>
            <a:r>
              <a:rPr lang="tr-TR" altLang="tr-TR" sz="2600" dirty="0"/>
              <a:t>); 16-18</a:t>
            </a:r>
            <a:r>
              <a:rPr lang="en-US" altLang="tr-TR" sz="2600" dirty="0">
                <a:cs typeface="Arial" pitchFamily="34" charset="0"/>
              </a:rPr>
              <a:t>°</a:t>
            </a:r>
            <a:r>
              <a:rPr lang="tr-TR" altLang="tr-TR" sz="2600" dirty="0">
                <a:cs typeface="Arial" pitchFamily="34" charset="0"/>
              </a:rPr>
              <a:t>C</a:t>
            </a:r>
            <a:r>
              <a:rPr lang="tr-TR" altLang="tr-TR" sz="2600" dirty="0"/>
              <a:t> </a:t>
            </a:r>
            <a:r>
              <a:rPr lang="tr-TR" altLang="tr-TR" sz="2600" u="sng" dirty="0"/>
              <a:t>Kan; 10-14</a:t>
            </a:r>
            <a:r>
              <a:rPr lang="en-US" altLang="tr-TR" sz="2600" u="sng" dirty="0">
                <a:cs typeface="Arial" pitchFamily="34" charset="0"/>
              </a:rPr>
              <a:t>°</a:t>
            </a:r>
            <a:r>
              <a:rPr lang="tr-TR" altLang="tr-TR" sz="2600" u="sng" dirty="0" smtClean="0">
                <a:cs typeface="Arial" pitchFamily="34" charset="0"/>
              </a:rPr>
              <a:t>C</a:t>
            </a:r>
          </a:p>
          <a:p>
            <a:pPr lvl="1">
              <a:defRPr/>
            </a:pPr>
            <a:r>
              <a:rPr lang="tr-TR" altLang="tr-TR" sz="2600" dirty="0"/>
              <a:t>Vücut (</a:t>
            </a:r>
            <a:r>
              <a:rPr lang="tr-TR" altLang="tr-TR" sz="2600" dirty="0" err="1"/>
              <a:t>nazofarinks</a:t>
            </a:r>
            <a:r>
              <a:rPr lang="tr-TR" altLang="tr-TR" sz="2600" dirty="0"/>
              <a:t>); </a:t>
            </a:r>
            <a:r>
              <a:rPr lang="tr-TR" altLang="tr-TR" sz="2600" dirty="0" smtClean="0"/>
              <a:t>24-26</a:t>
            </a:r>
            <a:r>
              <a:rPr lang="en-US" altLang="tr-TR" sz="2600" dirty="0" smtClean="0">
                <a:cs typeface="Arial" pitchFamily="34" charset="0"/>
              </a:rPr>
              <a:t>°</a:t>
            </a:r>
            <a:r>
              <a:rPr lang="tr-TR" altLang="tr-TR" sz="2600" dirty="0" smtClean="0">
                <a:cs typeface="Arial" pitchFamily="34" charset="0"/>
              </a:rPr>
              <a:t>C</a:t>
            </a:r>
            <a:r>
              <a:rPr lang="tr-TR" altLang="tr-TR" sz="2600" dirty="0" smtClean="0"/>
              <a:t> </a:t>
            </a:r>
            <a:r>
              <a:rPr lang="tr-TR" altLang="tr-TR" sz="2600" u="sng" dirty="0" smtClean="0"/>
              <a:t>Kan; 20-26</a:t>
            </a:r>
            <a:r>
              <a:rPr lang="en-US" altLang="tr-TR" sz="2600" u="sng" dirty="0" smtClean="0">
                <a:cs typeface="Arial" pitchFamily="34" charset="0"/>
              </a:rPr>
              <a:t>°</a:t>
            </a:r>
            <a:r>
              <a:rPr lang="tr-TR" altLang="tr-TR" sz="2600" u="sng" dirty="0" smtClean="0">
                <a:cs typeface="Arial" pitchFamily="34" charset="0"/>
              </a:rPr>
              <a:t>C</a:t>
            </a:r>
          </a:p>
          <a:p>
            <a:pPr lvl="1">
              <a:defRPr/>
            </a:pPr>
            <a:endParaRPr lang="tr-TR" altLang="tr-TR" sz="2600" dirty="0" smtClean="0">
              <a:cs typeface="Arial" pitchFamily="34" charset="0"/>
            </a:endParaRPr>
          </a:p>
          <a:p>
            <a:pPr>
              <a:defRPr/>
            </a:pPr>
            <a:r>
              <a:rPr lang="tr-TR" altLang="tr-TR" sz="2800" dirty="0" err="1" smtClean="0">
                <a:cs typeface="Arial" pitchFamily="34" charset="0"/>
              </a:rPr>
              <a:t>Hematokrit</a:t>
            </a:r>
            <a:r>
              <a:rPr lang="tr-TR" altLang="tr-TR" sz="2800" dirty="0">
                <a:cs typeface="Arial" pitchFamily="34" charset="0"/>
              </a:rPr>
              <a:t>: %18-24</a:t>
            </a:r>
          </a:p>
          <a:p>
            <a:pPr>
              <a:buFont typeface="Wingdings" pitchFamily="2" charset="2"/>
              <a:buNone/>
              <a:defRPr/>
            </a:pPr>
            <a:endParaRPr lang="tr-TR" altLang="tr-TR" sz="2800" dirty="0">
              <a:cs typeface="Arial" pitchFamily="34" charset="0"/>
            </a:endParaRPr>
          </a:p>
          <a:p>
            <a:pPr>
              <a:buFont typeface="Wingdings" pitchFamily="2" charset="2"/>
              <a:buNone/>
              <a:defRPr/>
            </a:pPr>
            <a:r>
              <a:rPr lang="tr-TR" altLang="tr-TR" sz="2800" dirty="0"/>
              <a:t> </a:t>
            </a:r>
          </a:p>
        </p:txBody>
      </p:sp>
    </p:spTree>
    <p:extLst>
      <p:ext uri="{BB962C8B-B14F-4D97-AF65-F5344CB8AC3E}">
        <p14:creationId xmlns:p14="http://schemas.microsoft.com/office/powerpoint/2010/main" val="38733016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Pompa Düzeni</a:t>
            </a:r>
            <a:endParaRPr lang="en-US" dirty="0"/>
          </a:p>
        </p:txBody>
      </p:sp>
      <p:sp>
        <p:nvSpPr>
          <p:cNvPr id="3" name="İçerik Yer Tutucusu 2"/>
          <p:cNvSpPr>
            <a:spLocks noGrp="1"/>
          </p:cNvSpPr>
          <p:nvPr>
            <p:ph idx="1"/>
          </p:nvPr>
        </p:nvSpPr>
        <p:spPr>
          <a:xfrm>
            <a:off x="467544" y="2057400"/>
            <a:ext cx="3528392" cy="3243808"/>
          </a:xfrm>
        </p:spPr>
        <p:txBody>
          <a:bodyPr>
            <a:normAutofit/>
          </a:bodyPr>
          <a:lstStyle/>
          <a:p>
            <a:r>
              <a:rPr lang="tr-TR" sz="2800" dirty="0" smtClean="0"/>
              <a:t>Arter hattına Y </a:t>
            </a:r>
            <a:r>
              <a:rPr lang="tr-TR" sz="2800" dirty="0" err="1" smtClean="0"/>
              <a:t>konnektör</a:t>
            </a:r>
            <a:r>
              <a:rPr lang="tr-TR" sz="2800" dirty="0" smtClean="0"/>
              <a:t> eklenebilir. Tek pompa başından her ikisi de </a:t>
            </a:r>
            <a:r>
              <a:rPr lang="tr-TR" sz="2800" dirty="0" err="1" smtClean="0"/>
              <a:t>perfüze</a:t>
            </a:r>
            <a:r>
              <a:rPr lang="tr-TR" sz="2800" dirty="0" smtClean="0"/>
              <a:t> edilebilir. </a:t>
            </a:r>
          </a:p>
          <a:p>
            <a:pPr marL="114300" indent="0">
              <a:buNone/>
            </a:pPr>
            <a:endParaRPr lang="tr-TR" sz="2800" dirty="0" smtClean="0"/>
          </a:p>
        </p:txBody>
      </p:sp>
      <p:pic>
        <p:nvPicPr>
          <p:cNvPr id="1031" name="Picture 7" descr="antegrade cerebral perfusion pump setup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12776"/>
            <a:ext cx="3429923" cy="5205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2356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Pompa Düzeni</a:t>
            </a:r>
            <a:endParaRPr lang="en-US" dirty="0"/>
          </a:p>
        </p:txBody>
      </p:sp>
      <p:sp>
        <p:nvSpPr>
          <p:cNvPr id="3" name="İçerik Yer Tutucusu 2"/>
          <p:cNvSpPr>
            <a:spLocks noGrp="1"/>
          </p:cNvSpPr>
          <p:nvPr>
            <p:ph idx="1"/>
          </p:nvPr>
        </p:nvSpPr>
        <p:spPr>
          <a:xfrm>
            <a:off x="251520" y="2132856"/>
            <a:ext cx="3384376" cy="4176464"/>
          </a:xfrm>
        </p:spPr>
        <p:txBody>
          <a:bodyPr>
            <a:noAutofit/>
          </a:bodyPr>
          <a:lstStyle/>
          <a:p>
            <a:r>
              <a:rPr lang="tr-TR" sz="3200" dirty="0"/>
              <a:t>Ayrı bir pompa başından </a:t>
            </a:r>
            <a:r>
              <a:rPr lang="tr-TR" sz="3200" dirty="0" smtClean="0"/>
              <a:t>veya </a:t>
            </a:r>
            <a:r>
              <a:rPr lang="tr-TR" sz="3200" dirty="0" err="1" smtClean="0"/>
              <a:t>sentrifugal</a:t>
            </a:r>
            <a:r>
              <a:rPr lang="tr-TR" sz="3200" dirty="0" smtClean="0"/>
              <a:t> pompa ile verilebilir</a:t>
            </a:r>
            <a:r>
              <a:rPr lang="tr-TR" sz="3200" dirty="0"/>
              <a:t>. </a:t>
            </a:r>
          </a:p>
          <a:p>
            <a:r>
              <a:rPr lang="tr-TR" sz="3200" dirty="0"/>
              <a:t>Her iki hattın basınç ve akımı kontrol edilebilir. </a:t>
            </a:r>
            <a:endParaRPr lang="en-US" sz="3200" dirty="0"/>
          </a:p>
          <a:p>
            <a:endParaRPr lang="en-US" sz="32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834" t="26111" r="33437" b="22407"/>
          <a:stretch/>
        </p:blipFill>
        <p:spPr bwMode="auto">
          <a:xfrm>
            <a:off x="3851920" y="1700808"/>
            <a:ext cx="5097173" cy="4104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66202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67544" y="260648"/>
            <a:ext cx="7620000" cy="1143000"/>
          </a:xfrm>
        </p:spPr>
        <p:txBody>
          <a:bodyPr/>
          <a:lstStyle/>
          <a:p>
            <a:r>
              <a:rPr lang="tr-TR" dirty="0" smtClean="0"/>
              <a:t>Tek &amp; Çift Taraflı </a:t>
            </a:r>
            <a:endParaRPr lang="en-US" dirty="0"/>
          </a:p>
        </p:txBody>
      </p:sp>
      <p:sp>
        <p:nvSpPr>
          <p:cNvPr id="3" name="İçerik Yer Tutucusu 2"/>
          <p:cNvSpPr>
            <a:spLocks noGrp="1"/>
          </p:cNvSpPr>
          <p:nvPr>
            <p:ph idx="1"/>
          </p:nvPr>
        </p:nvSpPr>
        <p:spPr>
          <a:xfrm>
            <a:off x="251520" y="2204864"/>
            <a:ext cx="7620000" cy="4296544"/>
          </a:xfrm>
        </p:spPr>
        <p:txBody>
          <a:bodyPr>
            <a:noAutofit/>
          </a:bodyPr>
          <a:lstStyle/>
          <a:p>
            <a:r>
              <a:rPr lang="tr-TR" sz="2800" dirty="0" err="1" smtClean="0"/>
              <a:t>Unilateral</a:t>
            </a:r>
            <a:endParaRPr lang="tr-TR" sz="2800" dirty="0" smtClean="0"/>
          </a:p>
          <a:p>
            <a:r>
              <a:rPr lang="tr-TR" sz="2800" dirty="0" smtClean="0"/>
              <a:t>S</a:t>
            </a:r>
            <a:r>
              <a:rPr lang="en-US" sz="2800" dirty="0" err="1" smtClean="0"/>
              <a:t>ık</a:t>
            </a:r>
            <a:r>
              <a:rPr lang="en-US" sz="2800" dirty="0" smtClean="0"/>
              <a:t> </a:t>
            </a:r>
            <a:r>
              <a:rPr lang="en-US" sz="2800" dirty="0" err="1" smtClean="0"/>
              <a:t>kullanılan</a:t>
            </a:r>
            <a:r>
              <a:rPr lang="en-US" sz="2800" dirty="0" smtClean="0"/>
              <a:t> </a:t>
            </a:r>
            <a:r>
              <a:rPr lang="en-US" sz="2800" dirty="0" err="1" smtClean="0"/>
              <a:t>teknik</a:t>
            </a:r>
            <a:endParaRPr lang="en-US" sz="2800" dirty="0" smtClean="0"/>
          </a:p>
          <a:p>
            <a:r>
              <a:rPr lang="en-US" sz="2800" dirty="0" smtClean="0"/>
              <a:t>Willis </a:t>
            </a:r>
            <a:r>
              <a:rPr lang="en-US" sz="2800" dirty="0" err="1" smtClean="0"/>
              <a:t>Poligonu</a:t>
            </a:r>
            <a:r>
              <a:rPr lang="en-US" sz="2800" dirty="0" smtClean="0"/>
              <a:t> </a:t>
            </a:r>
            <a:r>
              <a:rPr lang="en-US" sz="2800" dirty="0" err="1" smtClean="0"/>
              <a:t>sağlam</a:t>
            </a:r>
            <a:endParaRPr lang="en-US" sz="2800" dirty="0" smtClean="0"/>
          </a:p>
          <a:p>
            <a:r>
              <a:rPr lang="en-US" sz="2800" dirty="0" smtClean="0"/>
              <a:t>%</a:t>
            </a:r>
            <a:r>
              <a:rPr lang="en-US" sz="2800" dirty="0" smtClean="0"/>
              <a:t>40-60 </a:t>
            </a:r>
            <a:r>
              <a:rPr lang="en-US" sz="2800" dirty="0" err="1" smtClean="0"/>
              <a:t>anomalik</a:t>
            </a:r>
            <a:endParaRPr lang="en-US" sz="2800" dirty="0" smtClean="0"/>
          </a:p>
          <a:p>
            <a:r>
              <a:rPr lang="en-US" sz="2800" dirty="0" err="1" smtClean="0"/>
              <a:t>Klinik</a:t>
            </a:r>
            <a:r>
              <a:rPr lang="en-US" sz="2800" dirty="0" smtClean="0"/>
              <a:t> </a:t>
            </a:r>
            <a:r>
              <a:rPr lang="en-US" sz="2800" dirty="0" err="1" smtClean="0"/>
              <a:t>etkisi</a:t>
            </a:r>
            <a:r>
              <a:rPr lang="en-US" sz="2800" dirty="0" smtClean="0"/>
              <a:t> </a:t>
            </a:r>
            <a:r>
              <a:rPr lang="en-US" sz="2800" dirty="0" err="1" smtClean="0"/>
              <a:t>kanıtlanmamış</a:t>
            </a:r>
            <a:endParaRPr lang="en-US" sz="2800" dirty="0" smtClean="0"/>
          </a:p>
          <a:p>
            <a:endParaRPr lang="en-US" sz="2800" dirty="0"/>
          </a:p>
        </p:txBody>
      </p:sp>
      <p:pic>
        <p:nvPicPr>
          <p:cNvPr id="4" name="Resim 3"/>
          <p:cNvPicPr>
            <a:picLocks noChangeAspect="1"/>
          </p:cNvPicPr>
          <p:nvPr/>
        </p:nvPicPr>
        <p:blipFill rotWithShape="1">
          <a:blip r:embed="rId3"/>
          <a:srcRect r="987" b="10950"/>
          <a:stretch/>
        </p:blipFill>
        <p:spPr>
          <a:xfrm>
            <a:off x="4860033" y="2276872"/>
            <a:ext cx="3587598" cy="3888432"/>
          </a:xfrm>
          <a:prstGeom prst="rect">
            <a:avLst/>
          </a:prstGeom>
        </p:spPr>
      </p:pic>
    </p:spTree>
    <p:extLst>
      <p:ext uri="{BB962C8B-B14F-4D97-AF65-F5344CB8AC3E}">
        <p14:creationId xmlns:p14="http://schemas.microsoft.com/office/powerpoint/2010/main" val="22147036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5" name="Picture 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60648"/>
            <a:ext cx="7272983" cy="1214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998" r="1740"/>
          <a:stretch/>
        </p:blipFill>
        <p:spPr bwMode="auto">
          <a:xfrm>
            <a:off x="5760244" y="1424583"/>
            <a:ext cx="1945482" cy="27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 name="Resim 55"/>
          <p:cNvPicPr>
            <a:picLocks noChangeAspect="1"/>
          </p:cNvPicPr>
          <p:nvPr/>
        </p:nvPicPr>
        <p:blipFill rotWithShape="1">
          <a:blip r:embed="rId5"/>
          <a:srcRect r="987" b="10950"/>
          <a:stretch/>
        </p:blipFill>
        <p:spPr>
          <a:xfrm>
            <a:off x="91502" y="2167740"/>
            <a:ext cx="2968330" cy="3421499"/>
          </a:xfrm>
          <a:prstGeom prst="rect">
            <a:avLst/>
          </a:prstGeom>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19872" y="3485961"/>
            <a:ext cx="5572125" cy="31242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Metin kutusu 4"/>
          <p:cNvSpPr txBox="1"/>
          <p:nvPr/>
        </p:nvSpPr>
        <p:spPr>
          <a:xfrm>
            <a:off x="3867894" y="2249875"/>
            <a:ext cx="4969502" cy="8309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tr-TR" sz="2400" dirty="0" smtClean="0"/>
              <a:t>347 hastalık seri</a:t>
            </a:r>
          </a:p>
          <a:p>
            <a:r>
              <a:rPr lang="tr-TR" sz="2400" dirty="0" smtClean="0"/>
              <a:t>Beyin koruma teknikleri karşılaştırılmış</a:t>
            </a:r>
            <a:endParaRPr lang="en-US" sz="2400" dirty="0"/>
          </a:p>
        </p:txBody>
      </p:sp>
      <p:cxnSp>
        <p:nvCxnSpPr>
          <p:cNvPr id="7" name="Düz Ok Bağlayıcısı 6"/>
          <p:cNvCxnSpPr/>
          <p:nvPr/>
        </p:nvCxnSpPr>
        <p:spPr>
          <a:xfrm flipH="1">
            <a:off x="1938403" y="2420888"/>
            <a:ext cx="360040" cy="3013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Düz Ok Bağlayıcısı 61"/>
          <p:cNvCxnSpPr/>
          <p:nvPr/>
        </p:nvCxnSpPr>
        <p:spPr>
          <a:xfrm flipH="1">
            <a:off x="2339752" y="2514688"/>
            <a:ext cx="360040" cy="3013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504492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343880" y="2780928"/>
            <a:ext cx="7620000" cy="4580309"/>
          </a:xfrm>
        </p:spPr>
        <p:txBody>
          <a:bodyPr>
            <a:normAutofit/>
          </a:bodyPr>
          <a:lstStyle/>
          <a:p>
            <a:r>
              <a:rPr lang="tr-TR" sz="2400" dirty="0" smtClean="0"/>
              <a:t>Meta analiz: 3548 hasta </a:t>
            </a:r>
          </a:p>
          <a:p>
            <a:endParaRPr lang="tr-TR" sz="2400" dirty="0" smtClean="0"/>
          </a:p>
          <a:p>
            <a:r>
              <a:rPr lang="tr-TR" sz="3200" dirty="0" err="1" smtClean="0"/>
              <a:t>Unilateral</a:t>
            </a:r>
            <a:r>
              <a:rPr lang="tr-TR" sz="3200" dirty="0" smtClean="0"/>
              <a:t>: 599 hasta  </a:t>
            </a:r>
          </a:p>
          <a:p>
            <a:endParaRPr lang="tr-TR" sz="3200" dirty="0" smtClean="0"/>
          </a:p>
          <a:p>
            <a:r>
              <a:rPr lang="tr-TR" sz="3200" dirty="0" err="1" smtClean="0"/>
              <a:t>Bilateral</a:t>
            </a:r>
            <a:r>
              <a:rPr lang="tr-TR" sz="3200" dirty="0" smtClean="0"/>
              <a:t>: 2949 hasta   </a:t>
            </a:r>
          </a:p>
          <a:p>
            <a:endParaRPr lang="tr-TR" sz="2400" dirty="0" smtClean="0"/>
          </a:p>
          <a:p>
            <a:endParaRPr lang="tr-TR" sz="2400" dirty="0" smtClean="0"/>
          </a:p>
          <a:p>
            <a:endParaRPr lang="tr-TR" sz="2400" dirty="0"/>
          </a:p>
        </p:txBody>
      </p:sp>
      <p:pic>
        <p:nvPicPr>
          <p:cNvPr id="5" name="Resim 4"/>
          <p:cNvPicPr>
            <a:picLocks noChangeAspect="1"/>
          </p:cNvPicPr>
          <p:nvPr/>
        </p:nvPicPr>
        <p:blipFill>
          <a:blip r:embed="rId3"/>
          <a:stretch>
            <a:fillRect/>
          </a:stretch>
        </p:blipFill>
        <p:spPr>
          <a:xfrm>
            <a:off x="353008" y="188641"/>
            <a:ext cx="7812360" cy="2139524"/>
          </a:xfrm>
          <a:prstGeom prst="rect">
            <a:avLst/>
          </a:prstGeom>
          <a:ln>
            <a:noFill/>
          </a:ln>
          <a:effectLst>
            <a:outerShdw blurRad="190500" algn="tl" rotWithShape="0">
              <a:srgbClr val="000000">
                <a:alpha val="70000"/>
              </a:srgbClr>
            </a:outerShdw>
          </a:effectLst>
        </p:spPr>
      </p:pic>
      <p:sp>
        <p:nvSpPr>
          <p:cNvPr id="6" name="Metin kutusu 5"/>
          <p:cNvSpPr txBox="1"/>
          <p:nvPr/>
        </p:nvSpPr>
        <p:spPr>
          <a:xfrm>
            <a:off x="4975888" y="3677153"/>
            <a:ext cx="3016151"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sz="2800" dirty="0" smtClean="0"/>
              <a:t>30-50 dk’ya kadar</a:t>
            </a:r>
            <a:endParaRPr lang="tr-TR" sz="2800" dirty="0"/>
          </a:p>
        </p:txBody>
      </p:sp>
      <p:sp>
        <p:nvSpPr>
          <p:cNvPr id="7" name="Metin kutusu 6"/>
          <p:cNvSpPr txBox="1"/>
          <p:nvPr/>
        </p:nvSpPr>
        <p:spPr>
          <a:xfrm>
            <a:off x="5002281" y="4809472"/>
            <a:ext cx="3016150" cy="523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tr-TR" sz="2800" dirty="0" smtClean="0"/>
              <a:t>86-164 dk’ya kadar  </a:t>
            </a:r>
            <a:endParaRPr lang="tr-TR" sz="2800" dirty="0"/>
          </a:p>
        </p:txBody>
      </p:sp>
    </p:spTree>
    <p:extLst>
      <p:ext uri="{BB962C8B-B14F-4D97-AF65-F5344CB8AC3E}">
        <p14:creationId xmlns:p14="http://schemas.microsoft.com/office/powerpoint/2010/main" val="895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2500"/>
                            </p:stCondLst>
                            <p:childTnLst>
                              <p:par>
                                <p:cTn id="9" presetID="10" presetClass="entr" presetSubtype="0" fill="hold" grpId="0"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a:xfrm>
            <a:off x="457200" y="2348880"/>
            <a:ext cx="7620000" cy="4051920"/>
          </a:xfrm>
        </p:spPr>
        <p:txBody>
          <a:bodyPr/>
          <a:lstStyle/>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7956376" cy="1614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2214600"/>
            <a:ext cx="4050196"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4769316" y="3068960"/>
            <a:ext cx="3585572" cy="193899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tr-TR" sz="2000" dirty="0" smtClean="0"/>
              <a:t>6-10 ml/kg/</a:t>
            </a:r>
            <a:r>
              <a:rPr lang="tr-TR" sz="2000" dirty="0" err="1" smtClean="0"/>
              <a:t>dk</a:t>
            </a:r>
            <a:r>
              <a:rPr lang="tr-TR" sz="2000" dirty="0" smtClean="0"/>
              <a:t> akım</a:t>
            </a:r>
          </a:p>
          <a:p>
            <a:pPr marL="285750" indent="-285750">
              <a:buFont typeface="Arial" panose="020B0604020202020204" pitchFamily="34" charset="0"/>
              <a:buChar char="•"/>
            </a:pPr>
            <a:r>
              <a:rPr lang="tr-TR" sz="2000" dirty="0" smtClean="0"/>
              <a:t>40-60 mmHg basınç</a:t>
            </a:r>
          </a:p>
          <a:p>
            <a:pPr marL="285750" indent="-285750">
              <a:buFont typeface="Arial" panose="020B0604020202020204" pitchFamily="34" charset="0"/>
              <a:buChar char="•"/>
            </a:pPr>
            <a:r>
              <a:rPr lang="tr-TR" sz="2000" dirty="0" smtClean="0"/>
              <a:t>Vücut Isısı 20-30 </a:t>
            </a:r>
            <a:r>
              <a:rPr lang="tr-TR" sz="2000" baseline="30000" dirty="0" smtClean="0"/>
              <a:t>0</a:t>
            </a:r>
            <a:r>
              <a:rPr lang="tr-TR" sz="2000" dirty="0" smtClean="0"/>
              <a:t> arasında</a:t>
            </a:r>
          </a:p>
          <a:p>
            <a:pPr marL="285750" indent="-285750">
              <a:buFont typeface="Arial" panose="020B0604020202020204" pitchFamily="34" charset="0"/>
              <a:buChar char="•"/>
            </a:pPr>
            <a:r>
              <a:rPr lang="tr-TR" sz="2000" dirty="0" smtClean="0"/>
              <a:t>Kan ısısı 20-26 </a:t>
            </a:r>
            <a:r>
              <a:rPr lang="tr-TR" sz="2000" baseline="30000" dirty="0" smtClean="0"/>
              <a:t>0</a:t>
            </a:r>
            <a:r>
              <a:rPr lang="tr-TR" sz="2000" dirty="0" smtClean="0"/>
              <a:t> arasında</a:t>
            </a:r>
          </a:p>
          <a:p>
            <a:pPr marL="285750" indent="-285750">
              <a:buFont typeface="Arial" panose="020B0604020202020204" pitchFamily="34" charset="0"/>
              <a:buChar char="•"/>
            </a:pPr>
            <a:r>
              <a:rPr lang="tr-TR" sz="2000" u="sng" dirty="0" smtClean="0"/>
              <a:t>30-40 </a:t>
            </a:r>
            <a:r>
              <a:rPr lang="tr-TR" sz="2000" u="sng" dirty="0" err="1" smtClean="0"/>
              <a:t>dk</a:t>
            </a:r>
            <a:r>
              <a:rPr lang="tr-TR" sz="2000" u="sng" dirty="0" smtClean="0"/>
              <a:t> ya kadar </a:t>
            </a:r>
            <a:r>
              <a:rPr lang="tr-TR" sz="2000" u="sng" dirty="0" err="1" smtClean="0"/>
              <a:t>unilateral</a:t>
            </a:r>
            <a:endParaRPr lang="tr-TR" sz="2000" u="sng" dirty="0" smtClean="0"/>
          </a:p>
          <a:p>
            <a:pPr marL="285750" indent="-285750">
              <a:buFont typeface="Arial" panose="020B0604020202020204" pitchFamily="34" charset="0"/>
              <a:buChar char="•"/>
            </a:pPr>
            <a:r>
              <a:rPr lang="tr-TR" sz="2000" u="sng" dirty="0" smtClean="0"/>
              <a:t>Daha uzun ise </a:t>
            </a:r>
            <a:r>
              <a:rPr lang="tr-TR" sz="2000" u="sng" dirty="0" err="1" smtClean="0"/>
              <a:t>bilateral</a:t>
            </a:r>
            <a:endParaRPr lang="tr-TR" sz="2000" u="sng" dirty="0" smtClean="0"/>
          </a:p>
        </p:txBody>
      </p:sp>
      <p:sp>
        <p:nvSpPr>
          <p:cNvPr id="9" name="Metin kutusu 8"/>
          <p:cNvSpPr txBox="1"/>
          <p:nvPr/>
        </p:nvSpPr>
        <p:spPr>
          <a:xfrm>
            <a:off x="4757360" y="2426424"/>
            <a:ext cx="3259067" cy="400110"/>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lang="tr-TR" sz="2000" dirty="0" smtClean="0"/>
              <a:t>144 merkez katılımlı</a:t>
            </a:r>
          </a:p>
        </p:txBody>
      </p:sp>
      <p:pic>
        <p:nvPicPr>
          <p:cNvPr id="1025" name="Picture 1" descr="age1image65111126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47650" cy="24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78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1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088754"/>
            <a:ext cx="348615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73968" y="260648"/>
            <a:ext cx="7620000" cy="131992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2276872"/>
            <a:ext cx="3816424"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p:cNvSpPr/>
          <p:nvPr/>
        </p:nvSpPr>
        <p:spPr>
          <a:xfrm>
            <a:off x="323528" y="3075578"/>
            <a:ext cx="396044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283968" y="4365104"/>
            <a:ext cx="4032448" cy="98640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p:cNvSpPr txBox="1"/>
          <p:nvPr/>
        </p:nvSpPr>
        <p:spPr>
          <a:xfrm>
            <a:off x="4707383" y="2107615"/>
            <a:ext cx="3420488" cy="646331"/>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tr-TR" dirty="0" smtClean="0"/>
              <a:t>600 hasta</a:t>
            </a:r>
          </a:p>
          <a:p>
            <a:r>
              <a:rPr lang="tr-TR" dirty="0" smtClean="0"/>
              <a:t>Hafif- Ilımlı hipotermi (28</a:t>
            </a:r>
            <a:r>
              <a:rPr lang="tr-TR" baseline="30000" dirty="0" smtClean="0"/>
              <a:t>0</a:t>
            </a:r>
            <a:r>
              <a:rPr lang="tr-TR" dirty="0" smtClean="0"/>
              <a:t> ve üstü)</a:t>
            </a:r>
            <a:endParaRPr lang="en-US" dirty="0"/>
          </a:p>
        </p:txBody>
      </p:sp>
    </p:spTree>
    <p:extLst>
      <p:ext uri="{BB962C8B-B14F-4D97-AF65-F5344CB8AC3E}">
        <p14:creationId xmlns:p14="http://schemas.microsoft.com/office/powerpoint/2010/main" val="16830756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296265060"/>
              </p:ext>
            </p:extLst>
          </p:nvPr>
        </p:nvGraphicFramePr>
        <p:xfrm>
          <a:off x="1507491" y="5013176"/>
          <a:ext cx="5540400" cy="1483360"/>
        </p:xfrm>
        <a:graphic>
          <a:graphicData uri="http://schemas.openxmlformats.org/drawingml/2006/table">
            <a:tbl>
              <a:tblPr firstRow="1" bandRow="1">
                <a:tableStyleId>{5C22544A-7EE6-4342-B048-85BDC9FD1C3A}</a:tableStyleId>
              </a:tblPr>
              <a:tblGrid>
                <a:gridCol w="1846800"/>
                <a:gridCol w="1846800"/>
                <a:gridCol w="1846800"/>
              </a:tblGrid>
              <a:tr h="370840">
                <a:tc>
                  <a:txBody>
                    <a:bodyPr/>
                    <a:lstStyle/>
                    <a:p>
                      <a:endParaRPr lang="en-US" dirty="0"/>
                    </a:p>
                  </a:txBody>
                  <a:tcPr/>
                </a:tc>
                <a:tc>
                  <a:txBody>
                    <a:bodyPr/>
                    <a:lstStyle/>
                    <a:p>
                      <a:pPr algn="ctr"/>
                      <a:r>
                        <a:rPr lang="tr-TR" dirty="0" err="1" smtClean="0"/>
                        <a:t>Unilateral</a:t>
                      </a:r>
                      <a:endParaRPr lang="en-US" dirty="0"/>
                    </a:p>
                  </a:txBody>
                  <a:tcPr/>
                </a:tc>
                <a:tc>
                  <a:txBody>
                    <a:bodyPr/>
                    <a:lstStyle/>
                    <a:p>
                      <a:pPr algn="ctr"/>
                      <a:r>
                        <a:rPr lang="tr-TR" dirty="0" err="1" smtClean="0"/>
                        <a:t>Bilateral</a:t>
                      </a:r>
                      <a:endParaRPr lang="en-US" dirty="0"/>
                    </a:p>
                  </a:txBody>
                  <a:tcPr/>
                </a:tc>
              </a:tr>
              <a:tr h="370840">
                <a:tc>
                  <a:txBody>
                    <a:bodyPr/>
                    <a:lstStyle/>
                    <a:p>
                      <a:r>
                        <a:rPr lang="tr-TR" dirty="0" smtClean="0"/>
                        <a:t>Geçici</a:t>
                      </a:r>
                      <a:r>
                        <a:rPr lang="tr-TR" baseline="0" dirty="0" smtClean="0"/>
                        <a:t> ND</a:t>
                      </a:r>
                      <a:endParaRPr lang="en-US" dirty="0"/>
                    </a:p>
                  </a:txBody>
                  <a:tcPr/>
                </a:tc>
                <a:tc>
                  <a:txBody>
                    <a:bodyPr/>
                    <a:lstStyle/>
                    <a:p>
                      <a:pPr algn="ctr"/>
                      <a:r>
                        <a:rPr lang="tr-TR" b="1" dirty="0" smtClean="0"/>
                        <a:t>% 9.2</a:t>
                      </a:r>
                      <a:endParaRPr lang="en-US" b="1" dirty="0"/>
                    </a:p>
                  </a:txBody>
                  <a:tcPr/>
                </a:tc>
                <a:tc>
                  <a:txBody>
                    <a:bodyPr/>
                    <a:lstStyle/>
                    <a:p>
                      <a:pPr algn="ctr"/>
                      <a:r>
                        <a:rPr lang="tr-TR" b="1" dirty="0" smtClean="0"/>
                        <a:t>% 4.7</a:t>
                      </a:r>
                      <a:endParaRPr lang="en-US" b="1" dirty="0"/>
                    </a:p>
                  </a:txBody>
                  <a:tcPr/>
                </a:tc>
              </a:tr>
              <a:tr h="370840">
                <a:tc>
                  <a:txBody>
                    <a:bodyPr/>
                    <a:lstStyle/>
                    <a:p>
                      <a:r>
                        <a:rPr lang="tr-TR" dirty="0" smtClean="0"/>
                        <a:t>Kalıcı ND</a:t>
                      </a:r>
                      <a:endParaRPr lang="en-US" dirty="0"/>
                    </a:p>
                  </a:txBody>
                  <a:tcPr/>
                </a:tc>
                <a:tc>
                  <a:txBody>
                    <a:bodyPr/>
                    <a:lstStyle/>
                    <a:p>
                      <a:pPr algn="ctr"/>
                      <a:r>
                        <a:rPr lang="tr-TR" b="1" dirty="0" smtClean="0"/>
                        <a:t>%16.9</a:t>
                      </a:r>
                      <a:endParaRPr lang="en-US" b="1" dirty="0"/>
                    </a:p>
                  </a:txBody>
                  <a:tcPr/>
                </a:tc>
                <a:tc>
                  <a:txBody>
                    <a:bodyPr/>
                    <a:lstStyle/>
                    <a:p>
                      <a:pPr algn="ctr"/>
                      <a:r>
                        <a:rPr lang="tr-TR" b="1" dirty="0" smtClean="0"/>
                        <a:t>% 8.4</a:t>
                      </a:r>
                      <a:endParaRPr lang="en-US" b="1" dirty="0"/>
                    </a:p>
                  </a:txBody>
                  <a:tcPr/>
                </a:tc>
              </a:tr>
              <a:tr h="370840">
                <a:tc>
                  <a:txBody>
                    <a:bodyPr/>
                    <a:lstStyle/>
                    <a:p>
                      <a:r>
                        <a:rPr lang="tr-TR" dirty="0" smtClean="0"/>
                        <a:t>Mortalite</a:t>
                      </a:r>
                      <a:endParaRPr lang="en-US" dirty="0"/>
                    </a:p>
                  </a:txBody>
                  <a:tcPr/>
                </a:tc>
                <a:tc>
                  <a:txBody>
                    <a:bodyPr/>
                    <a:lstStyle/>
                    <a:p>
                      <a:pPr algn="ctr"/>
                      <a:r>
                        <a:rPr lang="tr-TR" b="1" dirty="0" smtClean="0"/>
                        <a:t>% 20.7</a:t>
                      </a:r>
                      <a:endParaRPr lang="en-US" b="1" dirty="0"/>
                    </a:p>
                  </a:txBody>
                  <a:tcPr/>
                </a:tc>
                <a:tc>
                  <a:txBody>
                    <a:bodyPr/>
                    <a:lstStyle/>
                    <a:p>
                      <a:pPr algn="ctr"/>
                      <a:r>
                        <a:rPr lang="tr-TR" b="1" dirty="0" smtClean="0"/>
                        <a:t> % 11.6</a:t>
                      </a:r>
                      <a:endParaRPr lang="en-US" b="1" dirty="0"/>
                    </a:p>
                  </a:txBody>
                  <a:tcPr/>
                </a:tc>
              </a:tr>
            </a:tbl>
          </a:graphicData>
        </a:graphic>
      </p:graphicFrame>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7" y="188640"/>
            <a:ext cx="7730827" cy="1743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029" y="2204864"/>
            <a:ext cx="7553325"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3923928" y="3068961"/>
            <a:ext cx="2952328" cy="93610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91841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052736"/>
            <a:ext cx="7344816" cy="2304256"/>
          </a:xfrm>
        </p:spPr>
        <p:txBody>
          <a:bodyPr>
            <a:noAutofit/>
          </a:bodyPr>
          <a:lstStyle/>
          <a:p>
            <a:r>
              <a:rPr lang="tr-TR" sz="3200" dirty="0" err="1" smtClean="0"/>
              <a:t>Bilateral</a:t>
            </a:r>
            <a:r>
              <a:rPr lang="tr-TR" sz="3200" dirty="0" smtClean="0"/>
              <a:t> </a:t>
            </a:r>
            <a:r>
              <a:rPr lang="tr-TR" sz="3200" dirty="0" err="1" smtClean="0"/>
              <a:t>perfüzyon</a:t>
            </a:r>
            <a:r>
              <a:rPr lang="tr-TR" sz="3200" dirty="0" smtClean="0"/>
              <a:t> sonuçları daha iyi gibi görünse de 40 </a:t>
            </a:r>
            <a:r>
              <a:rPr lang="tr-TR" sz="3200" dirty="0" err="1" smtClean="0"/>
              <a:t>dk</a:t>
            </a:r>
            <a:r>
              <a:rPr lang="tr-TR" sz="3200" dirty="0" smtClean="0"/>
              <a:t> altındaki sürelerde anlamlı farklılık yok. Kanıtlar güçlü değil.</a:t>
            </a:r>
          </a:p>
          <a:p>
            <a:endParaRPr lang="tr-TR" sz="3200" dirty="0" smtClean="0"/>
          </a:p>
          <a:p>
            <a:r>
              <a:rPr lang="tr-TR" sz="3200" dirty="0" smtClean="0"/>
              <a:t>Beyin </a:t>
            </a:r>
            <a:r>
              <a:rPr lang="tr-TR" sz="3200" dirty="0" err="1" smtClean="0"/>
              <a:t>iskemisinin</a:t>
            </a:r>
            <a:r>
              <a:rPr lang="tr-TR" sz="3200" dirty="0" smtClean="0"/>
              <a:t> çok uzayacağı öngörülüyorsa </a:t>
            </a:r>
            <a:r>
              <a:rPr lang="tr-TR" sz="3200" dirty="0" err="1" smtClean="0"/>
              <a:t>bilateral</a:t>
            </a:r>
            <a:r>
              <a:rPr lang="tr-TR" sz="3200" dirty="0" smtClean="0"/>
              <a:t> ASP düşünülmeli.</a:t>
            </a:r>
          </a:p>
          <a:p>
            <a:endParaRPr lang="tr-TR" sz="3200" dirty="0" smtClean="0"/>
          </a:p>
          <a:p>
            <a:r>
              <a:rPr lang="tr-TR" sz="3200" dirty="0" smtClean="0"/>
              <a:t>ASP, cerrahi ekibin iyi uyguladığı ve deneyimli olduğu teknikle yapılmalıdır.</a:t>
            </a:r>
          </a:p>
          <a:p>
            <a:endParaRPr lang="en-US" sz="3200" dirty="0"/>
          </a:p>
        </p:txBody>
      </p:sp>
    </p:spTree>
    <p:extLst>
      <p:ext uri="{BB962C8B-B14F-4D97-AF65-F5344CB8AC3E}">
        <p14:creationId xmlns:p14="http://schemas.microsoft.com/office/powerpoint/2010/main" val="5590023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Derin </a:t>
            </a:r>
            <a:r>
              <a:rPr lang="tr-TR" dirty="0"/>
              <a:t>&amp; </a:t>
            </a:r>
            <a:r>
              <a:rPr lang="tr-TR" dirty="0" smtClean="0"/>
              <a:t>Ilımlı Hipotermi</a:t>
            </a:r>
            <a:endParaRPr lang="en-US" dirty="0"/>
          </a:p>
        </p:txBody>
      </p:sp>
      <p:sp>
        <p:nvSpPr>
          <p:cNvPr id="3" name="İçerik Yer Tutucusu 2"/>
          <p:cNvSpPr>
            <a:spLocks noGrp="1"/>
          </p:cNvSpPr>
          <p:nvPr>
            <p:ph idx="1"/>
          </p:nvPr>
        </p:nvSpPr>
        <p:spPr>
          <a:xfrm>
            <a:off x="467544" y="2204864"/>
            <a:ext cx="7620000" cy="2476872"/>
          </a:xfrm>
        </p:spPr>
        <p:txBody>
          <a:bodyPr>
            <a:noAutofit/>
          </a:bodyPr>
          <a:lstStyle/>
          <a:p>
            <a:r>
              <a:rPr lang="tr-TR" sz="2800" dirty="0" smtClean="0"/>
              <a:t>Derin </a:t>
            </a:r>
            <a:r>
              <a:rPr lang="tr-TR" sz="2800" dirty="0" err="1" smtClean="0"/>
              <a:t>hipotermi</a:t>
            </a:r>
            <a:r>
              <a:rPr lang="tr-TR" sz="2800" dirty="0" smtClean="0"/>
              <a:t>  20</a:t>
            </a:r>
            <a:r>
              <a:rPr lang="tr-TR" sz="2800" baseline="30000" dirty="0" smtClean="0"/>
              <a:t>0 </a:t>
            </a:r>
            <a:r>
              <a:rPr lang="tr-TR" sz="2800" dirty="0" smtClean="0"/>
              <a:t>C  altı </a:t>
            </a:r>
          </a:p>
          <a:p>
            <a:endParaRPr lang="tr-TR" sz="2800" dirty="0"/>
          </a:p>
          <a:p>
            <a:r>
              <a:rPr lang="tr-TR" sz="2800" dirty="0"/>
              <a:t>Ilımlı </a:t>
            </a:r>
            <a:r>
              <a:rPr lang="tr-TR" sz="2800" dirty="0" err="1"/>
              <a:t>hipotermi</a:t>
            </a:r>
            <a:r>
              <a:rPr lang="tr-TR" sz="2800" dirty="0"/>
              <a:t>   </a:t>
            </a:r>
            <a:r>
              <a:rPr lang="tr-TR" sz="2800" dirty="0" smtClean="0"/>
              <a:t>20</a:t>
            </a:r>
            <a:r>
              <a:rPr lang="tr-TR" sz="2800" baseline="30000" dirty="0" smtClean="0"/>
              <a:t>0 </a:t>
            </a:r>
            <a:r>
              <a:rPr lang="tr-TR" sz="2800" dirty="0" smtClean="0"/>
              <a:t>- 28</a:t>
            </a:r>
            <a:r>
              <a:rPr lang="tr-TR" sz="2800" baseline="30000" dirty="0" smtClean="0"/>
              <a:t> </a:t>
            </a:r>
            <a:r>
              <a:rPr lang="tr-TR" sz="2800" baseline="30000" dirty="0"/>
              <a:t>0</a:t>
            </a:r>
            <a:r>
              <a:rPr lang="tr-TR" sz="2800" dirty="0" smtClean="0"/>
              <a:t> C </a:t>
            </a:r>
            <a:r>
              <a:rPr lang="tr-TR" sz="2800" dirty="0"/>
              <a:t>ve altı </a:t>
            </a:r>
            <a:endParaRPr lang="tr-TR" sz="2800" dirty="0" smtClean="0"/>
          </a:p>
          <a:p>
            <a:endParaRPr lang="tr-TR" sz="2800" dirty="0"/>
          </a:p>
          <a:p>
            <a:r>
              <a:rPr lang="tr-TR" sz="2800" dirty="0" smtClean="0"/>
              <a:t>Hafif </a:t>
            </a:r>
            <a:r>
              <a:rPr lang="tr-TR" sz="2800" dirty="0" err="1"/>
              <a:t>Hipotermi</a:t>
            </a:r>
            <a:r>
              <a:rPr lang="tr-TR" sz="2800" dirty="0"/>
              <a:t> </a:t>
            </a:r>
            <a:r>
              <a:rPr lang="tr-TR" sz="2800" dirty="0" smtClean="0"/>
              <a:t>  28</a:t>
            </a:r>
            <a:r>
              <a:rPr lang="tr-TR" sz="2800" baseline="30000" dirty="0" smtClean="0"/>
              <a:t>0  </a:t>
            </a:r>
            <a:r>
              <a:rPr lang="tr-TR" sz="2800" dirty="0" smtClean="0"/>
              <a:t>C üzeri </a:t>
            </a:r>
          </a:p>
          <a:p>
            <a:endParaRPr lang="tr-TR" sz="2800" dirty="0"/>
          </a:p>
          <a:p>
            <a:r>
              <a:rPr lang="tr-TR" sz="2800" dirty="0" err="1" smtClean="0"/>
              <a:t>Normotermi</a:t>
            </a:r>
            <a:r>
              <a:rPr lang="tr-TR" sz="2800" dirty="0" smtClean="0"/>
              <a:t> 34</a:t>
            </a:r>
            <a:r>
              <a:rPr lang="tr-TR" sz="2800" baseline="30000" dirty="0" smtClean="0"/>
              <a:t>0</a:t>
            </a:r>
            <a:r>
              <a:rPr lang="tr-TR" sz="2800" dirty="0" smtClean="0"/>
              <a:t> üzeri </a:t>
            </a:r>
            <a:endParaRPr lang="tr-TR" sz="2800" dirty="0"/>
          </a:p>
          <a:p>
            <a:endParaRPr lang="en-US" sz="2800" dirty="0"/>
          </a:p>
        </p:txBody>
      </p:sp>
    </p:spTree>
    <p:extLst>
      <p:ext uri="{BB962C8B-B14F-4D97-AF65-F5344CB8AC3E}">
        <p14:creationId xmlns:p14="http://schemas.microsoft.com/office/powerpoint/2010/main" val="33415056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a:xfrm>
            <a:off x="457200" y="2132856"/>
            <a:ext cx="7620000" cy="4267944"/>
          </a:xfrm>
        </p:spPr>
        <p:txBody>
          <a:bodyPr/>
          <a:lstStyle/>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7956376" cy="1623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366" y="2060848"/>
            <a:ext cx="6735985" cy="4534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Düz Ok Bağlayıcısı 4"/>
          <p:cNvCxnSpPr/>
          <p:nvPr/>
        </p:nvCxnSpPr>
        <p:spPr>
          <a:xfrm>
            <a:off x="2051720" y="3212976"/>
            <a:ext cx="496855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Düz Ok Bağlayıcısı 8"/>
          <p:cNvCxnSpPr/>
          <p:nvPr/>
        </p:nvCxnSpPr>
        <p:spPr>
          <a:xfrm>
            <a:off x="2051720" y="5157192"/>
            <a:ext cx="496855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2128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920" y="2624527"/>
            <a:ext cx="5040560" cy="349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64" y="2301840"/>
            <a:ext cx="8136904"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a:xfrm>
            <a:off x="291166" y="1962647"/>
            <a:ext cx="7620000" cy="4051920"/>
          </a:xfrm>
        </p:spPr>
        <p:txBody>
          <a:bodyPr/>
          <a:lstStyle/>
          <a:p>
            <a:r>
              <a:rPr lang="en-US" dirty="0" smtClean="0"/>
              <a:t>12571 hasta</a:t>
            </a:r>
            <a:endParaRPr lang="en-US"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140" y="198460"/>
            <a:ext cx="7740352" cy="1645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36628" y="1628800"/>
            <a:ext cx="3168352" cy="430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etin kutusu 3"/>
          <p:cNvSpPr txBox="1"/>
          <p:nvPr/>
        </p:nvSpPr>
        <p:spPr>
          <a:xfrm>
            <a:off x="271198" y="5302195"/>
            <a:ext cx="7613174" cy="830997"/>
          </a:xfrm>
          <a:prstGeom prst="rect">
            <a:avLst/>
          </a:prstGeom>
          <a:solidFill>
            <a:schemeClr val="bg1"/>
          </a:solidFill>
        </p:spPr>
        <p:txBody>
          <a:bodyPr wrap="none" rtlCol="0">
            <a:spAutoFit/>
          </a:bodyPr>
          <a:lstStyle/>
          <a:p>
            <a:r>
              <a:rPr lang="tr-TR" sz="2400" b="1" dirty="0" smtClean="0">
                <a:solidFill>
                  <a:srgbClr val="FF0000"/>
                </a:solidFill>
              </a:rPr>
              <a:t>Sadece DHSA ile nörolojik olay ve mortalite daha yüksek</a:t>
            </a:r>
          </a:p>
          <a:p>
            <a:r>
              <a:rPr lang="tr-TR" sz="2400" b="1" dirty="0" smtClean="0">
                <a:solidFill>
                  <a:srgbClr val="FF0000"/>
                </a:solidFill>
              </a:rPr>
              <a:t>ASP veya RSP- ılımlı veya derin hipotermi benzer sonuçlar. </a:t>
            </a:r>
            <a:endParaRPr lang="en-US" sz="2400" b="1" dirty="0">
              <a:solidFill>
                <a:srgbClr val="FF0000"/>
              </a:solidFill>
            </a:endParaRPr>
          </a:p>
        </p:txBody>
      </p:sp>
    </p:spTree>
    <p:extLst>
      <p:ext uri="{BB962C8B-B14F-4D97-AF65-F5344CB8AC3E}">
        <p14:creationId xmlns:p14="http://schemas.microsoft.com/office/powerpoint/2010/main" val="406786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500"/>
                                        <p:tgtEl>
                                          <p:spTgt spid="20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age4image2338217248"/>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3354" r="819" b="11791"/>
          <a:stretch/>
        </p:blipFill>
        <p:spPr bwMode="auto">
          <a:xfrm>
            <a:off x="179512" y="2389530"/>
            <a:ext cx="8784976" cy="435183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323528" y="548680"/>
            <a:ext cx="8136904" cy="1292662"/>
          </a:xfrm>
          <a:prstGeom prst="rect">
            <a:avLst/>
          </a:prstGeom>
          <a:noFill/>
        </p:spPr>
        <p:txBody>
          <a:bodyPr wrap="square" rtlCol="0">
            <a:spAutoFit/>
          </a:bodyPr>
          <a:lstStyle/>
          <a:p>
            <a:r>
              <a:rPr lang="tr-TR" dirty="0" err="1"/>
              <a:t>Effects</a:t>
            </a:r>
            <a:r>
              <a:rPr lang="tr-TR" dirty="0"/>
              <a:t> of </a:t>
            </a:r>
            <a:r>
              <a:rPr lang="tr-TR" dirty="0" err="1"/>
              <a:t>four</a:t>
            </a:r>
            <a:r>
              <a:rPr lang="tr-TR" dirty="0"/>
              <a:t> </a:t>
            </a:r>
            <a:r>
              <a:rPr lang="tr-TR" dirty="0" err="1"/>
              <a:t>major</a:t>
            </a:r>
            <a:r>
              <a:rPr lang="tr-TR" dirty="0"/>
              <a:t> </a:t>
            </a:r>
            <a:r>
              <a:rPr lang="tr-TR" dirty="0" err="1"/>
              <a:t>brain</a:t>
            </a:r>
            <a:r>
              <a:rPr lang="tr-TR" dirty="0"/>
              <a:t> </a:t>
            </a:r>
            <a:r>
              <a:rPr lang="tr-TR" dirty="0" err="1"/>
              <a:t>protection</a:t>
            </a:r>
            <a:r>
              <a:rPr lang="tr-TR" dirty="0"/>
              <a:t> </a:t>
            </a:r>
            <a:r>
              <a:rPr lang="tr-TR" dirty="0" err="1"/>
              <a:t>strategies</a:t>
            </a:r>
            <a:r>
              <a:rPr lang="tr-TR" dirty="0"/>
              <a:t> </a:t>
            </a:r>
            <a:r>
              <a:rPr lang="tr-TR" dirty="0" err="1"/>
              <a:t>during</a:t>
            </a:r>
            <a:r>
              <a:rPr lang="tr-TR" dirty="0"/>
              <a:t> </a:t>
            </a:r>
            <a:r>
              <a:rPr lang="tr-TR" dirty="0" err="1"/>
              <a:t>proximal</a:t>
            </a:r>
            <a:r>
              <a:rPr lang="tr-TR" dirty="0"/>
              <a:t> </a:t>
            </a:r>
            <a:r>
              <a:rPr lang="tr-TR" dirty="0" err="1"/>
              <a:t>aortic</a:t>
            </a:r>
            <a:r>
              <a:rPr lang="tr-TR" dirty="0"/>
              <a:t> </a:t>
            </a:r>
            <a:r>
              <a:rPr lang="tr-TR" dirty="0" err="1"/>
              <a:t>surgery</a:t>
            </a:r>
            <a:r>
              <a:rPr lang="tr-TR" dirty="0"/>
              <a:t>: A </a:t>
            </a:r>
            <a:r>
              <a:rPr lang="tr-TR" dirty="0" err="1"/>
              <a:t>systematic</a:t>
            </a:r>
            <a:r>
              <a:rPr lang="tr-TR" dirty="0"/>
              <a:t> </a:t>
            </a:r>
            <a:r>
              <a:rPr lang="tr-TR" dirty="0" err="1"/>
              <a:t>review</a:t>
            </a:r>
            <a:r>
              <a:rPr lang="tr-TR" dirty="0"/>
              <a:t> </a:t>
            </a:r>
            <a:r>
              <a:rPr lang="tr-TR" dirty="0" err="1"/>
              <a:t>and</a:t>
            </a:r>
            <a:r>
              <a:rPr lang="tr-TR" dirty="0"/>
              <a:t> network meta-</a:t>
            </a:r>
            <a:r>
              <a:rPr lang="tr-TR" dirty="0" err="1"/>
              <a:t>analysis</a:t>
            </a:r>
            <a:r>
              <a:rPr lang="tr-TR" dirty="0"/>
              <a:t> </a:t>
            </a:r>
          </a:p>
          <a:p>
            <a:r>
              <a:rPr lang="tr-TR" sz="1400" i="1" dirty="0" err="1"/>
              <a:t>Shulei</a:t>
            </a:r>
            <a:r>
              <a:rPr lang="tr-TR" sz="1400" i="1" dirty="0"/>
              <a:t> Fan, </a:t>
            </a:r>
            <a:r>
              <a:rPr lang="tr-TR" sz="1400" i="1" dirty="0" err="1"/>
              <a:t>Hongbo</a:t>
            </a:r>
            <a:r>
              <a:rPr lang="tr-TR" sz="1400" i="1" dirty="0"/>
              <a:t> </a:t>
            </a:r>
            <a:r>
              <a:rPr lang="tr-TR" sz="1400" i="1" dirty="0" err="1"/>
              <a:t>Li</a:t>
            </a:r>
            <a:r>
              <a:rPr lang="tr-TR" sz="1400" i="1" dirty="0"/>
              <a:t>, </a:t>
            </a:r>
            <a:r>
              <a:rPr lang="tr-TR" sz="1400" i="1" dirty="0" err="1"/>
              <a:t>Daoxin</a:t>
            </a:r>
            <a:r>
              <a:rPr lang="tr-TR" sz="1400" i="1" dirty="0"/>
              <a:t> </a:t>
            </a:r>
            <a:r>
              <a:rPr lang="tr-TR" sz="1400" i="1" dirty="0" err="1"/>
              <a:t>Wang</a:t>
            </a:r>
            <a:r>
              <a:rPr lang="tr-TR" sz="1400" i="1" dirty="0"/>
              <a:t>, </a:t>
            </a:r>
            <a:r>
              <a:rPr lang="tr-TR" sz="1400" i="1" dirty="0" err="1"/>
              <a:t>Chun</a:t>
            </a:r>
            <a:r>
              <a:rPr lang="tr-TR" sz="1400" i="1" dirty="0"/>
              <a:t> </a:t>
            </a:r>
            <a:r>
              <a:rPr lang="tr-TR" sz="1400" i="1" dirty="0" err="1"/>
              <a:t>Wu</a:t>
            </a:r>
            <a:r>
              <a:rPr lang="tr-TR" sz="1400" i="1" dirty="0"/>
              <a:t>, </a:t>
            </a:r>
            <a:r>
              <a:rPr lang="tr-TR" sz="1400" i="1" dirty="0" err="1"/>
              <a:t>Zhengxia</a:t>
            </a:r>
            <a:r>
              <a:rPr lang="tr-TR" sz="1400" i="1" dirty="0"/>
              <a:t> </a:t>
            </a:r>
            <a:r>
              <a:rPr lang="tr-TR" sz="1400" i="1" dirty="0" err="1"/>
              <a:t>Pan</a:t>
            </a:r>
            <a:r>
              <a:rPr lang="tr-TR" sz="1400" i="1" dirty="0"/>
              <a:t>, </a:t>
            </a:r>
            <a:r>
              <a:rPr lang="tr-TR" sz="1400" i="1" dirty="0" err="1"/>
              <a:t>Yonggang</a:t>
            </a:r>
            <a:r>
              <a:rPr lang="tr-TR" sz="1400" i="1" dirty="0"/>
              <a:t> </a:t>
            </a:r>
            <a:r>
              <a:rPr lang="tr-TR" sz="1400" i="1" dirty="0" err="1"/>
              <a:t>Li</a:t>
            </a:r>
            <a:r>
              <a:rPr lang="tr-TR" sz="1400" i="1" dirty="0"/>
              <a:t>, </a:t>
            </a:r>
            <a:r>
              <a:rPr lang="tr-TR" sz="1400" i="1" dirty="0" err="1"/>
              <a:t>Yong</a:t>
            </a:r>
            <a:r>
              <a:rPr lang="tr-TR" sz="1400" i="1" dirty="0"/>
              <a:t> An, Gang </a:t>
            </a:r>
            <a:r>
              <a:rPr lang="tr-TR" sz="1400" i="1" dirty="0" err="1"/>
              <a:t>Wang</a:t>
            </a:r>
            <a:r>
              <a:rPr lang="tr-TR" sz="1400" i="1" dirty="0"/>
              <a:t>, </a:t>
            </a:r>
            <a:r>
              <a:rPr lang="tr-TR" sz="1400" i="1" dirty="0" err="1"/>
              <a:t>Jiangtao</a:t>
            </a:r>
            <a:r>
              <a:rPr lang="tr-TR" sz="1400" i="1" dirty="0"/>
              <a:t> </a:t>
            </a:r>
            <a:r>
              <a:rPr lang="tr-TR" sz="1400" i="1" dirty="0" err="1"/>
              <a:t>Dai</a:t>
            </a:r>
            <a:r>
              <a:rPr lang="tr-TR" sz="1400" i="1" dirty="0"/>
              <a:t>, </a:t>
            </a:r>
            <a:r>
              <a:rPr lang="tr-TR" sz="1400" i="1" dirty="0" err="1"/>
              <a:t>Quan</a:t>
            </a:r>
            <a:r>
              <a:rPr lang="tr-TR" sz="1400" i="1" dirty="0"/>
              <a:t> </a:t>
            </a:r>
            <a:r>
              <a:rPr lang="tr-TR" sz="1400" i="1" dirty="0" err="1"/>
              <a:t>Wang</a:t>
            </a:r>
            <a:r>
              <a:rPr lang="tr-TR" sz="1400" i="1" dirty="0"/>
              <a:t> </a:t>
            </a:r>
            <a:endParaRPr lang="tr-TR" sz="1400" i="1" dirty="0" smtClean="0"/>
          </a:p>
          <a:p>
            <a:endParaRPr lang="tr-TR" sz="1400" i="1" dirty="0"/>
          </a:p>
        </p:txBody>
      </p:sp>
      <p:sp>
        <p:nvSpPr>
          <p:cNvPr id="5" name="Dikdörtgen 4"/>
          <p:cNvSpPr/>
          <p:nvPr/>
        </p:nvSpPr>
        <p:spPr>
          <a:xfrm>
            <a:off x="6660232" y="1533565"/>
            <a:ext cx="1228221" cy="307777"/>
          </a:xfrm>
          <a:prstGeom prst="rect">
            <a:avLst/>
          </a:prstGeom>
        </p:spPr>
        <p:txBody>
          <a:bodyPr wrap="none">
            <a:spAutoFit/>
          </a:bodyPr>
          <a:lstStyle/>
          <a:p>
            <a:r>
              <a:rPr lang="is-IS" sz="1400" i="1">
                <a:latin typeface="ArialUnicodeMS" charset="0"/>
              </a:rPr>
              <a:t>2019.01.009 </a:t>
            </a:r>
            <a:endParaRPr lang="is-IS" sz="1400" i="1"/>
          </a:p>
        </p:txBody>
      </p:sp>
      <p:sp>
        <p:nvSpPr>
          <p:cNvPr id="6" name="Metin kutusu 5"/>
          <p:cNvSpPr txBox="1"/>
          <p:nvPr/>
        </p:nvSpPr>
        <p:spPr>
          <a:xfrm>
            <a:off x="345759" y="2020198"/>
            <a:ext cx="2838021" cy="369332"/>
          </a:xfrm>
          <a:prstGeom prst="rect">
            <a:avLst/>
          </a:prstGeom>
          <a:noFill/>
        </p:spPr>
        <p:txBody>
          <a:bodyPr wrap="none" rtlCol="0">
            <a:spAutoFit/>
          </a:bodyPr>
          <a:lstStyle/>
          <a:p>
            <a:pPr marL="285750" indent="-285750">
              <a:buFont typeface="Arial" charset="0"/>
              <a:buChar char="•"/>
            </a:pPr>
            <a:r>
              <a:rPr lang="tr-TR" smtClean="0"/>
              <a:t>6772 hastalık meta analiz</a:t>
            </a:r>
            <a:endParaRPr lang="tr-TR"/>
          </a:p>
        </p:txBody>
      </p:sp>
    </p:spTree>
    <p:extLst>
      <p:ext uri="{BB962C8B-B14F-4D97-AF65-F5344CB8AC3E}">
        <p14:creationId xmlns:p14="http://schemas.microsoft.com/office/powerpoint/2010/main" val="12521549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107504" y="2915208"/>
            <a:ext cx="3898776" cy="3259832"/>
          </a:xfrm>
        </p:spPr>
        <p:txBody>
          <a:bodyPr>
            <a:normAutofit fontScale="92500"/>
          </a:bodyPr>
          <a:lstStyle/>
          <a:p>
            <a:r>
              <a:rPr lang="tr-TR" dirty="0" smtClean="0"/>
              <a:t>3265 hasta,</a:t>
            </a:r>
          </a:p>
          <a:p>
            <a:r>
              <a:rPr lang="tr-TR" dirty="0" smtClean="0"/>
              <a:t>Derin </a:t>
            </a:r>
            <a:r>
              <a:rPr lang="tr-TR" dirty="0" err="1" smtClean="0"/>
              <a:t>Hipotermi+ASP</a:t>
            </a:r>
            <a:r>
              <a:rPr lang="tr-TR" dirty="0" smtClean="0"/>
              <a:t> ile  Ilımlı </a:t>
            </a:r>
            <a:r>
              <a:rPr lang="tr-TR" dirty="0" err="1" smtClean="0"/>
              <a:t>Hipotermi+ASP</a:t>
            </a:r>
            <a:r>
              <a:rPr lang="tr-TR" dirty="0" smtClean="0"/>
              <a:t> karşılaştırılmış</a:t>
            </a:r>
          </a:p>
          <a:p>
            <a:r>
              <a:rPr lang="tr-TR" dirty="0" smtClean="0"/>
              <a:t>Eşleştirilmiş gruplar ile de karşılaştırma</a:t>
            </a:r>
          </a:p>
          <a:p>
            <a:r>
              <a:rPr lang="tr-TR" dirty="0" smtClean="0"/>
              <a:t>Her iki grup arasında fark yok. </a:t>
            </a:r>
          </a:p>
          <a:p>
            <a:r>
              <a:rPr lang="tr-TR" dirty="0" smtClean="0"/>
              <a:t>Derin </a:t>
            </a:r>
            <a:r>
              <a:rPr lang="tr-TR" dirty="0" err="1" smtClean="0"/>
              <a:t>hipotermi</a:t>
            </a:r>
            <a:r>
              <a:rPr lang="tr-TR" dirty="0" smtClean="0"/>
              <a:t> grubunda KPB ve Kros </a:t>
            </a:r>
            <a:r>
              <a:rPr lang="tr-TR" dirty="0" err="1" smtClean="0"/>
              <a:t>klemp</a:t>
            </a:r>
            <a:r>
              <a:rPr lang="tr-TR" dirty="0" smtClean="0"/>
              <a:t> süreleri uzun. </a:t>
            </a:r>
            <a:endParaRPr lang="tr-TR" dirty="0"/>
          </a:p>
        </p:txBody>
      </p:sp>
      <p:pic>
        <p:nvPicPr>
          <p:cNvPr id="4" name="Resim 3"/>
          <p:cNvPicPr>
            <a:picLocks noChangeAspect="1"/>
          </p:cNvPicPr>
          <p:nvPr/>
        </p:nvPicPr>
        <p:blipFill>
          <a:blip r:embed="rId3"/>
          <a:stretch>
            <a:fillRect/>
          </a:stretch>
        </p:blipFill>
        <p:spPr>
          <a:xfrm>
            <a:off x="251520" y="274638"/>
            <a:ext cx="7992888" cy="2220793"/>
          </a:xfrm>
          <a:prstGeom prst="rect">
            <a:avLst/>
          </a:prstGeom>
        </p:spPr>
      </p:pic>
      <p:pic>
        <p:nvPicPr>
          <p:cNvPr id="5" name="Resim 4"/>
          <p:cNvPicPr>
            <a:picLocks noChangeAspect="1"/>
          </p:cNvPicPr>
          <p:nvPr/>
        </p:nvPicPr>
        <p:blipFill>
          <a:blip r:embed="rId4"/>
          <a:stretch>
            <a:fillRect/>
          </a:stretch>
        </p:blipFill>
        <p:spPr>
          <a:xfrm>
            <a:off x="4247964" y="3501008"/>
            <a:ext cx="4788532" cy="3168352"/>
          </a:xfrm>
          <a:prstGeom prst="rect">
            <a:avLst/>
          </a:prstGeom>
          <a:ln>
            <a:noFill/>
          </a:ln>
          <a:effectLst>
            <a:outerShdw blurRad="190500" algn="tl" rotWithShape="0">
              <a:srgbClr val="000000">
                <a:alpha val="70000"/>
              </a:srgbClr>
            </a:outerShdw>
          </a:effectLst>
        </p:spPr>
      </p:pic>
      <p:pic>
        <p:nvPicPr>
          <p:cNvPr id="6" name="Resim 5"/>
          <p:cNvPicPr>
            <a:picLocks noChangeAspect="1"/>
          </p:cNvPicPr>
          <p:nvPr/>
        </p:nvPicPr>
        <p:blipFill>
          <a:blip r:embed="rId5"/>
          <a:stretch>
            <a:fillRect/>
          </a:stretch>
        </p:blipFill>
        <p:spPr>
          <a:xfrm>
            <a:off x="5114032" y="2495431"/>
            <a:ext cx="2963168" cy="277797"/>
          </a:xfrm>
          <a:prstGeom prst="rect">
            <a:avLst/>
          </a:prstGeom>
        </p:spPr>
      </p:pic>
    </p:spTree>
    <p:extLst>
      <p:ext uri="{BB962C8B-B14F-4D97-AF65-F5344CB8AC3E}">
        <p14:creationId xmlns:p14="http://schemas.microsoft.com/office/powerpoint/2010/main" val="4185251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56" y="3284984"/>
            <a:ext cx="7095902" cy="3129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9" name="Picture 1" descr="age7image75400945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472" b="48614"/>
          <a:stretch/>
        </p:blipFill>
        <p:spPr bwMode="auto">
          <a:xfrm>
            <a:off x="827584" y="3395976"/>
            <a:ext cx="6408712" cy="327338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age1image65111126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47650" cy="2476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56" y="123825"/>
            <a:ext cx="7470328" cy="1727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Metin kutusu 5"/>
          <p:cNvSpPr txBox="1"/>
          <p:nvPr/>
        </p:nvSpPr>
        <p:spPr>
          <a:xfrm>
            <a:off x="818704" y="2106646"/>
            <a:ext cx="5834867" cy="1015663"/>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tr-TR" sz="2000" dirty="0" smtClean="0"/>
              <a:t>544 hastalık seri</a:t>
            </a:r>
          </a:p>
          <a:p>
            <a:r>
              <a:rPr lang="tr-TR" sz="2000" dirty="0" smtClean="0"/>
              <a:t>Gruplar hem genel hem de  eşleştirmeli karşılaştırılmış</a:t>
            </a:r>
          </a:p>
          <a:p>
            <a:r>
              <a:rPr lang="tr-TR" sz="2000" dirty="0" smtClean="0"/>
              <a:t>Erken dönemde anlamlı fark yok</a:t>
            </a:r>
            <a:endParaRPr lang="en-US" sz="2000" dirty="0"/>
          </a:p>
        </p:txBody>
      </p:sp>
    </p:spTree>
    <p:extLst>
      <p:ext uri="{BB962C8B-B14F-4D97-AF65-F5344CB8AC3E}">
        <p14:creationId xmlns:p14="http://schemas.microsoft.com/office/powerpoint/2010/main" val="8056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9"/>
                                        </p:tgtEl>
                                        <p:attrNameLst>
                                          <p:attrName>style.visibility</p:attrName>
                                        </p:attrNameLst>
                                      </p:cBhvr>
                                      <p:to>
                                        <p:strVal val="visible"/>
                                      </p:to>
                                    </p:set>
                                    <p:anim calcmode="lin" valueType="num">
                                      <p:cBhvr additive="base">
                                        <p:cTn id="7" dur="500" fill="hold"/>
                                        <p:tgtEl>
                                          <p:spTgt spid="2049"/>
                                        </p:tgtEl>
                                        <p:attrNameLst>
                                          <p:attrName>ppt_x</p:attrName>
                                        </p:attrNameLst>
                                      </p:cBhvr>
                                      <p:tavLst>
                                        <p:tav tm="0">
                                          <p:val>
                                            <p:strVal val="#ppt_x"/>
                                          </p:val>
                                        </p:tav>
                                        <p:tav tm="100000">
                                          <p:val>
                                            <p:strVal val="#ppt_x"/>
                                          </p:val>
                                        </p:tav>
                                      </p:tavLst>
                                    </p:anim>
                                    <p:anim calcmode="lin" valueType="num">
                                      <p:cBhvr additive="base">
                                        <p:cTn id="8" dur="500" fill="hold"/>
                                        <p:tgtEl>
                                          <p:spTgt spid="20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sp>
        <p:nvSpPr>
          <p:cNvPr id="3" name="İçerik Yer Tutucusu 2"/>
          <p:cNvSpPr>
            <a:spLocks noGrp="1"/>
          </p:cNvSpPr>
          <p:nvPr>
            <p:ph idx="1"/>
          </p:nvPr>
        </p:nvSpPr>
        <p:spPr>
          <a:xfrm>
            <a:off x="457200" y="2132856"/>
            <a:ext cx="7620000" cy="4267944"/>
          </a:xfrm>
        </p:spPr>
        <p:txBody>
          <a:bodyPr/>
          <a:lstStyle/>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7956376" cy="1623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2132856"/>
            <a:ext cx="6552728" cy="4199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Düz Ok Bağlayıcısı 5"/>
          <p:cNvCxnSpPr/>
          <p:nvPr/>
        </p:nvCxnSpPr>
        <p:spPr>
          <a:xfrm>
            <a:off x="1907704" y="3789040"/>
            <a:ext cx="496855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p:cNvCxnSpPr/>
          <p:nvPr/>
        </p:nvCxnSpPr>
        <p:spPr>
          <a:xfrm>
            <a:off x="1907704" y="5661248"/>
            <a:ext cx="496855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1945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7956376" cy="1623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314" y="2194494"/>
            <a:ext cx="6984776" cy="439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Düz Ok Bağlayıcısı 4"/>
          <p:cNvCxnSpPr/>
          <p:nvPr/>
        </p:nvCxnSpPr>
        <p:spPr>
          <a:xfrm>
            <a:off x="1835696" y="5517232"/>
            <a:ext cx="546634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Düz Ok Bağlayıcısı 5"/>
          <p:cNvCxnSpPr/>
          <p:nvPr/>
        </p:nvCxnSpPr>
        <p:spPr>
          <a:xfrm>
            <a:off x="1835696" y="4077072"/>
            <a:ext cx="5466346"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1945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Eve Götürülecek Mesaj</a:t>
            </a:r>
            <a:endParaRPr lang="tr-TR" dirty="0"/>
          </a:p>
        </p:txBody>
      </p:sp>
      <p:sp>
        <p:nvSpPr>
          <p:cNvPr id="3" name="İçerik Yer Tutucusu 2"/>
          <p:cNvSpPr>
            <a:spLocks noGrp="1"/>
          </p:cNvSpPr>
          <p:nvPr>
            <p:ph idx="1"/>
          </p:nvPr>
        </p:nvSpPr>
        <p:spPr/>
        <p:txBody>
          <a:bodyPr/>
          <a:lstStyle/>
          <a:p>
            <a:r>
              <a:rPr lang="tr-TR" dirty="0" smtClean="0"/>
              <a:t>DHSA hala kısa süreli </a:t>
            </a:r>
            <a:r>
              <a:rPr lang="tr-TR" dirty="0" err="1" smtClean="0"/>
              <a:t>iskemi</a:t>
            </a:r>
            <a:r>
              <a:rPr lang="tr-TR" dirty="0" smtClean="0"/>
              <a:t> için uygun seçim. </a:t>
            </a:r>
          </a:p>
          <a:p>
            <a:r>
              <a:rPr lang="tr-TR" dirty="0" err="1" smtClean="0"/>
              <a:t>Arkus</a:t>
            </a:r>
            <a:r>
              <a:rPr lang="tr-TR" dirty="0" smtClean="0"/>
              <a:t> onarımı için ek koruma gerekli.</a:t>
            </a:r>
          </a:p>
          <a:p>
            <a:r>
              <a:rPr lang="tr-TR" dirty="0" smtClean="0"/>
              <a:t>RSP de etkin ancak ASP daha makul.</a:t>
            </a:r>
          </a:p>
          <a:p>
            <a:r>
              <a:rPr lang="tr-TR" dirty="0" smtClean="0"/>
              <a:t>Mümkünse </a:t>
            </a:r>
            <a:r>
              <a:rPr lang="tr-TR" dirty="0" err="1" smtClean="0"/>
              <a:t>bilateral</a:t>
            </a:r>
            <a:r>
              <a:rPr lang="tr-TR" dirty="0" smtClean="0"/>
              <a:t> </a:t>
            </a:r>
            <a:r>
              <a:rPr lang="tr-TR" dirty="0" err="1" smtClean="0"/>
              <a:t>perfüzyon</a:t>
            </a:r>
            <a:endParaRPr lang="tr-TR" dirty="0" smtClean="0"/>
          </a:p>
          <a:p>
            <a:endParaRPr lang="tr-TR" dirty="0" smtClean="0"/>
          </a:p>
          <a:p>
            <a:r>
              <a:rPr lang="tr-TR" b="1" u="sng" dirty="0" smtClean="0"/>
              <a:t>Ilımlı </a:t>
            </a:r>
            <a:r>
              <a:rPr lang="tr-TR" b="1" u="sng" dirty="0" err="1" smtClean="0"/>
              <a:t>Hipotermi</a:t>
            </a:r>
            <a:r>
              <a:rPr lang="tr-TR" b="1" u="sng" dirty="0" smtClean="0"/>
              <a:t> (20-28 C arası) + ASP en etkin yöntem</a:t>
            </a:r>
          </a:p>
          <a:p>
            <a:endParaRPr lang="tr-TR" dirty="0"/>
          </a:p>
          <a:p>
            <a:endParaRPr lang="tr-TR" dirty="0" smtClean="0"/>
          </a:p>
        </p:txBody>
      </p:sp>
      <p:sp>
        <p:nvSpPr>
          <p:cNvPr id="5" name="Metin kutusu 4"/>
          <p:cNvSpPr txBox="1"/>
          <p:nvPr/>
        </p:nvSpPr>
        <p:spPr>
          <a:xfrm>
            <a:off x="3059832" y="4641304"/>
            <a:ext cx="2059795" cy="1384995"/>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tr-TR" sz="2800" dirty="0" smtClean="0">
                <a:solidFill>
                  <a:srgbClr val="FF0000"/>
                </a:solidFill>
              </a:rPr>
              <a:t>Cerrah</a:t>
            </a:r>
            <a:endParaRPr lang="tr-TR" sz="2800" dirty="0">
              <a:solidFill>
                <a:srgbClr val="FF0000"/>
              </a:solidFill>
            </a:endParaRPr>
          </a:p>
          <a:p>
            <a:r>
              <a:rPr lang="tr-TR" sz="2800" dirty="0" err="1">
                <a:solidFill>
                  <a:srgbClr val="FF0000"/>
                </a:solidFill>
              </a:rPr>
              <a:t>Perfüzyonist</a:t>
            </a:r>
            <a:r>
              <a:rPr lang="tr-TR" sz="2800" dirty="0">
                <a:solidFill>
                  <a:srgbClr val="FF0000"/>
                </a:solidFill>
              </a:rPr>
              <a:t> </a:t>
            </a:r>
          </a:p>
          <a:p>
            <a:r>
              <a:rPr lang="tr-TR" sz="2800" dirty="0" smtClean="0">
                <a:solidFill>
                  <a:srgbClr val="FF0000"/>
                </a:solidFill>
              </a:rPr>
              <a:t>Anestezist</a:t>
            </a:r>
            <a:endParaRPr lang="tr-TR" sz="2800" dirty="0"/>
          </a:p>
        </p:txBody>
      </p:sp>
    </p:spTree>
    <p:extLst>
      <p:ext uri="{BB962C8B-B14F-4D97-AF65-F5344CB8AC3E}">
        <p14:creationId xmlns:p14="http://schemas.microsoft.com/office/powerpoint/2010/main" val="1731135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1000"/>
                                        <p:tgtEl>
                                          <p:spTgt spid="3">
                                            <p:txEl>
                                              <p:pRg st="2" end="2"/>
                                            </p:txEl>
                                          </p:spTgt>
                                        </p:tgtEl>
                                      </p:cBhvr>
                                    </p:animEffect>
                                  </p:childTnLst>
                                </p:cTn>
                              </p:par>
                            </p:childTnLst>
                          </p:cTn>
                        </p:par>
                        <p:par>
                          <p:cTn id="12" fill="hold">
                            <p:stCondLst>
                              <p:cond delay="4000"/>
                            </p:stCondLst>
                            <p:childTnLst>
                              <p:par>
                                <p:cTn id="13" presetID="10" presetClass="entr" presetSubtype="0" fill="hold" nodeType="afterEffect">
                                  <p:stCondLst>
                                    <p:cond delay="100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childTnLst>
                                </p:cTn>
                              </p:par>
                            </p:childTnLst>
                          </p:cTn>
                        </p:par>
                        <p:par>
                          <p:cTn id="16" fill="hold">
                            <p:stCondLst>
                              <p:cond delay="6000"/>
                            </p:stCondLst>
                            <p:childTnLst>
                              <p:par>
                                <p:cTn id="17" presetID="10" presetClass="entr" presetSubtype="0" fill="hold" nodeType="afterEffect">
                                  <p:stCondLst>
                                    <p:cond delay="100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3933056"/>
            <a:ext cx="7620000" cy="2467744"/>
          </a:xfrm>
        </p:spPr>
        <p:txBody>
          <a:bodyPr>
            <a:normAutofit/>
          </a:bodyPr>
          <a:lstStyle/>
          <a:p>
            <a:pPr marL="114300" indent="0">
              <a:buNone/>
            </a:pPr>
            <a:r>
              <a:rPr lang="tr-TR" sz="3200" b="1" dirty="0" smtClean="0">
                <a:solidFill>
                  <a:schemeClr val="tx2"/>
                </a:solidFill>
              </a:rPr>
              <a:t>Teşekkürler</a:t>
            </a:r>
            <a:r>
              <a:rPr lang="mr-IN" sz="3200" b="1" dirty="0" smtClean="0">
                <a:solidFill>
                  <a:schemeClr val="tx2"/>
                </a:solidFill>
              </a:rPr>
              <a:t>…</a:t>
            </a:r>
            <a:endParaRPr lang="tr-TR" sz="3200" b="1" dirty="0">
              <a:solidFill>
                <a:schemeClr val="tx2"/>
              </a:solidFill>
            </a:endParaRPr>
          </a:p>
        </p:txBody>
      </p:sp>
      <p:pic>
        <p:nvPicPr>
          <p:cNvPr id="4" name="Resim 3"/>
          <p:cNvPicPr>
            <a:picLocks noChangeAspect="1"/>
          </p:cNvPicPr>
          <p:nvPr/>
        </p:nvPicPr>
        <p:blipFill>
          <a:blip r:embed="rId2"/>
          <a:stretch>
            <a:fillRect/>
          </a:stretch>
        </p:blipFill>
        <p:spPr>
          <a:xfrm>
            <a:off x="6084168" y="116632"/>
            <a:ext cx="2273127" cy="2993206"/>
          </a:xfrm>
          <a:prstGeom prst="rect">
            <a:avLst/>
          </a:prstGeom>
        </p:spPr>
      </p:pic>
    </p:spTree>
    <p:extLst>
      <p:ext uri="{BB962C8B-B14F-4D97-AF65-F5344CB8AC3E}">
        <p14:creationId xmlns:p14="http://schemas.microsoft.com/office/powerpoint/2010/main" val="9438691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Bitişiklik">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i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2164</TotalTime>
  <Words>2163</Words>
  <Application>Microsoft Office PowerPoint</Application>
  <PresentationFormat>Ekran Gösterisi (4:3)</PresentationFormat>
  <Paragraphs>275</Paragraphs>
  <Slides>33</Slides>
  <Notes>32</Notes>
  <HiddenSlides>0</HiddenSlides>
  <MMClips>0</MMClips>
  <ScaleCrop>false</ScaleCrop>
  <HeadingPairs>
    <vt:vector size="4" baseType="variant">
      <vt:variant>
        <vt:lpstr>Tema</vt:lpstr>
      </vt:variant>
      <vt:variant>
        <vt:i4>1</vt:i4>
      </vt:variant>
      <vt:variant>
        <vt:lpstr>Slayt Başlıkları</vt:lpstr>
      </vt:variant>
      <vt:variant>
        <vt:i4>33</vt:i4>
      </vt:variant>
    </vt:vector>
  </HeadingPairs>
  <TitlesOfParts>
    <vt:vector size="34" baseType="lpstr">
      <vt:lpstr>Bitişiklik</vt:lpstr>
      <vt:lpstr>Antegrad Serebral Perfüzyonda  uygun Akım, Basınç, Sıcaklık  nasıl olmalı?</vt:lpstr>
      <vt:lpstr>Beyin</vt:lpstr>
      <vt:lpstr>Beyin Koruması ne  zaman  önemli? </vt:lpstr>
      <vt:lpstr>Beyin Korumasında amacımız nedir?</vt:lpstr>
      <vt:lpstr>Beyin Koruma Yöntemleri</vt:lpstr>
      <vt:lpstr>Hipotermik Dolaşım Durdurulması DHSA</vt:lpstr>
      <vt:lpstr>PowerPoint Sunusu</vt:lpstr>
      <vt:lpstr>DHSA</vt:lpstr>
      <vt:lpstr>ASP ama nasıl?</vt:lpstr>
      <vt:lpstr>ASP Uygulama Yolları</vt:lpstr>
      <vt:lpstr>ASP Uygulama Yolları</vt:lpstr>
      <vt:lpstr>ASP Uygulama Yolları</vt:lpstr>
      <vt:lpstr>ASP Uygulama Yolları</vt:lpstr>
      <vt:lpstr>ASP Uygulaması</vt:lpstr>
      <vt:lpstr>Pompa Düzeni</vt:lpstr>
      <vt:lpstr>Pompa Düzeni</vt:lpstr>
      <vt:lpstr>Tek &amp; Çift Taraflı </vt:lpstr>
      <vt:lpstr>PowerPoint Sunusu</vt:lpstr>
      <vt:lpstr>PowerPoint Sunusu</vt:lpstr>
      <vt:lpstr>PowerPoint Sunusu</vt:lpstr>
      <vt:lpstr>PowerPoint Sunusu</vt:lpstr>
      <vt:lpstr>PowerPoint Sunusu</vt:lpstr>
      <vt:lpstr>PowerPoint Sunusu</vt:lpstr>
      <vt:lpstr>Derin &amp; Ilımlı Hipotermi</vt:lpstr>
      <vt:lpstr>PowerPoint Sunusu</vt:lpstr>
      <vt:lpstr>PowerPoint Sunusu</vt:lpstr>
      <vt:lpstr>PowerPoint Sunusu</vt:lpstr>
      <vt:lpstr>PowerPoint Sunusu</vt:lpstr>
      <vt:lpstr>PowerPoint Sunusu</vt:lpstr>
      <vt:lpstr>PowerPoint Sunusu</vt:lpstr>
      <vt:lpstr>PowerPoint Sunusu</vt:lpstr>
      <vt:lpstr>Eve Götürülecek Mesaj</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Gülin Serkan</dc:creator>
  <cp:lastModifiedBy>ASPC</cp:lastModifiedBy>
  <cp:revision>126</cp:revision>
  <dcterms:created xsi:type="dcterms:W3CDTF">2019-02-18T08:12:58Z</dcterms:created>
  <dcterms:modified xsi:type="dcterms:W3CDTF">2019-02-23T09:53:29Z</dcterms:modified>
</cp:coreProperties>
</file>