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embeddings/oleObject1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8" r:id="rId2"/>
    <p:sldId id="257" r:id="rId3"/>
    <p:sldId id="267" r:id="rId4"/>
    <p:sldId id="275" r:id="rId5"/>
    <p:sldId id="259" r:id="rId6"/>
    <p:sldId id="270" r:id="rId7"/>
    <p:sldId id="271" r:id="rId8"/>
    <p:sldId id="262" r:id="rId9"/>
    <p:sldId id="261" r:id="rId10"/>
    <p:sldId id="260" r:id="rId11"/>
    <p:sldId id="273" r:id="rId12"/>
    <p:sldId id="263" r:id="rId13"/>
    <p:sldId id="264" r:id="rId14"/>
    <p:sldId id="265" r:id="rId15"/>
    <p:sldId id="276" r:id="rId16"/>
    <p:sldId id="308" r:id="rId17"/>
    <p:sldId id="307" r:id="rId18"/>
    <p:sldId id="300" r:id="rId19"/>
    <p:sldId id="280" r:id="rId20"/>
    <p:sldId id="272" r:id="rId21"/>
    <p:sldId id="274" r:id="rId22"/>
    <p:sldId id="268" r:id="rId23"/>
    <p:sldId id="293" r:id="rId24"/>
    <p:sldId id="294" r:id="rId25"/>
    <p:sldId id="291" r:id="rId26"/>
    <p:sldId id="292" r:id="rId27"/>
    <p:sldId id="290" r:id="rId28"/>
    <p:sldId id="297" r:id="rId29"/>
    <p:sldId id="299" r:id="rId30"/>
    <p:sldId id="289" r:id="rId31"/>
    <p:sldId id="286" r:id="rId32"/>
    <p:sldId id="288" r:id="rId33"/>
    <p:sldId id="283" r:id="rId34"/>
    <p:sldId id="284" r:id="rId35"/>
    <p:sldId id="282" r:id="rId36"/>
    <p:sldId id="281" r:id="rId37"/>
    <p:sldId id="309" r:id="rId38"/>
    <p:sldId id="306" r:id="rId39"/>
    <p:sldId id="301" r:id="rId40"/>
    <p:sldId id="303" r:id="rId41"/>
    <p:sldId id="304" r:id="rId42"/>
    <p:sldId id="310" r:id="rId43"/>
    <p:sldId id="312" r:id="rId44"/>
    <p:sldId id="266" r:id="rId4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7" d="100"/>
          <a:sy n="77" d="100"/>
        </p:scale>
        <p:origin x="-229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printerSettings" Target="printerSettings/printerSettings1.bin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5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72958-D8B0-D94A-A233-B83FC854A542}" type="datetimeFigureOut">
              <a:rPr lang="en-US" smtClean="0"/>
              <a:t>24/11/18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73E-EFBB-4D4A-A779-8BF44E6C2C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90082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72958-D8B0-D94A-A233-B83FC854A542}" type="datetimeFigureOut">
              <a:rPr lang="en-US" smtClean="0"/>
              <a:t>24/11/18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73E-EFBB-4D4A-A779-8BF44E6C2C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8465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72958-D8B0-D94A-A233-B83FC854A542}" type="datetimeFigureOut">
              <a:rPr lang="en-US" smtClean="0"/>
              <a:t>24/11/18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73E-EFBB-4D4A-A779-8BF44E6C2C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83393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72958-D8B0-D94A-A233-B83FC854A542}" type="datetimeFigureOut">
              <a:rPr lang="en-US" smtClean="0"/>
              <a:t>24/11/18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73E-EFBB-4D4A-A779-8BF44E6C2C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1194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72958-D8B0-D94A-A233-B83FC854A542}" type="datetimeFigureOut">
              <a:rPr lang="en-US" smtClean="0"/>
              <a:t>24/11/18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73E-EFBB-4D4A-A779-8BF44E6C2C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737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72958-D8B0-D94A-A233-B83FC854A542}" type="datetimeFigureOut">
              <a:rPr lang="en-US" smtClean="0"/>
              <a:t>24/11/18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73E-EFBB-4D4A-A779-8BF44E6C2C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31575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72958-D8B0-D94A-A233-B83FC854A542}" type="datetimeFigureOut">
              <a:rPr lang="en-US" smtClean="0"/>
              <a:t>24/11/18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73E-EFBB-4D4A-A779-8BF44E6C2C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54330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72958-D8B0-D94A-A233-B83FC854A542}" type="datetimeFigureOut">
              <a:rPr lang="en-US" smtClean="0"/>
              <a:t>24/11/18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73E-EFBB-4D4A-A779-8BF44E6C2C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4023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72958-D8B0-D94A-A233-B83FC854A542}" type="datetimeFigureOut">
              <a:rPr lang="en-US" smtClean="0"/>
              <a:t>24/11/18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73E-EFBB-4D4A-A779-8BF44E6C2C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71445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72958-D8B0-D94A-A233-B83FC854A542}" type="datetimeFigureOut">
              <a:rPr lang="en-US" smtClean="0"/>
              <a:t>24/11/18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73E-EFBB-4D4A-A779-8BF44E6C2C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35906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72958-D8B0-D94A-A233-B83FC854A542}" type="datetimeFigureOut">
              <a:rPr lang="en-US" smtClean="0"/>
              <a:t>24/11/18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73E-EFBB-4D4A-A779-8BF44E6C2C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41184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772958-D8B0-D94A-A233-B83FC854A542}" type="datetimeFigureOut">
              <a:rPr lang="en-US" smtClean="0"/>
              <a:t>24/11/18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E6F73E-EFBB-4D4A-A779-8BF44E6C2C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897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oleObject" Target="../embeddings/oleObject1.bin"/><Relationship Id="rId5" Type="http://schemas.openxmlformats.org/officeDocument/2006/relationships/image" Target="../media/image1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JP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JP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JP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JP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JP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Relationship Id="rId3" Type="http://schemas.openxmlformats.org/officeDocument/2006/relationships/image" Target="../media/image31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Relationship Id="rId3" Type="http://schemas.openxmlformats.org/officeDocument/2006/relationships/image" Target="../media/image32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Relationship Id="rId3" Type="http://schemas.openxmlformats.org/officeDocument/2006/relationships/image" Target="../media/image33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Relationship Id="rId3" Type="http://schemas.openxmlformats.org/officeDocument/2006/relationships/image" Target="../media/image34.JP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JPG"/><Relationship Id="rId3" Type="http://schemas.openxmlformats.org/officeDocument/2006/relationships/image" Target="../media/image30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Relationship Id="rId3" Type="http://schemas.openxmlformats.org/officeDocument/2006/relationships/image" Target="../media/image36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Relationship Id="rId3" Type="http://schemas.openxmlformats.org/officeDocument/2006/relationships/image" Target="../media/image37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Relationship Id="rId3" Type="http://schemas.openxmlformats.org/officeDocument/2006/relationships/image" Target="../media/image38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3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5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6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4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5650" y="836613"/>
            <a:ext cx="7772400" cy="1470025"/>
          </a:xfrm>
        </p:spPr>
        <p:txBody>
          <a:bodyPr/>
          <a:lstStyle/>
          <a:p>
            <a:pPr eaLnBrk="1" hangingPunct="1">
              <a:defRPr/>
            </a:pPr>
            <a:r>
              <a:rPr lang="tr-TR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EUROPEAN BOARD OF CARDIOVASCULAR PERFUSION</a:t>
            </a:r>
            <a:endParaRPr lang="tr-TR" sz="4400" b="1" dirty="0" smtClean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03350" y="3933825"/>
            <a:ext cx="6400800" cy="1752600"/>
          </a:xfrm>
        </p:spPr>
        <p:txBody>
          <a:bodyPr>
            <a:normAutofit fontScale="70000" lnSpcReduction="20000"/>
          </a:bodyPr>
          <a:lstStyle/>
          <a:p>
            <a:pPr eaLnBrk="1" hangingPunct="1">
              <a:lnSpc>
                <a:spcPct val="80000"/>
              </a:lnSpc>
              <a:defRPr/>
            </a:pPr>
            <a:r>
              <a:rPr lang="tr-TR" sz="31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Tamer SARI, MS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tr-TR" sz="2400" dirty="0" smtClean="0"/>
              <a:t>EBCP </a:t>
            </a:r>
            <a:r>
              <a:rPr lang="tr-TR" sz="2400" dirty="0" err="1" smtClean="0"/>
              <a:t>Turkish</a:t>
            </a:r>
            <a:r>
              <a:rPr lang="tr-TR" sz="2400" dirty="0" smtClean="0"/>
              <a:t> </a:t>
            </a:r>
            <a:r>
              <a:rPr lang="tr-TR" sz="2400" dirty="0" err="1" smtClean="0"/>
              <a:t>Delegate</a:t>
            </a:r>
            <a:endParaRPr lang="tr-TR" sz="2400" dirty="0" smtClean="0"/>
          </a:p>
          <a:p>
            <a:pPr eaLnBrk="1" hangingPunct="1">
              <a:lnSpc>
                <a:spcPct val="80000"/>
              </a:lnSpc>
              <a:defRPr/>
            </a:pPr>
            <a:endParaRPr lang="tr-TR" sz="2400" b="1" dirty="0" smtClean="0"/>
          </a:p>
          <a:p>
            <a:pPr eaLnBrk="1" hangingPunct="1">
              <a:lnSpc>
                <a:spcPct val="80000"/>
              </a:lnSpc>
              <a:defRPr/>
            </a:pPr>
            <a:endParaRPr lang="tr-TR" sz="2400" b="1" dirty="0" smtClean="0"/>
          </a:p>
          <a:p>
            <a:pPr eaLnBrk="1" hangingPunct="1">
              <a:lnSpc>
                <a:spcPct val="80000"/>
              </a:lnSpc>
              <a:defRPr/>
            </a:pPr>
            <a:endParaRPr lang="tr-TR" sz="2400" dirty="0" smtClean="0"/>
          </a:p>
          <a:p>
            <a:pPr eaLnBrk="1" hangingPunct="1">
              <a:lnSpc>
                <a:spcPct val="80000"/>
              </a:lnSpc>
              <a:defRPr/>
            </a:pPr>
            <a:endParaRPr lang="tr-TR" sz="2000" dirty="0" smtClean="0"/>
          </a:p>
          <a:p>
            <a:pPr eaLnBrk="1" hangingPunct="1">
              <a:lnSpc>
                <a:spcPct val="80000"/>
              </a:lnSpc>
              <a:defRPr/>
            </a:pPr>
            <a:r>
              <a:rPr lang="tr-TR" sz="2000" dirty="0" smtClean="0"/>
              <a:t>Klinik Perfüzyonist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tr-TR" sz="1800" dirty="0" smtClean="0"/>
              <a:t>Bayındır Hastanesi, 2017</a:t>
            </a:r>
            <a:endParaRPr lang="tr-TR" sz="2000" dirty="0" smtClean="0"/>
          </a:p>
        </p:txBody>
      </p:sp>
      <p:pic>
        <p:nvPicPr>
          <p:cNvPr id="14339" name="Picture 4" descr="bayındırhastaneler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6092825"/>
            <a:ext cx="2112963" cy="55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4340" name="Object 5"/>
          <p:cNvGraphicFramePr>
            <a:graphicFrameLocks noChangeAspect="1"/>
          </p:cNvGraphicFramePr>
          <p:nvPr/>
        </p:nvGraphicFramePr>
        <p:xfrm>
          <a:off x="6732588" y="6092825"/>
          <a:ext cx="2136775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2" r:id="rId4" imgW="2572109" imgH="666667" progId="">
                  <p:embed/>
                </p:oleObj>
              </mc:Choice>
              <mc:Fallback>
                <p:oleObj r:id="rId4" imgW="2572109" imgH="666667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32588" y="6092825"/>
                        <a:ext cx="2136775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00CC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41249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4767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Perfüzyonistlik</a:t>
            </a:r>
            <a:r>
              <a:rPr lang="en-US" dirty="0" smtClean="0"/>
              <a:t> </a:t>
            </a:r>
            <a:r>
              <a:rPr lang="en-US" dirty="0" err="1" smtClean="0"/>
              <a:t>Meslek</a:t>
            </a:r>
            <a:r>
              <a:rPr lang="en-US" dirty="0" smtClean="0"/>
              <a:t> </a:t>
            </a:r>
            <a:r>
              <a:rPr lang="en-US" dirty="0" err="1" smtClean="0"/>
              <a:t>Kanunu</a:t>
            </a:r>
            <a:r>
              <a:rPr lang="en-US" dirty="0" smtClean="0"/>
              <a:t> </a:t>
            </a:r>
            <a:r>
              <a:rPr lang="en-US" dirty="0" err="1" smtClean="0"/>
              <a:t>Mücadelesi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rcRect t="13336" b="13336"/>
          <a:stretch>
            <a:fillRect/>
          </a:stretch>
        </p:blipFill>
        <p:spPr/>
      </p:pic>
      <p:sp>
        <p:nvSpPr>
          <p:cNvPr id="6" name="Rectangle 5"/>
          <p:cNvSpPr/>
          <p:nvPr/>
        </p:nvSpPr>
        <p:spPr>
          <a:xfrm>
            <a:off x="3787442" y="6224602"/>
            <a:ext cx="17299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 smtClean="0"/>
              <a:t>10 Ağustos </a:t>
            </a:r>
            <a:r>
              <a:rPr lang="en-US" dirty="0" smtClean="0"/>
              <a:t>2010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12976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07576" y="5688"/>
            <a:ext cx="8830236" cy="921811"/>
          </a:xfrm>
        </p:spPr>
        <p:txBody>
          <a:bodyPr>
            <a:noAutofit/>
          </a:bodyPr>
          <a:lstStyle/>
          <a:p>
            <a:r>
              <a:rPr lang="tr-TR" sz="3600" dirty="0" smtClean="0"/>
              <a:t>Perfüzyonist Meslek Tanımı Çalışmaları, 2010</a:t>
            </a:r>
            <a:endParaRPr lang="tr-TR" sz="36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08282"/>
            <a:ext cx="9144000" cy="5709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43274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57200" y="10178"/>
            <a:ext cx="8229600" cy="1066443"/>
          </a:xfrm>
        </p:spPr>
        <p:txBody>
          <a:bodyPr/>
          <a:lstStyle/>
          <a:p>
            <a:r>
              <a:rPr lang="tr-TR" dirty="0" smtClean="0"/>
              <a:t>TC Sağlık Bakanlığı Komisyon</a:t>
            </a:r>
            <a:endParaRPr lang="tr-TR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76621"/>
            <a:ext cx="9144000" cy="5778112"/>
          </a:xfrm>
        </p:spPr>
      </p:pic>
    </p:spTree>
    <p:extLst>
      <p:ext uri="{BB962C8B-B14F-4D97-AF65-F5344CB8AC3E}">
        <p14:creationId xmlns:p14="http://schemas.microsoft.com/office/powerpoint/2010/main" val="39485995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180"/>
            <a:ext cx="8229600" cy="1143000"/>
          </a:xfrm>
        </p:spPr>
        <p:txBody>
          <a:bodyPr>
            <a:normAutofit/>
          </a:bodyPr>
          <a:lstStyle/>
          <a:p>
            <a:r>
              <a:rPr lang="en-US" sz="3800" dirty="0" smtClean="0"/>
              <a:t>Tamer Sari, Frank </a:t>
            </a:r>
            <a:r>
              <a:rPr lang="en-US" sz="3800" dirty="0" err="1" smtClean="0"/>
              <a:t>Merkle</a:t>
            </a:r>
            <a:r>
              <a:rPr lang="en-US" sz="3800" dirty="0" smtClean="0"/>
              <a:t>, </a:t>
            </a:r>
            <a:r>
              <a:rPr lang="en-US" sz="3800" dirty="0" err="1" smtClean="0"/>
              <a:t>Omür</a:t>
            </a:r>
            <a:r>
              <a:rPr lang="en-US" sz="3800" dirty="0" smtClean="0"/>
              <a:t> </a:t>
            </a:r>
            <a:r>
              <a:rPr lang="en-US" sz="3800" dirty="0" err="1" smtClean="0"/>
              <a:t>Ozmen</a:t>
            </a:r>
            <a:endParaRPr lang="en-US" sz="38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t="13336" b="13336"/>
          <a:stretch>
            <a:fillRect/>
          </a:stretch>
        </p:blipFill>
        <p:spPr>
          <a:xfrm>
            <a:off x="11728" y="1138518"/>
            <a:ext cx="9130671" cy="5021517"/>
          </a:xfrm>
        </p:spPr>
      </p:pic>
      <p:sp>
        <p:nvSpPr>
          <p:cNvPr id="6" name="TextBox 5"/>
          <p:cNvSpPr txBox="1"/>
          <p:nvPr/>
        </p:nvSpPr>
        <p:spPr>
          <a:xfrm>
            <a:off x="4233333" y="6261633"/>
            <a:ext cx="1303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Isvicre</a:t>
            </a:r>
            <a:r>
              <a:rPr lang="en-US" dirty="0" smtClean="0"/>
              <a:t> 2011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06620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29872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2" y="0"/>
            <a:ext cx="912915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77460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87313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3175"/>
            <a:ext cx="9144001" cy="6854825"/>
          </a:xfrm>
          <a:prstGeom prst="rect">
            <a:avLst/>
          </a:prstGeom>
        </p:spPr>
      </p:pic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7" name="Content Placeholder 3"/>
          <p:cNvPicPr>
            <a:picLocks noChangeAspect="1"/>
          </p:cNvPicPr>
          <p:nvPr/>
        </p:nvPicPr>
        <p:blipFill>
          <a:blip r:embed="rId3"/>
          <a:srcRect t="29376" b="29376"/>
          <a:stretch>
            <a:fillRect/>
          </a:stretch>
        </p:blipFill>
        <p:spPr>
          <a:xfrm>
            <a:off x="1" y="951308"/>
            <a:ext cx="9144000" cy="5046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22559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5774261"/>
            <a:ext cx="8229600" cy="62283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3175"/>
            <a:ext cx="9144001" cy="6854825"/>
          </a:xfrm>
          <a:prstGeom prst="rect">
            <a:avLst/>
          </a:prstGeom>
        </p:spPr>
      </p:pic>
      <p:pic>
        <p:nvPicPr>
          <p:cNvPr id="8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4215" y="3175"/>
            <a:ext cx="601556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3334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06" y="0"/>
            <a:ext cx="90969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7274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Kanun Sonrası Lizbon’daki Sunum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8917" y="6308723"/>
            <a:ext cx="8229600" cy="46616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tr-TR" sz="2000" dirty="0" smtClean="0"/>
              <a:t>Ekim 2011 Lizbon</a:t>
            </a:r>
            <a:endParaRPr lang="en-US" sz="2000" dirty="0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9000" y="1428562"/>
            <a:ext cx="6486000" cy="4869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7903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Kanun Sonrası Lizbon’daki Sunum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8917" y="6308723"/>
            <a:ext cx="8229600" cy="46616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tr-TR" sz="2000" dirty="0" smtClean="0"/>
              <a:t>Perfüzyonistlik Kanunu Sonrası</a:t>
            </a:r>
            <a:endParaRPr lang="en-US" sz="2000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0905" y="1479221"/>
            <a:ext cx="6445624" cy="4829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6944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9298" y="1093695"/>
            <a:ext cx="6982020" cy="5238218"/>
          </a:xfrm>
          <a:prstGeom prst="rect">
            <a:avLst/>
          </a:prstGeom>
        </p:spPr>
      </p:pic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528917" y="6308723"/>
            <a:ext cx="8229600" cy="46616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2000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609600" y="568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dirty="0" smtClean="0"/>
              <a:t>Kanun Sonrası Lizbon’daki Sunum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87669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3325905"/>
            <a:ext cx="8229600" cy="2800257"/>
          </a:xfrm>
        </p:spPr>
        <p:txBody>
          <a:bodyPr/>
          <a:lstStyle/>
          <a:p>
            <a:pPr marL="0" indent="0" algn="ctr">
              <a:buNone/>
            </a:pPr>
            <a:r>
              <a:rPr lang="tr-TR" dirty="0" smtClean="0"/>
              <a:t>Türkiye Perfüzyonistler Derneğinin                 </a:t>
            </a:r>
            <a:r>
              <a:rPr lang="tr-TR" b="1" dirty="0" smtClean="0"/>
              <a:t>EBCP </a:t>
            </a:r>
            <a:r>
              <a:rPr lang="tr-TR" b="1" dirty="0" err="1"/>
              <a:t>Associate</a:t>
            </a:r>
            <a:r>
              <a:rPr lang="tr-TR" b="1" dirty="0"/>
              <a:t> </a:t>
            </a:r>
            <a:r>
              <a:rPr lang="tr-TR" b="1" dirty="0" err="1"/>
              <a:t>Membership</a:t>
            </a:r>
            <a:r>
              <a:rPr lang="tr-TR" b="1" dirty="0"/>
              <a:t> </a:t>
            </a:r>
            <a:r>
              <a:rPr lang="tr-TR" b="1" dirty="0" smtClean="0"/>
              <a:t>Kabulü</a:t>
            </a:r>
            <a:r>
              <a:rPr lang="tr-TR" dirty="0" smtClean="0"/>
              <a:t>             2011</a:t>
            </a:r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5875" y="231775"/>
            <a:ext cx="6572250" cy="2371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1045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1600"/>
            <a:ext cx="9144000" cy="6634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09938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rcRect t="17162" b="17162"/>
          <a:stretch>
            <a:fillRect/>
          </a:stretch>
        </p:blipFill>
        <p:spPr/>
      </p:pic>
      <p:sp>
        <p:nvSpPr>
          <p:cNvPr id="4" name="Rectangle 3"/>
          <p:cNvSpPr/>
          <p:nvPr/>
        </p:nvSpPr>
        <p:spPr>
          <a:xfrm>
            <a:off x="3736731" y="3244334"/>
            <a:ext cx="16705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EBCP PİC (2).jpg</a:t>
            </a:r>
          </a:p>
        </p:txBody>
      </p:sp>
    </p:spTree>
    <p:extLst>
      <p:ext uri="{BB962C8B-B14F-4D97-AF65-F5344CB8AC3E}">
        <p14:creationId xmlns:p14="http://schemas.microsoft.com/office/powerpoint/2010/main" val="15533026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EBCP Yönetim Kurulu &amp; Delegeleri</a:t>
            </a:r>
            <a:endParaRPr lang="tr-TR" dirty="0"/>
          </a:p>
        </p:txBody>
      </p:sp>
      <p:sp>
        <p:nvSpPr>
          <p:cNvPr id="4" name="AutoShape 2" descr="https://www.ebcp.eu/login/images/xteam---c0fef38446f4d13c984e6903a1957e318662c1cb.jpg.pagespeed.ic.YZt6XSthBB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1694328"/>
            <a:ext cx="9148355" cy="4554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5082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74" y="0"/>
            <a:ext cx="8694452" cy="6858000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224774" y="5082988"/>
            <a:ext cx="5405718" cy="663388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063410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04" y="0"/>
            <a:ext cx="91231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47668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57200" y="113274"/>
            <a:ext cx="8229600" cy="1143000"/>
          </a:xfrm>
        </p:spPr>
        <p:txBody>
          <a:bodyPr/>
          <a:lstStyle/>
          <a:p>
            <a:r>
              <a:rPr lang="tr-TR" dirty="0" smtClean="0"/>
              <a:t>EBCP Resmi Sitesi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41816"/>
            <a:ext cx="9144000" cy="5590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37593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394447" y="-12233"/>
            <a:ext cx="8229600" cy="1020762"/>
          </a:xfrm>
        </p:spPr>
        <p:txBody>
          <a:bodyPr/>
          <a:lstStyle/>
          <a:p>
            <a:r>
              <a:rPr lang="tr-TR" dirty="0" smtClean="0"/>
              <a:t>Berlin Kalp Enstitüsü</a:t>
            </a:r>
            <a:endParaRPr lang="tr-TR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08529"/>
            <a:ext cx="9144000" cy="5862919"/>
          </a:xfrm>
        </p:spPr>
      </p:pic>
    </p:spTree>
    <p:extLst>
      <p:ext uri="{BB962C8B-B14F-4D97-AF65-F5344CB8AC3E}">
        <p14:creationId xmlns:p14="http://schemas.microsoft.com/office/powerpoint/2010/main" val="28942470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</p:spPr>
      </p:pic>
      <p:sp>
        <p:nvSpPr>
          <p:cNvPr id="5" name="Unvan 1"/>
          <p:cNvSpPr txBox="1">
            <a:spLocks/>
          </p:cNvSpPr>
          <p:nvPr/>
        </p:nvSpPr>
        <p:spPr>
          <a:xfrm>
            <a:off x="5316070" y="6134100"/>
            <a:ext cx="3827930" cy="7239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 Aralık 2016</a:t>
            </a:r>
            <a:endParaRPr lang="tr-TR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775186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</p:spPr>
      </p:pic>
    </p:spTree>
    <p:extLst>
      <p:ext uri="{BB962C8B-B14F-4D97-AF65-F5344CB8AC3E}">
        <p14:creationId xmlns:p14="http://schemas.microsoft.com/office/powerpoint/2010/main" val="6092825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Unvan 1"/>
          <p:cNvSpPr txBox="1">
            <a:spLocks/>
          </p:cNvSpPr>
          <p:nvPr/>
        </p:nvSpPr>
        <p:spPr>
          <a:xfrm>
            <a:off x="5316070" y="6134100"/>
            <a:ext cx="3827930" cy="7239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 Aralık 2016</a:t>
            </a:r>
            <a:endParaRPr lang="tr-TR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647477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</p:spPr>
      </p:pic>
    </p:spTree>
    <p:extLst>
      <p:ext uri="{BB962C8B-B14F-4D97-AF65-F5344CB8AC3E}">
        <p14:creationId xmlns:p14="http://schemas.microsoft.com/office/powerpoint/2010/main" val="33234597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38507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pic>
        <p:nvPicPr>
          <p:cNvPr id="6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6024" y="1"/>
            <a:ext cx="5136776" cy="6857998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2115671" y="2770093"/>
            <a:ext cx="2017058" cy="510988"/>
          </a:xfrm>
          <a:prstGeom prst="ellipse">
            <a:avLst/>
          </a:prstGeom>
          <a:noFill/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003656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pic>
        <p:nvPicPr>
          <p:cNvPr id="15" name="Resim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2175" y="38100"/>
            <a:ext cx="4819650" cy="6781800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2725270" y="2994210"/>
            <a:ext cx="2837329" cy="493059"/>
          </a:xfrm>
          <a:prstGeom prst="ellipse">
            <a:avLst/>
          </a:prstGeom>
          <a:noFill/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151261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pic>
        <p:nvPicPr>
          <p:cNvPr id="7" name="Resim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3127" y="0"/>
            <a:ext cx="481774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49599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pic>
        <p:nvPicPr>
          <p:cNvPr id="6" name="İçerik Yer Tutucusu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902852" y="1179162"/>
            <a:ext cx="7338296" cy="5503722"/>
          </a:xfrm>
          <a:prstGeom prst="rect">
            <a:avLst/>
          </a:prstGeom>
        </p:spPr>
      </p:pic>
      <p:sp>
        <p:nvSpPr>
          <p:cNvPr id="8" name="Unvan 1"/>
          <p:cNvSpPr txBox="1">
            <a:spLocks/>
          </p:cNvSpPr>
          <p:nvPr/>
        </p:nvSpPr>
        <p:spPr>
          <a:xfrm>
            <a:off x="457199" y="9207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Dublin, İrlanda, 2017</a:t>
            </a:r>
            <a:endParaRPr lang="tr-TR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657110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308225" y="2166740"/>
            <a:ext cx="4525963" cy="3394472"/>
          </a:xfr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8" name="Unvan 1"/>
          <p:cNvSpPr txBox="1">
            <a:spLocks/>
          </p:cNvSpPr>
          <p:nvPr/>
        </p:nvSpPr>
        <p:spPr>
          <a:xfrm>
            <a:off x="457199" y="9207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Dublin, İrlanda, 2017</a:t>
            </a:r>
            <a:endParaRPr lang="tr-TR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770619" y="1704322"/>
            <a:ext cx="5568577" cy="4319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8118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9517" y="0"/>
            <a:ext cx="574496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0989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6462" y="66675"/>
            <a:ext cx="4791075" cy="6724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0453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2443" y="0"/>
            <a:ext cx="533911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7347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3999" cy="6857999"/>
          </a:xfrm>
          <a:prstGeom prst="rect">
            <a:avLst/>
          </a:prstGeom>
        </p:spPr>
      </p:pic>
      <p:sp>
        <p:nvSpPr>
          <p:cNvPr id="5" name="Unvan 1"/>
          <p:cNvSpPr txBox="1">
            <a:spLocks/>
          </p:cNvSpPr>
          <p:nvPr/>
        </p:nvSpPr>
        <p:spPr>
          <a:xfrm>
            <a:off x="546847" y="5165725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172 ÜYE BAŞVURU YAPMIŞTIR</a:t>
            </a:r>
            <a:endParaRPr lang="tr-TR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362574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17846" r="-14498"/>
          <a:stretch/>
        </p:blipFill>
        <p:spPr/>
      </p:pic>
    </p:spTree>
    <p:extLst>
      <p:ext uri="{BB962C8B-B14F-4D97-AF65-F5344CB8AC3E}">
        <p14:creationId xmlns:p14="http://schemas.microsoft.com/office/powerpoint/2010/main" val="199411807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t="22977" b="22977"/>
          <a:stretch>
            <a:fillRect/>
          </a:stretch>
        </p:blipFill>
        <p:spPr>
          <a:xfrm>
            <a:off x="457200" y="923925"/>
            <a:ext cx="8229600" cy="5311775"/>
          </a:xfrm>
        </p:spPr>
      </p:pic>
    </p:spTree>
    <p:extLst>
      <p:ext uri="{BB962C8B-B14F-4D97-AF65-F5344CB8AC3E}">
        <p14:creationId xmlns:p14="http://schemas.microsoft.com/office/powerpoint/2010/main" val="1831888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t="29410" b="29410"/>
          <a:stretch>
            <a:fillRect/>
          </a:stretch>
        </p:blipFill>
        <p:spPr>
          <a:xfrm>
            <a:off x="457200" y="1501365"/>
            <a:ext cx="8607748" cy="4733930"/>
          </a:xfrm>
        </p:spPr>
      </p:pic>
    </p:spTree>
    <p:extLst>
      <p:ext uri="{BB962C8B-B14F-4D97-AF65-F5344CB8AC3E}">
        <p14:creationId xmlns:p14="http://schemas.microsoft.com/office/powerpoint/2010/main" val="7464528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l="-68662" r="-68662"/>
          <a:stretch>
            <a:fillRect/>
          </a:stretch>
        </p:blipFill>
        <p:spPr>
          <a:xfrm>
            <a:off x="-2622400" y="1452418"/>
            <a:ext cx="14498446" cy="4525962"/>
          </a:xfrm>
        </p:spPr>
      </p:pic>
    </p:spTree>
    <p:extLst>
      <p:ext uri="{BB962C8B-B14F-4D97-AF65-F5344CB8AC3E}">
        <p14:creationId xmlns:p14="http://schemas.microsoft.com/office/powerpoint/2010/main" val="30694738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t="17162" b="1716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750948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t="13336" b="1333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4642842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t="13336" b="1333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63016156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Resim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58000"/>
          </a:xfrm>
          <a:prstGeom prst="rect">
            <a:avLst/>
          </a:prstGeom>
        </p:spPr>
      </p:pic>
      <p:pic>
        <p:nvPicPr>
          <p:cNvPr id="10" name="İçerik Yer Tutucusu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3718" y="0"/>
            <a:ext cx="5756564" cy="6858000"/>
          </a:xfrm>
        </p:spPr>
      </p:pic>
      <p:sp>
        <p:nvSpPr>
          <p:cNvPr id="11" name="Unvan 1"/>
          <p:cNvSpPr txBox="1">
            <a:spLocks/>
          </p:cNvSpPr>
          <p:nvPr/>
        </p:nvSpPr>
        <p:spPr>
          <a:xfrm>
            <a:off x="457200" y="5127812"/>
            <a:ext cx="8229600" cy="1730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6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SONSUZ TEŞEKKÜRLER…</a:t>
            </a:r>
            <a:endParaRPr lang="tr-TR" sz="6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6" name="Resim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44" y="1"/>
            <a:ext cx="9058556" cy="735106"/>
          </a:xfrm>
          <a:prstGeom prst="rect">
            <a:avLst/>
          </a:prstGeom>
        </p:spPr>
      </p:pic>
      <p:sp>
        <p:nvSpPr>
          <p:cNvPr id="17" name="Unvan 1"/>
          <p:cNvSpPr txBox="1">
            <a:spLocks/>
          </p:cNvSpPr>
          <p:nvPr/>
        </p:nvSpPr>
        <p:spPr>
          <a:xfrm>
            <a:off x="1317811" y="35849"/>
            <a:ext cx="4805083" cy="7082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Prof. Dr. </a:t>
            </a:r>
            <a:r>
              <a:rPr lang="tr-TR" sz="32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Bingür</a:t>
            </a:r>
            <a:r>
              <a:rPr lang="tr-TR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SÖNMEZ</a:t>
            </a:r>
            <a:endParaRPr lang="tr-TR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802660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2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278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30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30" tmFilter="0, 0; 0.125,0.2665; 0.25,0.4; 0.375,0.465; 0.5,0.5;  0.625,0.535; 0.75,0.6; 0.875,0.7335; 1,1">
                                          <p:stCondLst>
                                            <p:cond delay="83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415" tmFilter="0, 0; 0.125,0.2665; 0.25,0.4; 0.375,0.465; 0.5,0.5;  0.625,0.535; 0.75,0.6; 0.875,0.7335; 1,1">
                                          <p:stCondLst>
                                            <p:cond delay="165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5" tmFilter="0, 0; 0.125,0.2665; 0.25,0.4; 0.375,0.465; 0.5,0.5;  0.625,0.535; 0.75,0.6; 0.875,0.7335; 1,1">
                                          <p:stCondLst>
                                            <p:cond delay="20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33">
                                          <p:stCondLst>
                                            <p:cond delay="8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207" decel="50000">
                                          <p:stCondLst>
                                            <p:cond delay="84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33">
                                          <p:stCondLst>
                                            <p:cond delay="164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207" decel="50000">
                                          <p:stCondLst>
                                            <p:cond delay="1673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33">
                                          <p:stCondLst>
                                            <p:cond delay="205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207" decel="50000">
                                          <p:stCondLst>
                                            <p:cond delay="208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33">
                                          <p:stCondLst>
                                            <p:cond delay="226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207" decel="50000">
                                          <p:stCondLst>
                                            <p:cond delay="2293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TM04033929[[fn=Tablet]]</Template>
  <TotalTime>755</TotalTime>
  <Words>118</Words>
  <Application>Microsoft Macintosh PowerPoint</Application>
  <PresentationFormat>On-screen Show (4:3)</PresentationFormat>
  <Paragraphs>32</Paragraphs>
  <Slides>44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44</vt:i4>
      </vt:variant>
    </vt:vector>
  </HeadingPairs>
  <TitlesOfParts>
    <vt:vector size="45" baseType="lpstr">
      <vt:lpstr>Office Theme</vt:lpstr>
      <vt:lpstr>EUROPEAN BOARD OF CARDIOVASCULAR PERFUSION</vt:lpstr>
      <vt:lpstr>Perfüzyonistlik Meslek Kanunu Mücadelesi </vt:lpstr>
      <vt:lpstr>Perfüzyonist Meslek Tanımı Çalışmaları, 2010</vt:lpstr>
      <vt:lpstr>TC Sağlık Bakanlığı Komisyon</vt:lpstr>
      <vt:lpstr>Tamer Sari, Frank Merkle, Omür Ozmen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Kanun Sonrası Lizbon’daki Sunum</vt:lpstr>
      <vt:lpstr>Kanun Sonrası Lizbon’daki Sunum</vt:lpstr>
      <vt:lpstr>PowerPoint Presentation</vt:lpstr>
      <vt:lpstr>PowerPoint Presentation</vt:lpstr>
      <vt:lpstr>PowerPoint Presentation</vt:lpstr>
      <vt:lpstr>PowerPoint Presentation</vt:lpstr>
      <vt:lpstr>EBCP Yönetim Kurulu &amp; Delegeleri</vt:lpstr>
      <vt:lpstr>PowerPoint Presentation</vt:lpstr>
      <vt:lpstr>PowerPoint Presentation</vt:lpstr>
      <vt:lpstr>EBCP Resmi Sitesi</vt:lpstr>
      <vt:lpstr>Berlin Kalp Enstitüsü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tamersari@ttmail.com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tamer sari</dc:creator>
  <cp:lastModifiedBy>tamer sari</cp:lastModifiedBy>
  <cp:revision>40</cp:revision>
  <dcterms:created xsi:type="dcterms:W3CDTF">2017-11-02T15:03:43Z</dcterms:created>
  <dcterms:modified xsi:type="dcterms:W3CDTF">2018-11-24T09:00:29Z</dcterms:modified>
</cp:coreProperties>
</file>