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2" r:id="rId1"/>
  </p:sldMasterIdLst>
  <p:sldIdLst>
    <p:sldId id="256" r:id="rId2"/>
    <p:sldId id="295" r:id="rId3"/>
    <p:sldId id="296" r:id="rId4"/>
    <p:sldId id="297" r:id="rId5"/>
    <p:sldId id="283" r:id="rId6"/>
    <p:sldId id="262" r:id="rId7"/>
    <p:sldId id="282" r:id="rId8"/>
    <p:sldId id="284" r:id="rId9"/>
    <p:sldId id="279" r:id="rId10"/>
    <p:sldId id="270" r:id="rId11"/>
    <p:sldId id="273" r:id="rId12"/>
    <p:sldId id="281" r:id="rId13"/>
    <p:sldId id="274" r:id="rId14"/>
    <p:sldId id="275" r:id="rId15"/>
    <p:sldId id="276" r:id="rId16"/>
    <p:sldId id="259" r:id="rId17"/>
    <p:sldId id="285" r:id="rId18"/>
    <p:sldId id="263" r:id="rId19"/>
    <p:sldId id="257" r:id="rId20"/>
    <p:sldId id="264" r:id="rId21"/>
    <p:sldId id="298" r:id="rId22"/>
    <p:sldId id="289" r:id="rId23"/>
    <p:sldId id="265" r:id="rId24"/>
    <p:sldId id="266" r:id="rId25"/>
    <p:sldId id="277" r:id="rId26"/>
    <p:sldId id="290" r:id="rId27"/>
    <p:sldId id="280" r:id="rId28"/>
    <p:sldId id="294" r:id="rId29"/>
    <p:sldId id="313" r:id="rId30"/>
    <p:sldId id="271" r:id="rId31"/>
    <p:sldId id="314" r:id="rId32"/>
    <p:sldId id="272" r:id="rId33"/>
    <p:sldId id="306" r:id="rId34"/>
    <p:sldId id="304" r:id="rId35"/>
    <p:sldId id="307" r:id="rId36"/>
    <p:sldId id="278" r:id="rId37"/>
    <p:sldId id="301" r:id="rId38"/>
    <p:sldId id="300" r:id="rId39"/>
    <p:sldId id="287" r:id="rId40"/>
    <p:sldId id="309" r:id="rId41"/>
    <p:sldId id="310" r:id="rId42"/>
    <p:sldId id="312" r:id="rId43"/>
    <p:sldId id="311" r:id="rId44"/>
    <p:sldId id="288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23CB2315-12AE-4AB6-B31B-332EF9A1B42D}">
          <p14:sldIdLst>
            <p14:sldId id="256"/>
            <p14:sldId id="295"/>
            <p14:sldId id="296"/>
            <p14:sldId id="297"/>
            <p14:sldId id="283"/>
            <p14:sldId id="262"/>
            <p14:sldId id="282"/>
            <p14:sldId id="284"/>
            <p14:sldId id="279"/>
            <p14:sldId id="270"/>
            <p14:sldId id="273"/>
            <p14:sldId id="281"/>
            <p14:sldId id="274"/>
            <p14:sldId id="275"/>
            <p14:sldId id="276"/>
            <p14:sldId id="259"/>
            <p14:sldId id="285"/>
            <p14:sldId id="263"/>
            <p14:sldId id="257"/>
            <p14:sldId id="264"/>
            <p14:sldId id="298"/>
            <p14:sldId id="289"/>
            <p14:sldId id="265"/>
            <p14:sldId id="266"/>
            <p14:sldId id="277"/>
            <p14:sldId id="290"/>
          </p14:sldIdLst>
        </p14:section>
        <p14:section name="Başlıksız Bölüm" id="{01C6DB27-F04F-4CDC-A431-B8097611C7EF}">
          <p14:sldIdLst>
            <p14:sldId id="280"/>
            <p14:sldId id="294"/>
            <p14:sldId id="313"/>
            <p14:sldId id="271"/>
            <p14:sldId id="314"/>
            <p14:sldId id="272"/>
            <p14:sldId id="306"/>
            <p14:sldId id="304"/>
            <p14:sldId id="307"/>
            <p14:sldId id="278"/>
            <p14:sldId id="301"/>
            <p14:sldId id="300"/>
            <p14:sldId id="287"/>
            <p14:sldId id="309"/>
            <p14:sldId id="310"/>
            <p14:sldId id="312"/>
            <p14:sldId id="311"/>
            <p14:sldId id="28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>
        <p:scale>
          <a:sx n="86" d="100"/>
          <a:sy n="86" d="100"/>
        </p:scale>
        <p:origin x="-1542" y="-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al__ma_Sayfas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al__ma_Sayfas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al__ma_Sayfas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332988624612443"/>
          <c:y val="0.20736434108527249"/>
          <c:w val="0.31437435367114963"/>
          <c:h val="0.58914728682170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5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pneumocystis
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Sheet1!$B$1:$H$1</c:f>
              <c:strCache>
                <c:ptCount val="7"/>
                <c:pt idx="0">
                  <c:v>Other</c:v>
                </c:pt>
                <c:pt idx="1">
                  <c:v>bacterial pneumonia</c:v>
                </c:pt>
                <c:pt idx="2">
                  <c:v>viral pneumonia</c:v>
                </c:pt>
                <c:pt idx="3">
                  <c:v>intrapulmonary hemorrhage</c:v>
                </c:pt>
                <c:pt idx="4">
                  <c:v>aspiration</c:v>
                </c:pt>
                <c:pt idx="5">
                  <c:v>pneumoncystitis</c:v>
                </c:pt>
                <c:pt idx="6">
                  <c:v>ARDS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0.4</c:v>
                </c:pt>
                <c:pt idx="1">
                  <c:v>9.0000000000000066E-2</c:v>
                </c:pt>
                <c:pt idx="2">
                  <c:v>0.30000000000000032</c:v>
                </c:pt>
                <c:pt idx="3">
                  <c:v>1.0000000000000059E-2</c:v>
                </c:pt>
                <c:pt idx="4">
                  <c:v>8.0000000000000224E-2</c:v>
                </c:pt>
                <c:pt idx="5">
                  <c:v>1.0000000000000059E-2</c:v>
                </c:pt>
                <c:pt idx="6">
                  <c:v>0.11000000000000019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Sheet1!$B$1:$H$1</c:f>
              <c:strCache>
                <c:ptCount val="7"/>
                <c:pt idx="0">
                  <c:v>Other</c:v>
                </c:pt>
                <c:pt idx="1">
                  <c:v>bacterial pneumonia</c:v>
                </c:pt>
                <c:pt idx="2">
                  <c:v>viral pneumonia</c:v>
                </c:pt>
                <c:pt idx="3">
                  <c:v>intrapulmonary hemorrhage</c:v>
                </c:pt>
                <c:pt idx="4">
                  <c:v>aspiration</c:v>
                </c:pt>
                <c:pt idx="5">
                  <c:v>pneumoncystitis</c:v>
                </c:pt>
                <c:pt idx="6">
                  <c:v>ARDS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Sheet1!$B$1:$H$1</c:f>
              <c:strCache>
                <c:ptCount val="7"/>
                <c:pt idx="0">
                  <c:v>Other</c:v>
                </c:pt>
                <c:pt idx="1">
                  <c:v>bacterial pneumonia</c:v>
                </c:pt>
                <c:pt idx="2">
                  <c:v>viral pneumonia</c:v>
                </c:pt>
                <c:pt idx="3">
                  <c:v>intrapulmonary hemorrhage</c:v>
                </c:pt>
                <c:pt idx="4">
                  <c:v>aspiration</c:v>
                </c:pt>
                <c:pt idx="5">
                  <c:v>pneumoncystitis</c:v>
                </c:pt>
                <c:pt idx="6">
                  <c:v>ARDS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064515469149909E-2"/>
          <c:y val="8.8184646150427856E-2"/>
          <c:w val="0.73148105658724993"/>
          <c:h val="0.88587869321709423"/>
        </c:manualLayout>
      </c:layout>
      <c:pie3DChart>
        <c:varyColors val="1"/>
        <c:ser>
          <c:idx val="0"/>
          <c:order val="0"/>
          <c:explosion val="11"/>
          <c:dLbls>
            <c:dLbl>
              <c:idx val="0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tr-TR" dirty="0" smtClean="0"/>
                      <a:t>-VV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tr-TR" dirty="0" smtClean="0"/>
                      <a:t>25-VA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Sayfa3!$A$35:$A$36</c:f>
              <c:strCache>
                <c:ptCount val="2"/>
                <c:pt idx="0">
                  <c:v>Yetişkin</c:v>
                </c:pt>
                <c:pt idx="1">
                  <c:v>Çocuk</c:v>
                </c:pt>
              </c:strCache>
            </c:strRef>
          </c:cat>
          <c:val>
            <c:numRef>
              <c:f>Sayfa3!$B$35:$B$36</c:f>
              <c:numCache>
                <c:formatCode>General</c:formatCode>
                <c:ptCount val="2"/>
                <c:pt idx="0">
                  <c:v>4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829077665328764E-2"/>
          <c:y val="0"/>
          <c:w val="0.92641960537853529"/>
          <c:h val="1"/>
        </c:manualLayout>
      </c:layout>
      <c:pie3DChart>
        <c:varyColors val="1"/>
        <c:ser>
          <c:idx val="0"/>
          <c:order val="0"/>
          <c:explosion val="22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tr-TR" dirty="0" smtClean="0"/>
                      <a:t>4-WEANİNG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tr-TR" dirty="0" smtClean="0"/>
                      <a:t>12-EXİTUS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tr-TR" dirty="0" smtClean="0"/>
                      <a:t>3-WEANİNG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Sayfa3!$A$6:$A$8</c:f>
              <c:strCache>
                <c:ptCount val="3"/>
                <c:pt idx="0">
                  <c:v>VA</c:v>
                </c:pt>
                <c:pt idx="1">
                  <c:v>VV</c:v>
                </c:pt>
                <c:pt idx="2">
                  <c:v>AV</c:v>
                </c:pt>
              </c:strCache>
            </c:strRef>
          </c:cat>
          <c:val>
            <c:numRef>
              <c:f>Sayfa3!$B$6:$B$8</c:f>
              <c:numCache>
                <c:formatCode>General</c:formatCode>
                <c:ptCount val="3"/>
                <c:pt idx="0">
                  <c:v>11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0.05972</cdr:x>
      <cdr:y>0.02941</cdr:y>
    </cdr:from>
    <cdr:to>
      <cdr:x>0.81972</cdr:x>
      <cdr:y>0.1433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216024" y="72008"/>
          <a:ext cx="2749268" cy="278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1600" b="1" dirty="0">
              <a:effectLst/>
              <a:latin typeface="+mn-lt"/>
              <a:ea typeface="+mn-ea"/>
              <a:cs typeface="+mn-cs"/>
            </a:rPr>
            <a:t>EÜTF KDC- Pediatri</a:t>
          </a:r>
          <a:r>
            <a:rPr lang="tr-TR" sz="1600" b="1" baseline="0" dirty="0">
              <a:effectLst/>
              <a:latin typeface="+mn-lt"/>
              <a:ea typeface="+mn-ea"/>
              <a:cs typeface="+mn-cs"/>
            </a:rPr>
            <a:t> Toplam Olgular </a:t>
          </a:r>
          <a:endParaRPr lang="tr-TR" sz="1600" b="1" dirty="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0.16167</cdr:x>
      <cdr:y>0.66667</cdr:y>
    </cdr:from>
    <cdr:to>
      <cdr:x>0.82333</cdr:x>
      <cdr:y>1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739140" y="1828800"/>
          <a:ext cx="30251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tr-TR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74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55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8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8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37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4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67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29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0612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7313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794854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7032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976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4494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72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3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BE451C3-0FF4-47C4-B829-773ADF60F88C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05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54955" y="991673"/>
            <a:ext cx="8825658" cy="1558344"/>
          </a:xfrm>
        </p:spPr>
        <p:txBody>
          <a:bodyPr/>
          <a:lstStyle/>
          <a:p>
            <a:r>
              <a:rPr lang="tr-TR" dirty="0" smtClean="0"/>
              <a:t>Pediatrik ECMO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54955" y="3141763"/>
            <a:ext cx="8825658" cy="1195106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 smtClean="0"/>
              <a:t>M.Vedat</a:t>
            </a:r>
            <a:r>
              <a:rPr lang="tr-TR" dirty="0" smtClean="0"/>
              <a:t> Özel</a:t>
            </a:r>
          </a:p>
          <a:p>
            <a:r>
              <a:rPr lang="tr-TR" dirty="0" smtClean="0"/>
              <a:t>EGE ÜNİVERSİTESİ HASTANESİ</a:t>
            </a:r>
          </a:p>
          <a:p>
            <a:r>
              <a:rPr lang="tr-TR" dirty="0" smtClean="0"/>
              <a:t>İZMİR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227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ECLS/ECMO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smtClean="0"/>
              <a:t>Ciddi k</a:t>
            </a:r>
            <a:r>
              <a:rPr lang="en-US" dirty="0" smtClean="0"/>
              <a:t>alp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en-US" dirty="0" err="1" smtClean="0"/>
              <a:t>akciğer</a:t>
            </a:r>
            <a:r>
              <a:rPr lang="en-US" dirty="0" smtClean="0"/>
              <a:t> </a:t>
            </a:r>
            <a:r>
              <a:rPr lang="en-US" dirty="0" err="1" smtClean="0"/>
              <a:t>problemi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endParaRPr lang="tr-TR" dirty="0" smtClean="0"/>
          </a:p>
          <a:p>
            <a:pPr algn="just"/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akımı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tr-TR" dirty="0" smtClean="0"/>
              <a:t>O</a:t>
            </a:r>
            <a:r>
              <a:rPr lang="tr-TR" baseline="-25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değişiminin</a:t>
            </a:r>
            <a:r>
              <a:rPr lang="tr-TR" dirty="0" smtClean="0"/>
              <a:t> bozulduğu </a:t>
            </a:r>
            <a:r>
              <a:rPr lang="en-US" dirty="0" err="1" smtClean="0"/>
              <a:t>hastalarda</a:t>
            </a:r>
            <a:r>
              <a:rPr lang="tr-TR" dirty="0" smtClean="0"/>
              <a:t> </a:t>
            </a:r>
          </a:p>
          <a:p>
            <a:pPr algn="just"/>
            <a:r>
              <a:rPr lang="en-US" dirty="0" err="1" smtClean="0"/>
              <a:t>mekanik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endParaRPr lang="tr-TR" dirty="0" smtClean="0"/>
          </a:p>
          <a:p>
            <a:pPr algn="just"/>
            <a:r>
              <a:rPr lang="tr-TR" dirty="0" smtClean="0"/>
              <a:t>vücut dışından </a:t>
            </a:r>
            <a:r>
              <a:rPr lang="en-US" dirty="0" err="1" smtClean="0"/>
              <a:t>sağlanan</a:t>
            </a:r>
            <a:endParaRPr lang="tr-TR" dirty="0" smtClean="0"/>
          </a:p>
          <a:p>
            <a:pPr algn="just"/>
            <a:r>
              <a:rPr lang="en-US" dirty="0" err="1" smtClean="0"/>
              <a:t>solunum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tr-TR" dirty="0" smtClean="0"/>
              <a:t> </a:t>
            </a:r>
            <a:r>
              <a:rPr lang="en-US" dirty="0" err="1" smtClean="0"/>
              <a:t>dolaşım</a:t>
            </a:r>
            <a:r>
              <a:rPr lang="en-US" dirty="0" smtClean="0"/>
              <a:t> </a:t>
            </a:r>
            <a:r>
              <a:rPr lang="en-US" dirty="0" err="1" smtClean="0"/>
              <a:t>desteği</a:t>
            </a:r>
            <a:r>
              <a:rPr lang="en-US" dirty="0" smtClean="0"/>
              <a:t> </a:t>
            </a:r>
            <a:r>
              <a:rPr lang="en-US" dirty="0" err="1" smtClean="0"/>
              <a:t>uygulamaları</a:t>
            </a:r>
            <a:r>
              <a:rPr lang="en-US" dirty="0" smtClean="0"/>
              <a:t> </a:t>
            </a:r>
            <a:r>
              <a:rPr lang="en-US" dirty="0" err="1" smtClean="0"/>
              <a:t>ekstrakorporeal</a:t>
            </a:r>
            <a:r>
              <a:rPr lang="tr-TR" dirty="0" smtClean="0"/>
              <a:t> </a:t>
            </a:r>
            <a:r>
              <a:rPr lang="en-US" dirty="0" err="1" smtClean="0"/>
              <a:t>yaşam</a:t>
            </a:r>
            <a:r>
              <a:rPr lang="en-US" dirty="0" smtClean="0"/>
              <a:t> </a:t>
            </a:r>
            <a:r>
              <a:rPr lang="en-US" dirty="0" err="1" smtClean="0"/>
              <a:t>desteği</a:t>
            </a:r>
            <a:r>
              <a:rPr lang="en-US" dirty="0" smtClean="0"/>
              <a:t> (ECLS)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adlandırılır</a:t>
            </a:r>
            <a:r>
              <a:rPr lang="en-US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ECLS </a:t>
            </a:r>
            <a:r>
              <a:rPr lang="tr-TR" dirty="0" smtClean="0"/>
              <a:t>UYGULAMA TİPLERİ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tr-TR" sz="3200" dirty="0" smtClean="0"/>
              <a:t>             </a:t>
            </a:r>
            <a:endParaRPr lang="tr-TR" sz="2000" b="1" dirty="0" smtClean="0"/>
          </a:p>
          <a:p>
            <a:pPr lvl="1" algn="r"/>
            <a:r>
              <a:rPr lang="tr-TR" sz="2000" b="1" dirty="0" smtClean="0"/>
              <a:t>S</a:t>
            </a:r>
            <a:r>
              <a:rPr lang="en-US" sz="2000" dirty="0" err="1" smtClean="0"/>
              <a:t>olunum</a:t>
            </a:r>
            <a:r>
              <a:rPr lang="en-US" sz="2000" dirty="0" smtClean="0"/>
              <a:t> </a:t>
            </a:r>
            <a:r>
              <a:rPr lang="en-US" sz="2000" dirty="0" err="1" smtClean="0"/>
              <a:t>ağırlıklı</a:t>
            </a:r>
            <a:r>
              <a:rPr lang="en-US" sz="2000" dirty="0" smtClean="0"/>
              <a:t> </a:t>
            </a:r>
            <a:r>
              <a:rPr lang="tr-TR" sz="2000" dirty="0" smtClean="0"/>
              <a:t>kardiyak destek de sağlayan </a:t>
            </a:r>
            <a:r>
              <a:rPr lang="en-US" sz="2000" dirty="0" err="1" smtClean="0"/>
              <a:t>ekstrakorporeal</a:t>
            </a:r>
            <a:r>
              <a:rPr lang="en-US" sz="2000" dirty="0" smtClean="0"/>
              <a:t> </a:t>
            </a:r>
            <a:r>
              <a:rPr lang="en-US" sz="2000" dirty="0" err="1" smtClean="0"/>
              <a:t>membran</a:t>
            </a:r>
            <a:r>
              <a:rPr lang="en-US" sz="2000" dirty="0" smtClean="0"/>
              <a:t> </a:t>
            </a:r>
            <a:r>
              <a:rPr lang="en-US" sz="2000" dirty="0" err="1" smtClean="0"/>
              <a:t>oksijenasyon</a:t>
            </a:r>
            <a:r>
              <a:rPr lang="en-US" sz="2000" dirty="0" smtClean="0"/>
              <a:t> </a:t>
            </a:r>
            <a:r>
              <a:rPr lang="tr-TR" sz="2000" dirty="0" smtClean="0"/>
              <a:t>                                                                              </a:t>
            </a:r>
            <a:r>
              <a:rPr lang="tr-TR" sz="2000" dirty="0" smtClean="0"/>
              <a:t>    </a:t>
            </a:r>
            <a:r>
              <a:rPr lang="en-US" sz="2400" b="1" dirty="0" smtClean="0"/>
              <a:t>(</a:t>
            </a:r>
            <a:r>
              <a:rPr lang="tr-TR" sz="2400" b="1" dirty="0" smtClean="0"/>
              <a:t> </a:t>
            </a:r>
            <a:r>
              <a:rPr lang="tr-TR" sz="2400" b="1" dirty="0" smtClean="0"/>
              <a:t>ECMO</a:t>
            </a:r>
            <a:r>
              <a:rPr lang="en-US" sz="2400" b="1" dirty="0" smtClean="0"/>
              <a:t>)</a:t>
            </a:r>
            <a:endParaRPr lang="tr-TR" sz="2400" b="1" dirty="0" smtClean="0"/>
          </a:p>
          <a:p>
            <a:pPr lvl="1" algn="ctr"/>
            <a:r>
              <a:rPr lang="tr-TR" sz="2000" dirty="0" smtClean="0"/>
              <a:t>E</a:t>
            </a:r>
            <a:r>
              <a:rPr lang="en-US" sz="2000" dirty="0" err="1" smtClean="0"/>
              <a:t>kstrakorporeal</a:t>
            </a:r>
            <a:r>
              <a:rPr lang="en-US" sz="2000" dirty="0" smtClean="0"/>
              <a:t> </a:t>
            </a:r>
            <a:r>
              <a:rPr lang="en-US" sz="2000" dirty="0" err="1" smtClean="0"/>
              <a:t>akciğer</a:t>
            </a:r>
            <a:r>
              <a:rPr lang="en-US" sz="2000" dirty="0" smtClean="0"/>
              <a:t> </a:t>
            </a:r>
            <a:r>
              <a:rPr lang="en-US" sz="2000" dirty="0" err="1" smtClean="0"/>
              <a:t>desteği</a:t>
            </a:r>
            <a:r>
              <a:rPr lang="tr-TR" sz="2000" dirty="0" smtClean="0"/>
              <a:t>                                                </a:t>
            </a:r>
            <a:r>
              <a:rPr lang="en-US" sz="2000" dirty="0" smtClean="0"/>
              <a:t> </a:t>
            </a:r>
            <a:r>
              <a:rPr lang="en-US" sz="2400" b="1" dirty="0" smtClean="0"/>
              <a:t>(ECLA)</a:t>
            </a:r>
            <a:endParaRPr lang="tr-TR" sz="2400" b="1" dirty="0" smtClean="0"/>
          </a:p>
          <a:p>
            <a:pPr lvl="1" algn="ctr"/>
            <a:r>
              <a:rPr lang="en-US" sz="2000" dirty="0" smtClean="0"/>
              <a:t> </a:t>
            </a:r>
            <a:r>
              <a:rPr lang="en-US" sz="2000" dirty="0" err="1" smtClean="0"/>
              <a:t>ekstrakorporeal</a:t>
            </a:r>
            <a:r>
              <a:rPr lang="en-US" sz="2000" dirty="0" smtClean="0"/>
              <a:t> </a:t>
            </a:r>
            <a:r>
              <a:rPr lang="en-US" sz="2000" dirty="0" err="1" smtClean="0"/>
              <a:t>karbondioksit</a:t>
            </a:r>
            <a:r>
              <a:rPr lang="en-US" sz="2000" dirty="0" smtClean="0"/>
              <a:t> </a:t>
            </a:r>
            <a:r>
              <a:rPr lang="en-US" sz="2000" dirty="0" err="1" smtClean="0"/>
              <a:t>temizlenmesi</a:t>
            </a:r>
            <a:r>
              <a:rPr lang="tr-TR" sz="2000" dirty="0" smtClean="0"/>
              <a:t>                            </a:t>
            </a:r>
            <a:r>
              <a:rPr lang="en-US" sz="2000" dirty="0" smtClean="0"/>
              <a:t> </a:t>
            </a:r>
            <a:r>
              <a:rPr lang="en-US" sz="2400" b="1" dirty="0" smtClean="0"/>
              <a:t>(ECCOR)</a:t>
            </a:r>
            <a:endParaRPr lang="tr-TR" sz="2400" b="1" dirty="0" smtClean="0"/>
          </a:p>
          <a:p>
            <a:pPr lvl="1" algn="ctr"/>
            <a:r>
              <a:rPr lang="en-US" sz="2000" dirty="0" err="1" smtClean="0"/>
              <a:t>Acil</a:t>
            </a:r>
            <a:r>
              <a:rPr lang="en-US" sz="2000" dirty="0" smtClean="0"/>
              <a:t> </a:t>
            </a:r>
            <a:r>
              <a:rPr lang="en-US" sz="2000" dirty="0" err="1" smtClean="0"/>
              <a:t>durumlarda</a:t>
            </a:r>
            <a:r>
              <a:rPr lang="en-US" sz="2000" dirty="0" smtClean="0"/>
              <a:t>, </a:t>
            </a:r>
            <a:r>
              <a:rPr lang="en-US" sz="2000" dirty="0" err="1" smtClean="0"/>
              <a:t>resüsitasyon</a:t>
            </a:r>
            <a:r>
              <a:rPr lang="en-US" sz="2000" dirty="0" smtClean="0"/>
              <a:t> </a:t>
            </a:r>
            <a:r>
              <a:rPr lang="en-US" sz="2000" dirty="0" err="1" smtClean="0"/>
              <a:t>amacıyla</a:t>
            </a:r>
            <a:r>
              <a:rPr lang="en-US" sz="2000" dirty="0" smtClean="0"/>
              <a:t> </a:t>
            </a:r>
            <a:r>
              <a:rPr lang="en-US" sz="2000" dirty="0" err="1" smtClean="0"/>
              <a:t>yapılan</a:t>
            </a:r>
            <a:r>
              <a:rPr lang="en-US" sz="2000" dirty="0" smtClean="0"/>
              <a:t> </a:t>
            </a:r>
            <a:r>
              <a:rPr lang="en-US" sz="2000" dirty="0" err="1" smtClean="0"/>
              <a:t>uygulamalar</a:t>
            </a:r>
            <a:r>
              <a:rPr lang="tr-TR" sz="2000" dirty="0" smtClean="0"/>
              <a:t>  </a:t>
            </a:r>
            <a:r>
              <a:rPr lang="tr-TR" sz="2000" b="1" dirty="0" smtClean="0"/>
              <a:t> </a:t>
            </a:r>
            <a:r>
              <a:rPr lang="en-US" sz="2400" b="1" dirty="0" smtClean="0"/>
              <a:t>(ECPR)</a:t>
            </a:r>
            <a:endParaRPr lang="tr-TR" sz="2400" b="1" dirty="0" smtClean="0"/>
          </a:p>
          <a:p>
            <a:pPr lvl="1" algn="ctr"/>
            <a:r>
              <a:rPr lang="en-US" sz="2000" dirty="0" err="1" smtClean="0"/>
              <a:t>Ventriküler</a:t>
            </a:r>
            <a:r>
              <a:rPr lang="en-US" sz="2000" dirty="0" smtClean="0"/>
              <a:t> </a:t>
            </a:r>
            <a:r>
              <a:rPr lang="en-US" sz="2000" dirty="0" err="1" smtClean="0"/>
              <a:t>destek</a:t>
            </a:r>
            <a:r>
              <a:rPr lang="en-US" sz="2000" dirty="0" smtClean="0"/>
              <a:t> </a:t>
            </a:r>
            <a:r>
              <a:rPr lang="en-US" sz="2000" dirty="0" err="1" smtClean="0"/>
              <a:t>cihazları</a:t>
            </a:r>
            <a:r>
              <a:rPr lang="tr-TR" sz="2000" dirty="0" smtClean="0"/>
              <a:t>                                                       </a:t>
            </a:r>
            <a:r>
              <a:rPr lang="en-US" sz="2000" dirty="0" smtClean="0"/>
              <a:t> </a:t>
            </a:r>
            <a:r>
              <a:rPr lang="en-US" sz="2400" b="1" dirty="0" smtClean="0"/>
              <a:t>(VAD)</a:t>
            </a:r>
            <a:endParaRPr lang="tr-TR" sz="2400" b="1" dirty="0" smtClean="0"/>
          </a:p>
          <a:p>
            <a:pPr lvl="1" algn="ctr">
              <a:buNone/>
            </a:pPr>
            <a:endParaRPr lang="en-US" sz="20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ECMO( Ekstra </a:t>
            </a:r>
            <a:r>
              <a:rPr lang="tr-TR" dirty="0" err="1" smtClean="0"/>
              <a:t>Corporeal</a:t>
            </a:r>
            <a:r>
              <a:rPr lang="tr-TR" dirty="0" smtClean="0"/>
              <a:t> </a:t>
            </a:r>
            <a:r>
              <a:rPr lang="tr-TR" dirty="0" err="1" smtClean="0"/>
              <a:t>Membran</a:t>
            </a:r>
            <a:r>
              <a:rPr lang="tr-TR" dirty="0" smtClean="0"/>
              <a:t> </a:t>
            </a:r>
            <a:r>
              <a:rPr lang="tr-TR" dirty="0" err="1" smtClean="0"/>
              <a:t>Oxijenasyon</a:t>
            </a:r>
            <a:r>
              <a:rPr lang="tr-TR" dirty="0" smtClean="0"/>
              <a:t>)</a:t>
            </a:r>
          </a:p>
          <a:p>
            <a:r>
              <a:rPr lang="tr-TR" dirty="0" smtClean="0"/>
              <a:t> kısa dönem  destek sistemleri içerisinde tüm dünyada gerek kardiyak  gerekse solunum desteği veya hem solunum </a:t>
            </a:r>
            <a:r>
              <a:rPr lang="tr-TR" dirty="0" smtClean="0"/>
              <a:t>hem de </a:t>
            </a:r>
            <a:r>
              <a:rPr lang="tr-TR" dirty="0" smtClean="0"/>
              <a:t>kardiyak desteğe ihtiyaç  duyulan hastalara en yaygın kullanılan geçici kısa dönem destek cihazıdır.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TANIM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AKUT , HAYATI TEHDİT EDEN</a:t>
            </a:r>
            <a:r>
              <a:rPr lang="tr-TR" b="1" u="sng" dirty="0" smtClean="0"/>
              <a:t>,  </a:t>
            </a:r>
            <a:r>
              <a:rPr lang="tr-TR" b="1" u="sng" dirty="0" smtClean="0"/>
              <a:t>GERİ DÖNÜŞLÜ </a:t>
            </a:r>
            <a:r>
              <a:rPr lang="tr-TR" dirty="0" smtClean="0"/>
              <a:t>VE </a:t>
            </a:r>
            <a:r>
              <a:rPr lang="tr-TR" dirty="0" smtClean="0"/>
              <a:t>KONVANSİYONEL TEDAVİYE YANIT VERMEYEN AKCİĞER VE YA KALP HASTALIĞI  OLAN HASTALARDA GEÇİCİ OLARAK KARDİYAK VE SOLUNUM DESTEK TEDAVİSİ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054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SİSTEMİ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732449"/>
            <a:ext cx="6754102" cy="482510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KANÜLLER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POMPA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OKSİJENATÖR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ISI DÜZENLEYİCİ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BASINÇ MONİTÖRÜ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OKSİJEN/HAVA MİKSERİ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ECMO TRANSPORTER</a:t>
            </a:r>
          </a:p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endParaRPr lang="tr-T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328" y="1414272"/>
            <a:ext cx="5803254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12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KANÜLLERİ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410789"/>
            <a:ext cx="10353762" cy="47940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ARTERYAL AKNÜLLER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VENÖZ KANÜLLER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 (</a:t>
            </a:r>
            <a:r>
              <a:rPr lang="tr-TR" dirty="0" err="1" smtClean="0"/>
              <a:t>Maquet</a:t>
            </a:r>
            <a:r>
              <a:rPr lang="tr-TR" dirty="0" smtClean="0"/>
              <a:t>,</a:t>
            </a:r>
            <a:r>
              <a:rPr lang="tr-TR" dirty="0" err="1" smtClean="0"/>
              <a:t>Medtronic</a:t>
            </a:r>
            <a:r>
              <a:rPr lang="tr-TR" dirty="0" smtClean="0"/>
              <a:t>,</a:t>
            </a:r>
            <a:r>
              <a:rPr lang="tr-TR" dirty="0" err="1" smtClean="0"/>
              <a:t>Medos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ÇİFT LÜMENLİ KANÜLLER (</a:t>
            </a:r>
            <a:r>
              <a:rPr lang="tr-TR" dirty="0" err="1" smtClean="0"/>
              <a:t>Avalon</a:t>
            </a:r>
            <a:r>
              <a:rPr lang="tr-TR" dirty="0" smtClean="0"/>
              <a:t> </a:t>
            </a:r>
            <a:r>
              <a:rPr lang="tr-TR" dirty="0" err="1" smtClean="0"/>
              <a:t>elite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Bilümen</a:t>
            </a:r>
            <a:r>
              <a:rPr lang="tr-TR" dirty="0" smtClean="0"/>
              <a:t> 13-31fr)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51" y="1436913"/>
            <a:ext cx="5303520" cy="479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49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AVALON DLC</a:t>
            </a:r>
            <a:endParaRPr lang="tr-TR" dirty="0"/>
          </a:p>
        </p:txBody>
      </p:sp>
      <p:pic>
        <p:nvPicPr>
          <p:cNvPr id="1026" name="Picture 2" descr="C:\Users\ACER\Desktop\mcp_avalonelite_02.tif-eea4738c-2870-47f8-82bb-6f15ca7f19de-746.0x420.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244" y="1731963"/>
            <a:ext cx="9054192" cy="465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8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 POMPASI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494263"/>
            <a:ext cx="10353762" cy="4594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smtClean="0"/>
              <a:t>CENTRİFUGAL</a:t>
            </a:r>
          </a:p>
          <a:p>
            <a:pPr indent="-342900"/>
            <a:r>
              <a:rPr lang="tr-TR" dirty="0" smtClean="0"/>
              <a:t> NON-OKLUZİF</a:t>
            </a:r>
          </a:p>
          <a:p>
            <a:r>
              <a:rPr lang="tr-TR" dirty="0" smtClean="0"/>
              <a:t>YER</a:t>
            </a:r>
            <a:r>
              <a:rPr lang="tr-TR" sz="2800" dirty="0" smtClean="0"/>
              <a:t> </a:t>
            </a:r>
            <a:r>
              <a:rPr lang="tr-TR" dirty="0" smtClean="0"/>
              <a:t>ÇEKİMİNDEN ETKİLENMEZ</a:t>
            </a:r>
          </a:p>
          <a:p>
            <a:r>
              <a:rPr lang="tr-TR" dirty="0" smtClean="0"/>
              <a:t>VOLÜM BAĞIMLI</a:t>
            </a:r>
          </a:p>
          <a:p>
            <a:r>
              <a:rPr lang="tr-TR" dirty="0" smtClean="0"/>
              <a:t>HEMOLİZ DAHA DÜŞÜK</a:t>
            </a:r>
          </a:p>
          <a:p>
            <a:r>
              <a:rPr lang="tr-TR" dirty="0" smtClean="0"/>
              <a:t>YÜKSEK MALİYET </a:t>
            </a:r>
          </a:p>
          <a:p>
            <a:endParaRPr lang="tr-TR" sz="2800" dirty="0"/>
          </a:p>
        </p:txBody>
      </p:sp>
      <p:pic>
        <p:nvPicPr>
          <p:cNvPr id="4" name="3 Resi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20557" y="2463322"/>
            <a:ext cx="4409479" cy="2573382"/>
          </a:xfrm>
          <a:prstGeom prst="rect">
            <a:avLst/>
          </a:prstGeom>
          <a:noFill/>
        </p:spPr>
      </p:pic>
      <p:pic>
        <p:nvPicPr>
          <p:cNvPr id="5" name="Picture 2" descr="E:\foto\Fotoğraf015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81897" y="1567544"/>
            <a:ext cx="2907036" cy="4415246"/>
          </a:xfrm>
          <a:prstGeom prst="rect">
            <a:avLst/>
          </a:prstGeom>
          <a:noFill/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25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539827"/>
            <a:ext cx="10353762" cy="104022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OKSİJENATÖR </a:t>
            </a:r>
            <a:br>
              <a:rPr lang="tr-TR" dirty="0" smtClean="0"/>
            </a:br>
            <a:r>
              <a:rPr lang="tr-TR" dirty="0" smtClean="0"/>
              <a:t>DİFÜZYON MEMBRAN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2983" y="1732449"/>
            <a:ext cx="10353762" cy="483816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dirty="0" smtClean="0"/>
              <a:t>MİKROSKOPİK POR İÇERMEZ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PROTEİN KAÇAĞI YOK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HEPARİN KAPLI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HIZLI VE KOLAY PRİMİNG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KOLAY, </a:t>
            </a:r>
            <a:r>
              <a:rPr lang="en-US" dirty="0" smtClean="0"/>
              <a:t>O</a:t>
            </a:r>
            <a:r>
              <a:rPr lang="tr-TR" dirty="0" smtClean="0"/>
              <a:t>KSİJENASYON-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VENTİLASYON</a:t>
            </a:r>
            <a:r>
              <a:rPr lang="en-US" dirty="0" smtClean="0"/>
              <a:t> </a:t>
            </a:r>
            <a:r>
              <a:rPr lang="tr-TR" dirty="0" smtClean="0"/>
              <a:t>KONTROLÜ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40" y="1676400"/>
            <a:ext cx="6388608" cy="373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28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PEDİATRİK ECMO PULMONER ENDİKASYONLAR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35258"/>
          </a:xfrm>
        </p:spPr>
        <p:txBody>
          <a:bodyPr>
            <a:normAutofit fontScale="25000" lnSpcReduction="20000"/>
          </a:bodyPr>
          <a:lstStyle/>
          <a:p>
            <a:endParaRPr lang="tr-TR" dirty="0" smtClean="0"/>
          </a:p>
          <a:p>
            <a:pPr marL="514350" indent="-514350" algn="just">
              <a:buAutoNum type="arabicPeriod"/>
            </a:pPr>
            <a:r>
              <a:rPr lang="tr-TR" sz="8000" dirty="0" err="1" smtClean="0"/>
              <a:t>Mekonyum</a:t>
            </a:r>
            <a:r>
              <a:rPr lang="tr-TR" sz="8000" dirty="0" smtClean="0"/>
              <a:t> </a:t>
            </a:r>
            <a:r>
              <a:rPr lang="tr-TR" sz="8000" dirty="0" err="1" smtClean="0"/>
              <a:t>aspirasyonu</a:t>
            </a:r>
            <a:endParaRPr lang="tr-TR" sz="8000" dirty="0" smtClean="0"/>
          </a:p>
          <a:p>
            <a:pPr marL="514350" indent="-514350" algn="just">
              <a:buAutoNum type="arabicPeriod"/>
            </a:pPr>
            <a:r>
              <a:rPr lang="tr-TR" sz="8000" dirty="0" smtClean="0"/>
              <a:t>Doğumsal </a:t>
            </a:r>
            <a:r>
              <a:rPr lang="tr-TR" sz="8000" dirty="0" err="1" smtClean="0"/>
              <a:t>diyafragma</a:t>
            </a:r>
            <a:r>
              <a:rPr lang="tr-TR" sz="8000" dirty="0" smtClean="0"/>
              <a:t> </a:t>
            </a:r>
            <a:r>
              <a:rPr lang="tr-TR" sz="8000" dirty="0" err="1" smtClean="0"/>
              <a:t>hernileri</a:t>
            </a:r>
            <a:endParaRPr lang="tr-TR" sz="8000" dirty="0" smtClean="0"/>
          </a:p>
          <a:p>
            <a:pPr marL="514350" indent="-514350" algn="just">
              <a:buAutoNum type="arabicPeriod"/>
            </a:pPr>
            <a:r>
              <a:rPr lang="en-US" sz="8000" dirty="0" smtClean="0"/>
              <a:t>PPH</a:t>
            </a:r>
            <a:r>
              <a:rPr lang="tr-TR" sz="8000" dirty="0" smtClean="0"/>
              <a:t> (</a:t>
            </a:r>
            <a:r>
              <a:rPr lang="en-US" sz="8000" dirty="0" smtClean="0"/>
              <a:t>Persistent Pulmonary Hypertension of the Newborn</a:t>
            </a:r>
            <a:r>
              <a:rPr lang="tr-TR" sz="8000" dirty="0" smtClean="0"/>
              <a:t>)</a:t>
            </a:r>
          </a:p>
          <a:p>
            <a:pPr marL="514350" indent="-514350" algn="just">
              <a:buAutoNum type="arabicPeriod"/>
            </a:pPr>
            <a:r>
              <a:rPr lang="tr-TR" sz="8000" dirty="0" smtClean="0"/>
              <a:t>YD solunum sıkıntısı sendromu</a:t>
            </a:r>
          </a:p>
          <a:p>
            <a:pPr marL="514350" indent="-514350" algn="just">
              <a:buAutoNum type="arabicPeriod"/>
            </a:pPr>
            <a:r>
              <a:rPr lang="en-US" sz="8000" dirty="0" err="1" smtClean="0"/>
              <a:t>Pn</a:t>
            </a:r>
            <a:r>
              <a:rPr lang="tr-TR" sz="8000" dirty="0" err="1" smtClean="0"/>
              <a:t>ömoni</a:t>
            </a:r>
            <a:r>
              <a:rPr lang="en-US" sz="8000" dirty="0" smtClean="0"/>
              <a:t> – </a:t>
            </a:r>
            <a:r>
              <a:rPr lang="en-US" sz="8000" dirty="0" err="1" smtClean="0"/>
              <a:t>Ba</a:t>
            </a:r>
            <a:r>
              <a:rPr lang="tr-TR" sz="8000" dirty="0" err="1" smtClean="0"/>
              <a:t>kteriyel</a:t>
            </a:r>
            <a:r>
              <a:rPr lang="tr-TR" sz="8000" dirty="0" smtClean="0"/>
              <a:t> ya da </a:t>
            </a:r>
            <a:r>
              <a:rPr lang="tr-TR" sz="8000" dirty="0" err="1" smtClean="0"/>
              <a:t>viral</a:t>
            </a:r>
            <a:endParaRPr lang="tr-TR" sz="8000" dirty="0" smtClean="0"/>
          </a:p>
          <a:p>
            <a:pPr marL="514350" indent="-514350" algn="just">
              <a:buAutoNum type="arabicPeriod"/>
            </a:pPr>
            <a:r>
              <a:rPr lang="tr-TR" sz="8000" dirty="0" smtClean="0"/>
              <a:t>Ağır enfeksiyon</a:t>
            </a:r>
          </a:p>
          <a:p>
            <a:pPr marL="514350" indent="-514350" algn="just">
              <a:buAutoNum type="arabicPeriod"/>
            </a:pPr>
            <a:r>
              <a:rPr lang="tr-TR" sz="8000" dirty="0" smtClean="0"/>
              <a:t>ARDS</a:t>
            </a:r>
          </a:p>
          <a:p>
            <a:pPr marL="514350" indent="-514350" algn="just">
              <a:buAutoNum type="arabicPeriod"/>
            </a:pPr>
            <a:r>
              <a:rPr lang="en-US" sz="8000" dirty="0" err="1" smtClean="0"/>
              <a:t>Tra</a:t>
            </a:r>
            <a:r>
              <a:rPr lang="tr-TR" sz="8000" dirty="0" smtClean="0"/>
              <a:t>v</a:t>
            </a:r>
            <a:r>
              <a:rPr lang="en-US" sz="8000" dirty="0" smtClean="0"/>
              <a:t>ma</a:t>
            </a:r>
            <a:endParaRPr lang="tr-TR" sz="8000" dirty="0" smtClean="0"/>
          </a:p>
          <a:p>
            <a:pPr marL="514350" indent="-514350" algn="just">
              <a:buAutoNum type="arabicPeriod"/>
            </a:pPr>
            <a:r>
              <a:rPr lang="tr-TR" sz="8000" dirty="0" err="1" smtClean="0"/>
              <a:t>Toksik</a:t>
            </a:r>
            <a:r>
              <a:rPr lang="tr-TR" sz="8000" dirty="0" smtClean="0"/>
              <a:t> madde </a:t>
            </a:r>
            <a:r>
              <a:rPr lang="tr-TR" sz="8000" dirty="0" err="1" smtClean="0"/>
              <a:t>aspirasyonu</a:t>
            </a:r>
            <a:r>
              <a:rPr lang="tr-TR" sz="8000" dirty="0" smtClean="0"/>
              <a:t>. Benzin vb.</a:t>
            </a:r>
          </a:p>
          <a:p>
            <a:pPr marL="514350" indent="-514350" algn="just">
              <a:buAutoNum type="arabicPeriod"/>
            </a:pPr>
            <a:r>
              <a:rPr lang="tr-TR" sz="8000" dirty="0" smtClean="0"/>
              <a:t>Acil </a:t>
            </a:r>
            <a:r>
              <a:rPr lang="tr-TR" sz="8000" dirty="0" err="1" smtClean="0"/>
              <a:t>resüstasyon</a:t>
            </a:r>
            <a:endParaRPr lang="tr-TR" sz="8000" dirty="0" smtClean="0"/>
          </a:p>
          <a:p>
            <a:pPr marL="514350" indent="-514350" algn="just">
              <a:buFont typeface="Arial" pitchFamily="34" charset="0"/>
              <a:buAutoNum type="arabicPeriod"/>
            </a:pPr>
            <a:r>
              <a:rPr lang="en-US" sz="8000" dirty="0" err="1" smtClean="0"/>
              <a:t>Akciğer</a:t>
            </a:r>
            <a:r>
              <a:rPr lang="en-US" sz="8000" dirty="0" smtClean="0"/>
              <a:t> </a:t>
            </a:r>
            <a:r>
              <a:rPr lang="en-US" sz="8000" dirty="0" err="1" smtClean="0"/>
              <a:t>transplantasyonuna</a:t>
            </a:r>
            <a:r>
              <a:rPr lang="en-US" sz="8000" dirty="0" smtClean="0"/>
              <a:t> </a:t>
            </a:r>
            <a:r>
              <a:rPr lang="en-US" sz="8000" dirty="0" err="1" smtClean="0"/>
              <a:t>köprü</a:t>
            </a:r>
            <a:r>
              <a:rPr lang="en-US" sz="8000" dirty="0" smtClean="0"/>
              <a:t> </a:t>
            </a:r>
            <a:r>
              <a:rPr lang="en-US" sz="8000" dirty="0" err="1" smtClean="0"/>
              <a:t>veya</a:t>
            </a:r>
            <a:r>
              <a:rPr lang="en-US" sz="8000" dirty="0" smtClean="0"/>
              <a:t> </a:t>
            </a:r>
            <a:r>
              <a:rPr lang="en-US" sz="8000" dirty="0" err="1" smtClean="0"/>
              <a:t>transplantasyon</a:t>
            </a:r>
            <a:r>
              <a:rPr lang="en-US" sz="8000" dirty="0" smtClean="0"/>
              <a:t> </a:t>
            </a:r>
            <a:r>
              <a:rPr lang="en-US" sz="8000" dirty="0" err="1" smtClean="0"/>
              <a:t>sonrası</a:t>
            </a:r>
            <a:r>
              <a:rPr lang="en-US" sz="8000" dirty="0" smtClean="0"/>
              <a:t> </a:t>
            </a:r>
            <a:r>
              <a:rPr lang="en-US" sz="8000" dirty="0" err="1" smtClean="0"/>
              <a:t>greft</a:t>
            </a:r>
            <a:r>
              <a:rPr lang="en-US" sz="8000" dirty="0" smtClean="0"/>
              <a:t> </a:t>
            </a:r>
            <a:r>
              <a:rPr lang="en-US" sz="8000" dirty="0" err="1" smtClean="0"/>
              <a:t>yetersizliğinde</a:t>
            </a:r>
            <a:r>
              <a:rPr lang="en-US" sz="8000" dirty="0" smtClean="0"/>
              <a:t> </a:t>
            </a:r>
          </a:p>
          <a:p>
            <a:endParaRPr lang="tr-TR" sz="8000" dirty="0"/>
          </a:p>
        </p:txBody>
      </p:sp>
    </p:spTree>
    <p:extLst>
      <p:ext uri="{BB962C8B-B14F-4D97-AF65-F5344CB8AC3E}">
        <p14:creationId xmlns:p14="http://schemas.microsoft.com/office/powerpoint/2010/main" val="128718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270456"/>
            <a:ext cx="10353762" cy="997235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PEDİATRİK PULMONER HASTALIKLAR  ELSO SIRALAMASI </a:t>
            </a:r>
            <a:endParaRPr lang="tr-TR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314117"/>
              </p:ext>
            </p:extLst>
          </p:nvPr>
        </p:nvGraphicFramePr>
        <p:xfrm>
          <a:off x="352428" y="1571222"/>
          <a:ext cx="11476507" cy="4959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329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PEDİATRİK ECMO KARDİYAK ENDİKASYONLAR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/>
              <a:t>Doğumsal Kalp Hastalığı (</a:t>
            </a:r>
            <a:r>
              <a:rPr lang="tr-TR" dirty="0" err="1" smtClean="0"/>
              <a:t>Hipoplastik</a:t>
            </a:r>
            <a:r>
              <a:rPr lang="tr-TR" dirty="0" smtClean="0"/>
              <a:t> sol </a:t>
            </a:r>
            <a:r>
              <a:rPr lang="tr-TR" dirty="0" err="1" smtClean="0"/>
              <a:t>ventrikül</a:t>
            </a:r>
            <a:r>
              <a:rPr lang="tr-TR" dirty="0" smtClean="0"/>
              <a:t>,</a:t>
            </a:r>
            <a:r>
              <a:rPr lang="tr-TR" dirty="0" err="1" smtClean="0"/>
              <a:t>Triküspit</a:t>
            </a:r>
            <a:r>
              <a:rPr lang="tr-TR" dirty="0" smtClean="0"/>
              <a:t> </a:t>
            </a:r>
            <a:r>
              <a:rPr lang="tr-TR" dirty="0" err="1" smtClean="0"/>
              <a:t>atrezisi</a:t>
            </a:r>
            <a:r>
              <a:rPr lang="tr-TR" dirty="0" smtClean="0"/>
              <a:t>,DOVR,Sağ/sol </a:t>
            </a:r>
            <a:r>
              <a:rPr lang="tr-TR" dirty="0" err="1" smtClean="0"/>
              <a:t>şant</a:t>
            </a:r>
            <a:r>
              <a:rPr lang="tr-TR" dirty="0" smtClean="0"/>
              <a:t> nedenli hastalık,sağ </a:t>
            </a:r>
            <a:r>
              <a:rPr lang="tr-TR" dirty="0" err="1" smtClean="0"/>
              <a:t>ventrikül</a:t>
            </a:r>
            <a:r>
              <a:rPr lang="tr-TR" dirty="0" smtClean="0"/>
              <a:t> </a:t>
            </a:r>
            <a:r>
              <a:rPr lang="tr-TR" dirty="0" err="1" smtClean="0"/>
              <a:t>çıkışyolu</a:t>
            </a:r>
            <a:r>
              <a:rPr lang="tr-TR" dirty="0" smtClean="0"/>
              <a:t> darlığı,TAPVD)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Postkardiyotomi</a:t>
            </a:r>
            <a:r>
              <a:rPr lang="en-US" dirty="0" smtClean="0"/>
              <a:t> </a:t>
            </a:r>
            <a:r>
              <a:rPr lang="en-US" dirty="0" err="1" smtClean="0"/>
              <a:t>sendromu</a:t>
            </a:r>
            <a:r>
              <a:rPr lang="en-US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Miyokardit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kardiyomyopati</a:t>
            </a:r>
            <a:r>
              <a:rPr lang="en-US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Sepsis </a:t>
            </a:r>
            <a:r>
              <a:rPr lang="tr-TR" dirty="0" smtClean="0"/>
              <a:t>nedeniyle </a:t>
            </a:r>
            <a:r>
              <a:rPr lang="en-US" dirty="0" err="1" smtClean="0"/>
              <a:t>geli</a:t>
            </a:r>
            <a:r>
              <a:rPr lang="tr-TR" dirty="0" smtClean="0"/>
              <a:t>ş</a:t>
            </a:r>
            <a:r>
              <a:rPr lang="en-US" dirty="0" smtClean="0"/>
              <a:t>en </a:t>
            </a:r>
            <a:r>
              <a:rPr lang="en-US" dirty="0" err="1" smtClean="0"/>
              <a:t>kalp</a:t>
            </a:r>
            <a:r>
              <a:rPr lang="en-US" dirty="0" smtClean="0"/>
              <a:t> </a:t>
            </a:r>
            <a:r>
              <a:rPr lang="en-US" dirty="0" err="1" smtClean="0"/>
              <a:t>yetersizli</a:t>
            </a:r>
            <a:r>
              <a:rPr lang="tr-TR" dirty="0" err="1" smtClean="0"/>
              <a:t>ği</a:t>
            </a:r>
            <a:endParaRPr lang="tr-TR" dirty="0" smtClean="0"/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Acil </a:t>
            </a:r>
            <a:r>
              <a:rPr lang="tr-TR" dirty="0" err="1" smtClean="0"/>
              <a:t>resüstasyon</a:t>
            </a:r>
            <a:r>
              <a:rPr lang="tr-TR" dirty="0" smtClean="0"/>
              <a:t> (</a:t>
            </a:r>
            <a:r>
              <a:rPr lang="en-US" dirty="0" err="1" smtClean="0"/>
              <a:t>Kardiyo-pulmoner</a:t>
            </a:r>
            <a:r>
              <a:rPr lang="en-US" dirty="0" smtClean="0"/>
              <a:t> arrest </a:t>
            </a:r>
            <a:r>
              <a:rPr lang="en-US" dirty="0" err="1" smtClean="0"/>
              <a:t>Kardiyojenik</a:t>
            </a:r>
            <a:r>
              <a:rPr lang="en-US" dirty="0" smtClean="0"/>
              <a:t> </a:t>
            </a:r>
            <a:r>
              <a:rPr lang="en-US" dirty="0" err="1" smtClean="0"/>
              <a:t>şok</a:t>
            </a:r>
            <a:r>
              <a:rPr lang="tr-TR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Ventriküler</a:t>
            </a:r>
            <a:r>
              <a:rPr lang="en-US" dirty="0" smtClean="0"/>
              <a:t> </a:t>
            </a:r>
            <a:r>
              <a:rPr lang="en-US" dirty="0" err="1" smtClean="0"/>
              <a:t>destek</a:t>
            </a:r>
            <a:r>
              <a:rPr lang="en-US" dirty="0" smtClean="0"/>
              <a:t> </a:t>
            </a:r>
            <a:r>
              <a:rPr lang="en-US" dirty="0" err="1" smtClean="0"/>
              <a:t>cıhaz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yetersizlik</a:t>
            </a:r>
            <a:endParaRPr lang="tr-TR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Ka</a:t>
            </a:r>
            <a:r>
              <a:rPr lang="tr-TR" dirty="0" err="1" smtClean="0"/>
              <a:t>lp</a:t>
            </a:r>
            <a:r>
              <a:rPr lang="tr-TR" dirty="0" smtClean="0"/>
              <a:t> nakline </a:t>
            </a:r>
            <a:r>
              <a:rPr lang="en-US" dirty="0" err="1" smtClean="0"/>
              <a:t>geçiş</a:t>
            </a:r>
            <a:r>
              <a:rPr lang="en-US" dirty="0" smtClean="0"/>
              <a:t> </a:t>
            </a:r>
            <a:r>
              <a:rPr lang="en-US" dirty="0" err="1" smtClean="0"/>
              <a:t>döneminde</a:t>
            </a:r>
            <a:r>
              <a:rPr lang="en-US" dirty="0" smtClean="0"/>
              <a:t> </a:t>
            </a:r>
            <a:r>
              <a:rPr lang="en-US" dirty="0" err="1" smtClean="0"/>
              <a:t>veya</a:t>
            </a:r>
            <a:r>
              <a:rPr lang="en-US" dirty="0" smtClean="0"/>
              <a:t> </a:t>
            </a:r>
            <a:r>
              <a:rPr lang="tr-TR" dirty="0" smtClean="0"/>
              <a:t>kalp nakli s</a:t>
            </a:r>
            <a:r>
              <a:rPr lang="en-US" dirty="0" err="1" smtClean="0"/>
              <a:t>onrası</a:t>
            </a:r>
            <a:r>
              <a:rPr lang="en-US" dirty="0" smtClean="0"/>
              <a:t> </a:t>
            </a:r>
            <a:r>
              <a:rPr lang="en-US" dirty="0" err="1" smtClean="0"/>
              <a:t>yetersizlik</a:t>
            </a:r>
            <a:r>
              <a:rPr lang="en-US" dirty="0" smtClean="0"/>
              <a:t> </a:t>
            </a:r>
            <a:r>
              <a:rPr lang="en-US" dirty="0" err="1" smtClean="0"/>
              <a:t>durumlarında</a:t>
            </a:r>
            <a:r>
              <a:rPr lang="en-US" dirty="0" smtClean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52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ÖNERİLMEYEN DURUMLAR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YAŞ/VENTİLATÖR GÜN SAYISI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r>
              <a:rPr lang="tr-TR" sz="2400" dirty="0" smtClean="0"/>
              <a:t>   </a:t>
            </a:r>
            <a:r>
              <a:rPr lang="en-GB" sz="2400" dirty="0" smtClean="0"/>
              <a:t>&lt;2</a:t>
            </a:r>
            <a:r>
              <a:rPr lang="tr-TR" sz="2400" dirty="0" smtClean="0"/>
              <a:t> yaş  </a:t>
            </a:r>
            <a:r>
              <a:rPr lang="en-GB" sz="2400" dirty="0" smtClean="0"/>
              <a:t>&gt;10</a:t>
            </a:r>
            <a:r>
              <a:rPr lang="tr-TR" sz="2400" dirty="0" smtClean="0"/>
              <a:t> gün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&lt;8</a:t>
            </a:r>
            <a:r>
              <a:rPr lang="tr-TR" sz="2400" dirty="0" smtClean="0"/>
              <a:t> yaş </a:t>
            </a:r>
            <a:r>
              <a:rPr lang="en-GB" sz="2400" dirty="0" smtClean="0"/>
              <a:t>&gt;8</a:t>
            </a:r>
            <a:r>
              <a:rPr lang="tr-TR" sz="2400" dirty="0" smtClean="0"/>
              <a:t> gün</a:t>
            </a: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&gt;8</a:t>
            </a:r>
            <a:r>
              <a:rPr lang="tr-TR" sz="2400" dirty="0" smtClean="0"/>
              <a:t> yaş </a:t>
            </a:r>
            <a:r>
              <a:rPr lang="en-GB" sz="2400" dirty="0" smtClean="0"/>
              <a:t>&gt;</a:t>
            </a:r>
            <a:r>
              <a:rPr lang="tr-TR" sz="2400" dirty="0" smtClean="0"/>
              <a:t> </a:t>
            </a:r>
            <a:r>
              <a:rPr lang="en-GB" sz="2400" dirty="0" smtClean="0"/>
              <a:t>7</a:t>
            </a:r>
            <a:r>
              <a:rPr lang="tr-TR" sz="2400" dirty="0" smtClean="0"/>
              <a:t> gün</a:t>
            </a:r>
          </a:p>
          <a:p>
            <a:r>
              <a:rPr lang="tr-TR" dirty="0" smtClean="0"/>
              <a:t>İYATROJENİK AKCİĞER HASARI    </a:t>
            </a:r>
          </a:p>
          <a:p>
            <a:pPr marL="0" indent="0">
              <a:buNone/>
            </a:pPr>
            <a:r>
              <a:rPr lang="tr-TR" dirty="0" smtClean="0"/>
              <a:t>    7 günden fazla süre PEEP 15 cm H2O PIP 45 cm H2O </a:t>
            </a:r>
            <a:r>
              <a:rPr lang="tr-TR" dirty="0" err="1" smtClean="0"/>
              <a:t>irrevesibl</a:t>
            </a:r>
            <a:r>
              <a:rPr lang="tr-TR" dirty="0" smtClean="0"/>
              <a:t> akciğer hasarına neden olur</a:t>
            </a:r>
          </a:p>
          <a:p>
            <a:r>
              <a:rPr lang="tr-TR" dirty="0" smtClean="0"/>
              <a:t>MAJOR HEMORAJİ (PULMONER HEMORAJİ DIŞINDA)</a:t>
            </a:r>
          </a:p>
          <a:p>
            <a:r>
              <a:rPr lang="tr-TR" dirty="0" smtClean="0"/>
              <a:t>AKUT VE YA KRONİK SSS HASARI ( </a:t>
            </a:r>
            <a:r>
              <a:rPr lang="tr-TR" dirty="0" err="1" smtClean="0"/>
              <a:t>ensefalit</a:t>
            </a:r>
            <a:r>
              <a:rPr lang="tr-TR" dirty="0" smtClean="0"/>
              <a:t> menenjit )</a:t>
            </a:r>
          </a:p>
          <a:p>
            <a:r>
              <a:rPr lang="tr-TR" dirty="0" smtClean="0"/>
              <a:t>YENİ GEÇİRİLMİŞ KAFA TRAVMASI </a:t>
            </a:r>
          </a:p>
        </p:txBody>
      </p:sp>
    </p:spTree>
    <p:extLst>
      <p:ext uri="{BB962C8B-B14F-4D97-AF65-F5344CB8AC3E}">
        <p14:creationId xmlns:p14="http://schemas.microsoft.com/office/powerpoint/2010/main" val="236194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ECMO ÖNERİLMEYEN DURUMLAR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ŞİDDETLİ KRONİK AKCİĞER HASTALIĞI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KROMOZOMAL ANOMALİLLER(TRİZOMİ 21 DIŞINDA)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PROGNOZU DÜŞÜK OLAN METOBOLİK VE YA ONKOLOJİK DURUMLAR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KONTROLSÜZ SEPSİS VARLIĞI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İMMUNSUPRESSİF DURUMLAR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DÜZELTİLMEMİŞ DİC</a:t>
            </a:r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407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tr-TR" dirty="0" smtClean="0"/>
              <a:t>ECMO TİPLERİ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tr-TR" dirty="0" smtClean="0"/>
              <a:t>VENO-VENÖZ   ECMO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VENO-ARTERYEL  ECMO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ARTERİO-VENÖZ ECMO(Düşük kan akımı ile sınırlıdır  CO2 uzaklaştırmak için kullanılır)</a:t>
            </a:r>
          </a:p>
          <a:p>
            <a:pPr marL="3690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60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VENO-VENÖZ ECMO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4586" y="1732449"/>
            <a:ext cx="10353762" cy="4846771"/>
          </a:xfrm>
        </p:spPr>
        <p:txBody>
          <a:bodyPr/>
          <a:lstStyle/>
          <a:p>
            <a:r>
              <a:rPr lang="tr-TR" dirty="0" smtClean="0"/>
              <a:t>GENELDE SAĞ İJV –FEMORAL VEN</a:t>
            </a:r>
          </a:p>
          <a:p>
            <a:r>
              <a:rPr lang="tr-TR" dirty="0" smtClean="0"/>
              <a:t> </a:t>
            </a:r>
          </a:p>
          <a:p>
            <a:r>
              <a:rPr lang="tr-TR" dirty="0" smtClean="0"/>
              <a:t>                                                                     ÇİFT LÜMENLİ(AVALON) KANÜLLERLE </a:t>
            </a:r>
          </a:p>
          <a:p>
            <a:pPr marL="3690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                                       İJV (13-19F)</a:t>
            </a:r>
          </a:p>
          <a:p>
            <a:r>
              <a:rPr lang="tr-TR" dirty="0" smtClean="0"/>
              <a:t>CERRAHİ VE YA PERKUTAN</a:t>
            </a:r>
            <a:endParaRPr lang="tr-TR" dirty="0"/>
          </a:p>
        </p:txBody>
      </p:sp>
      <p:pic>
        <p:nvPicPr>
          <p:cNvPr id="5" name="Picture 8" descr="Vv WCMO Schema"/>
          <p:cNvPicPr>
            <a:picLocks/>
          </p:cNvPicPr>
          <p:nvPr/>
        </p:nvPicPr>
        <p:blipFill>
          <a:blip r:embed="rId2" cstate="print">
            <a:lum bright="-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5" r="3459"/>
          <a:stretch>
            <a:fillRect/>
          </a:stretch>
        </p:blipFill>
        <p:spPr>
          <a:xfrm rot="5400000">
            <a:off x="695204" y="2356737"/>
            <a:ext cx="4385922" cy="390292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pic>
        <p:nvPicPr>
          <p:cNvPr id="7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610" y="3033132"/>
            <a:ext cx="2655610" cy="3323063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6" name="Picture 2" descr="C:\Users\rio.foster\AppData\Local\Microsoft\Windows\Temporary Internet Files\Content.Outlook\K0FE9JA2\ECLS_cannula_rev2_slide.jpg"/>
          <p:cNvPicPr/>
          <p:nvPr/>
        </p:nvPicPr>
        <p:blipFill>
          <a:blip r:embed="rId4"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0289" y="3033132"/>
            <a:ext cx="2851150" cy="3345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55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95" y="676507"/>
            <a:ext cx="10353762" cy="970450"/>
          </a:xfrm>
        </p:spPr>
        <p:txBody>
          <a:bodyPr/>
          <a:lstStyle/>
          <a:p>
            <a:r>
              <a:rPr lang="tr-TR" dirty="0" smtClean="0"/>
              <a:t>VV ECMO AVANTAJLARI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KAROTİD ARTERE GİRİŞİM OLMAMASI(1,5-5 Yaş arası çocuklarda  çift lümenli kanül olmadığında  V-A </a:t>
            </a:r>
            <a:r>
              <a:rPr lang="tr-TR" dirty="0" err="1" smtClean="0"/>
              <a:t>ecmo</a:t>
            </a:r>
            <a:r>
              <a:rPr lang="tr-TR" dirty="0" smtClean="0"/>
              <a:t>  da zorunlu olmakta)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KISA KANÜLYASYON SÜRESİ ÖZELLİKLE ÇİFT LÜMENLİ KANÜLLERLE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SEREBRAL REPERFÜZYON HASARI RİSKİNİN AZ OLMASI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MÜKEMMEL PULONER DESTEK VE PULMONER İSKEMİNİN AZ OLMASI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SİSTEMİK VE SEREBRAL TROMBOEMBOLİ RİSKİNİ AZ OLMASI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FİZYOLOJİK PULSATİL AKIMI KORUYOR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RV PRELOAD  PULMONER AKIMI VE LV ATIMI AZALTMIYOR</a:t>
            </a:r>
          </a:p>
        </p:txBody>
      </p:sp>
    </p:spTree>
    <p:extLst>
      <p:ext uri="{BB962C8B-B14F-4D97-AF65-F5344CB8AC3E}">
        <p14:creationId xmlns:p14="http://schemas.microsoft.com/office/powerpoint/2010/main" val="134741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VV ECMO DEZAVANTAJLARI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KARDİYAK DESTEK YAPMAMASI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HASTANIN KARDİYAK FONSİONLARINA BAĞIMLI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VA ECMO YA DÖNME RİSKİ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RESİRKÜLAYON </a:t>
            </a:r>
          </a:p>
        </p:txBody>
      </p:sp>
    </p:spTree>
    <p:extLst>
      <p:ext uri="{BB962C8B-B14F-4D97-AF65-F5344CB8AC3E}">
        <p14:creationId xmlns:p14="http://schemas.microsoft.com/office/powerpoint/2010/main" val="30575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VV ECMO RESİRKÜLASYON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tr-TR" dirty="0" smtClean="0"/>
              <a:t>OKSİJENİZE KANIN BİR KISMININ YENİDEN ECMO SİRKÜLASYONUNA GEÇMESİ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%30 RESİRKÜLASYON NORMAL 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R </a:t>
            </a:r>
            <a:r>
              <a:rPr lang="en-GB" dirty="0" smtClean="0"/>
              <a:t>=SpreOx-SvO2/SpostOx-SvO2</a:t>
            </a:r>
          </a:p>
          <a:p>
            <a:pPr>
              <a:lnSpc>
                <a:spcPct val="170000"/>
              </a:lnSpc>
            </a:pPr>
            <a:r>
              <a:rPr lang="en-GB" dirty="0" smtClean="0"/>
              <a:t>POMPA DEB</a:t>
            </a:r>
            <a:r>
              <a:rPr lang="tr-TR" dirty="0" smtClean="0"/>
              <a:t>İSİ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KATETER POZİSYONU 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KARDİYAK DEBİ</a:t>
            </a:r>
          </a:p>
          <a:p>
            <a:pPr>
              <a:lnSpc>
                <a:spcPct val="170000"/>
              </a:lnSpc>
            </a:pPr>
            <a:r>
              <a:rPr lang="tr-TR" dirty="0" smtClean="0"/>
              <a:t>RA  ÇAPI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470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UYGULAMA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Oksijenlenmiş kan, sistemik dolaşıma </a:t>
            </a:r>
            <a:r>
              <a:rPr lang="tr-TR" dirty="0" err="1" smtClean="0"/>
              <a:t>venöz</a:t>
            </a:r>
            <a:r>
              <a:rPr lang="tr-TR" dirty="0" smtClean="0"/>
              <a:t> kanüller aracılığı ile sağ kalbe gelerek geçiş yapar.</a:t>
            </a:r>
          </a:p>
          <a:p>
            <a:endParaRPr lang="tr-TR" dirty="0" smtClean="0"/>
          </a:p>
          <a:p>
            <a:r>
              <a:rPr lang="en-US" dirty="0" smtClean="0"/>
              <a:t> </a:t>
            </a:r>
            <a:r>
              <a:rPr lang="tr-TR" dirty="0" smtClean="0"/>
              <a:t>Alınan volüm</a:t>
            </a:r>
            <a:r>
              <a:rPr lang="en-US" dirty="0" smtClean="0"/>
              <a:t>  = </a:t>
            </a:r>
            <a:r>
              <a:rPr lang="tr-TR" dirty="0" smtClean="0"/>
              <a:t> Verilen </a:t>
            </a:r>
            <a:r>
              <a:rPr lang="en-US" dirty="0" err="1" smtClean="0"/>
              <a:t>vol</a:t>
            </a:r>
            <a:r>
              <a:rPr lang="tr-TR" dirty="0" err="1" smtClean="0"/>
              <a:t>üm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Bu nedenle CVP, ven</a:t>
            </a:r>
            <a:r>
              <a:rPr lang="en-US" dirty="0" smtClean="0"/>
              <a:t>t</a:t>
            </a:r>
            <a:r>
              <a:rPr lang="tr-TR" dirty="0" err="1" smtClean="0"/>
              <a:t>rikül</a:t>
            </a:r>
            <a:r>
              <a:rPr lang="tr-TR" dirty="0" smtClean="0"/>
              <a:t> dolumu ya da </a:t>
            </a:r>
            <a:r>
              <a:rPr lang="tr-TR" dirty="0" err="1" smtClean="0"/>
              <a:t>hemodinami</a:t>
            </a:r>
            <a:r>
              <a:rPr lang="tr-TR" dirty="0" smtClean="0"/>
              <a:t> üzerine anlamlı etkisi yoktur</a:t>
            </a:r>
            <a:endParaRPr lang="en-US" dirty="0" smtClean="0"/>
          </a:p>
          <a:p>
            <a:endParaRPr lang="en-US" dirty="0" smtClean="0"/>
          </a:p>
          <a:p>
            <a:r>
              <a:rPr lang="tr-TR" dirty="0" smtClean="0"/>
              <a:t>Gaz değişimi olmuş temiz kan sağ </a:t>
            </a:r>
            <a:r>
              <a:rPr lang="tr-TR" dirty="0" err="1" smtClean="0"/>
              <a:t>ventrikülden</a:t>
            </a:r>
            <a:r>
              <a:rPr lang="tr-TR" dirty="0" smtClean="0"/>
              <a:t> </a:t>
            </a:r>
            <a:r>
              <a:rPr lang="tr-TR" dirty="0" err="1" smtClean="0"/>
              <a:t>AC’e</a:t>
            </a:r>
            <a:r>
              <a:rPr lang="tr-TR" dirty="0" smtClean="0"/>
              <a:t> gittiğinden kalan AC  fonksiyonuyla yapılan temizlemenin anlamlı bir etkisi yoktur.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3795" y="484742"/>
            <a:ext cx="10353762" cy="969485"/>
          </a:xfrm>
        </p:spPr>
        <p:txBody>
          <a:bodyPr/>
          <a:lstStyle/>
          <a:p>
            <a:r>
              <a:rPr lang="tr-TR" dirty="0" smtClean="0"/>
              <a:t>VA ECMO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0702" y="1427356"/>
            <a:ext cx="10353762" cy="512956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dirty="0" smtClean="0"/>
              <a:t>GENELDE-SANTRAL (RA- AORT)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FEMORO-FEMORAL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SAĞ İJV – CCA</a:t>
            </a:r>
            <a:endParaRPr lang="tr-TR" dirty="0"/>
          </a:p>
        </p:txBody>
      </p:sp>
      <p:pic>
        <p:nvPicPr>
          <p:cNvPr id="5" name="Picture 9" descr="Cardiohelp 2"/>
          <p:cNvPicPr>
            <a:picLocks/>
          </p:cNvPicPr>
          <p:nvPr/>
        </p:nvPicPr>
        <p:blipFill>
          <a:blip r:embed="rId2" cstate="print">
            <a:lum bright="-40000"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1"/>
          <a:stretch>
            <a:fillRect/>
          </a:stretch>
        </p:blipFill>
        <p:spPr>
          <a:xfrm rot="5400000">
            <a:off x="5369913" y="1673895"/>
            <a:ext cx="5018052" cy="454969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6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 ECMO AVANTAJLARI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tr-TR" dirty="0" smtClean="0"/>
              <a:t>HEM KARDİYAK HEM PULMONER DESTEK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KARDİYAK FONKSİONLARA BAĞIMLI DEĞİLDİR</a:t>
            </a:r>
          </a:p>
          <a:p>
            <a:pPr>
              <a:lnSpc>
                <a:spcPct val="200000"/>
              </a:lnSpc>
            </a:pPr>
            <a:r>
              <a:rPr lang="tr-TR" dirty="0" smtClean="0"/>
              <a:t>DAHA YÜKSEK OKSİJENİZASYON SAĞLAR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42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 ECMO DEZAVANTAJLARI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ARTERYAL GİRİŞİM OLMASI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SİSTEMİK VE SEREBRAL EMBOLİ RİSKİNİN OLMASI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PULMONER İSKEMİ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LV AFTERLOAD ARTIRMASI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YÜKSEK DEBİDE NON PULSATİL AKIM YARATMASI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224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VV-VA ECMO YA GEÇME KRİTERLERİ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DERİN HİPOKSİ (</a:t>
            </a:r>
            <a:r>
              <a:rPr lang="en-GB" dirty="0" smtClean="0"/>
              <a:t>&gt;</a:t>
            </a:r>
            <a:r>
              <a:rPr lang="tr-TR" dirty="0" smtClean="0"/>
              <a:t>PaO2 50mmHg 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İNOTROP DESTEĞİNE RAĞMEN PROGRESSİF HİPOTANSİON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PERSİSTAN METOBOLİK ASİDOZ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VENTİLATÖR PARAMETRELERİN NORMALİZASYONUNDA GÜÇLÜK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YÜKSEK </a:t>
            </a:r>
            <a:r>
              <a:rPr lang="tr-TR" dirty="0" err="1" smtClean="0"/>
              <a:t>Hgb</a:t>
            </a:r>
            <a:r>
              <a:rPr lang="tr-TR" dirty="0" smtClean="0"/>
              <a:t> düzeyi (</a:t>
            </a:r>
            <a:r>
              <a:rPr lang="en-GB" dirty="0" smtClean="0"/>
              <a:t>&gt;</a:t>
            </a:r>
            <a:r>
              <a:rPr lang="tr-TR" dirty="0" smtClean="0"/>
              <a:t>50mg/dl)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SAĞ VENTRİKÜLER STUNİNG SENDROMU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170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PEDİATRİK ECMO FLOW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50000"/>
              </a:lnSpc>
            </a:pPr>
            <a:r>
              <a:rPr lang="tr-TR" dirty="0" smtClean="0"/>
              <a:t>İNFANT  120   ml /kg/ </a:t>
            </a:r>
            <a:r>
              <a:rPr lang="tr-TR" dirty="0" err="1" smtClean="0"/>
              <a:t>dak</a:t>
            </a:r>
            <a:r>
              <a:rPr lang="tr-TR" dirty="0" smtClean="0"/>
              <a:t>  </a:t>
            </a:r>
          </a:p>
          <a:p>
            <a:pPr>
              <a:lnSpc>
                <a:spcPct val="250000"/>
              </a:lnSpc>
            </a:pPr>
            <a:r>
              <a:rPr lang="tr-TR" dirty="0" smtClean="0"/>
              <a:t>ÇOCUK    90   ml/kg/</a:t>
            </a:r>
            <a:r>
              <a:rPr lang="tr-TR" dirty="0" err="1" smtClean="0"/>
              <a:t>dak</a:t>
            </a:r>
            <a:endParaRPr lang="tr-TR" dirty="0" smtClean="0"/>
          </a:p>
          <a:p>
            <a:r>
              <a:rPr lang="tr-TR" dirty="0" smtClean="0"/>
              <a:t>ERİŞKİN  60   ml/kg/ </a:t>
            </a:r>
            <a:r>
              <a:rPr lang="tr-TR" dirty="0" err="1" smtClean="0"/>
              <a:t>dak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>
                <a:solidFill>
                  <a:schemeClr val="tx1"/>
                </a:solidFill>
              </a:rPr>
              <a:t>OKSİJEN TRANSPORT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İNFANT  6ml/kg/</a:t>
            </a:r>
            <a:r>
              <a:rPr lang="tr-TR" sz="2000" dirty="0" err="1" smtClean="0">
                <a:solidFill>
                  <a:schemeClr val="tx1"/>
                </a:solidFill>
              </a:rPr>
              <a:t>dk</a:t>
            </a:r>
            <a:r>
              <a:rPr lang="tr-TR" sz="2000" dirty="0" smtClean="0">
                <a:solidFill>
                  <a:schemeClr val="tx1"/>
                </a:solidFill>
              </a:rPr>
              <a:t>, </a:t>
            </a: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ÇOCUK  4-5ml/kg/</a:t>
            </a:r>
            <a:r>
              <a:rPr lang="tr-TR" sz="2000" dirty="0" err="1" smtClean="0">
                <a:solidFill>
                  <a:schemeClr val="tx1"/>
                </a:solidFill>
              </a:rPr>
              <a:t>dk</a:t>
            </a:r>
            <a:endParaRPr lang="tr-TR" sz="2000" dirty="0" smtClean="0">
              <a:solidFill>
                <a:schemeClr val="tx1"/>
              </a:solidFill>
            </a:endParaRPr>
          </a:p>
          <a:p>
            <a:pPr lvl="1"/>
            <a:r>
              <a:rPr lang="tr-TR" sz="2000" dirty="0" smtClean="0">
                <a:solidFill>
                  <a:schemeClr val="tx1"/>
                </a:solidFill>
              </a:rPr>
              <a:t>EİŞKİN   3ml/kg/</a:t>
            </a:r>
            <a:r>
              <a:rPr lang="tr-TR" sz="2000" dirty="0" err="1" smtClean="0">
                <a:solidFill>
                  <a:schemeClr val="tx1"/>
                </a:solidFill>
              </a:rPr>
              <a:t>dk</a:t>
            </a:r>
            <a:endParaRPr lang="tr-TR" sz="2000" dirty="0" smtClean="0">
              <a:solidFill>
                <a:schemeClr val="tx1"/>
              </a:solidFill>
            </a:endParaRPr>
          </a:p>
          <a:p>
            <a:pPr>
              <a:lnSpc>
                <a:spcPct val="250000"/>
              </a:lnSpc>
            </a:pPr>
            <a:endParaRPr lang="tr-TR" dirty="0" smtClean="0"/>
          </a:p>
          <a:p>
            <a:pPr>
              <a:lnSpc>
                <a:spcPct val="2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1416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ZAMANI PULMONER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 FiO2: </a:t>
            </a:r>
            <a:r>
              <a:rPr lang="tr-TR" sz="2400" dirty="0" smtClean="0"/>
              <a:t>%35- 40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400" dirty="0" smtClean="0"/>
              <a:t> </a:t>
            </a:r>
            <a:r>
              <a:rPr lang="tr-TR" sz="2400" dirty="0"/>
              <a:t>PIP: 20 cmH2O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 </a:t>
            </a:r>
            <a:r>
              <a:rPr lang="tr-TR" sz="2400" dirty="0"/>
              <a:t>PEEP: 8 – 10 cmH2O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 </a:t>
            </a:r>
            <a:r>
              <a:rPr lang="tr-TR" sz="2400" dirty="0"/>
              <a:t>Solunum frekansı: 5 – 10 /</a:t>
            </a:r>
            <a:r>
              <a:rPr lang="tr-TR" sz="2400" dirty="0" err="1" smtClean="0"/>
              <a:t>dk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err="1" smtClean="0"/>
              <a:t>Tidal</a:t>
            </a:r>
            <a:r>
              <a:rPr lang="tr-TR" sz="2400" dirty="0" smtClean="0"/>
              <a:t> volüm 4-6cc/kg </a:t>
            </a:r>
            <a:r>
              <a:rPr lang="en-US" sz="2400" dirty="0" smtClean="0"/>
              <a:t> </a:t>
            </a:r>
            <a:r>
              <a:rPr lang="en-US" sz="2400" dirty="0" err="1" smtClean="0"/>
              <a:t>şeklinde</a:t>
            </a:r>
            <a:r>
              <a:rPr lang="en-US" sz="2400" dirty="0" smtClean="0"/>
              <a:t> </a:t>
            </a:r>
            <a:r>
              <a:rPr lang="en-US" sz="2400" dirty="0" err="1" smtClean="0"/>
              <a:t>düzenleme</a:t>
            </a:r>
            <a:r>
              <a:rPr lang="en-US" sz="2400" dirty="0" smtClean="0"/>
              <a:t> </a:t>
            </a:r>
            <a:r>
              <a:rPr lang="en-US" sz="2400" dirty="0" err="1" smtClean="0"/>
              <a:t>yapılır</a:t>
            </a:r>
            <a:r>
              <a:rPr lang="en-US" sz="2400" dirty="0" smtClean="0"/>
              <a:t>. </a:t>
            </a:r>
            <a:endParaRPr lang="tr-TR" sz="2400" dirty="0" smtClean="0"/>
          </a:p>
          <a:p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20795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-TAKİP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403946"/>
          </a:xfrm>
        </p:spPr>
        <p:txBody>
          <a:bodyPr>
            <a:normAutofit/>
          </a:bodyPr>
          <a:lstStyle/>
          <a:p>
            <a:r>
              <a:rPr lang="tr-TR" dirty="0" smtClean="0"/>
              <a:t>ANTİKOAGÜLASYON</a:t>
            </a:r>
          </a:p>
          <a:p>
            <a:r>
              <a:rPr lang="tr-TR" dirty="0" smtClean="0"/>
              <a:t>ECMO da TRANSFÜZYON </a:t>
            </a:r>
          </a:p>
          <a:p>
            <a:r>
              <a:rPr lang="tr-TR" dirty="0" smtClean="0"/>
              <a:t>DÜŞÜK DOZ İNOTROP </a:t>
            </a:r>
          </a:p>
          <a:p>
            <a:r>
              <a:rPr lang="tr-TR" dirty="0" smtClean="0"/>
              <a:t> HEMOLİZ TAKİBİ İÇİN GÜNAŞIRI FREE HEMOGLOBİN </a:t>
            </a:r>
          </a:p>
          <a:p>
            <a:r>
              <a:rPr lang="tr-TR" dirty="0" smtClean="0"/>
              <a:t>ENTERAL BESLENME SAĞLANMASI </a:t>
            </a:r>
          </a:p>
          <a:p>
            <a:r>
              <a:rPr lang="tr-TR" dirty="0" smtClean="0"/>
              <a:t>SEDASYON </a:t>
            </a:r>
          </a:p>
          <a:p>
            <a:r>
              <a:rPr lang="tr-TR" dirty="0" smtClean="0"/>
              <a:t>ANTİBİOTERAPİ DÜZENLENMESİ</a:t>
            </a:r>
          </a:p>
          <a:p>
            <a:r>
              <a:rPr lang="tr-TR" dirty="0" smtClean="0"/>
              <a:t>OLİGÜRİ-ANURİ ÖNLEMESİ                                                                                    </a:t>
            </a:r>
          </a:p>
          <a:p>
            <a:r>
              <a:rPr lang="tr-TR" dirty="0" smtClean="0"/>
              <a:t>GEREĞİNDE HEMOFİLTRASYON,HEMODİAFİLTRASYON(CRRT),PLAZMAFEREZ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642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4 İçerik Yer Tutucusu" descr="vedo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1508" y="627961"/>
            <a:ext cx="7304184" cy="50861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 ANTİKOAGÜLASYON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50-100 ü/kg yükleme, idame 10-20 ü /kg </a:t>
            </a:r>
            <a:r>
              <a:rPr lang="tr-TR" dirty="0" err="1" smtClean="0"/>
              <a:t>Heparin</a:t>
            </a:r>
            <a:r>
              <a:rPr lang="tr-TR" dirty="0" smtClean="0"/>
              <a:t> </a:t>
            </a:r>
            <a:r>
              <a:rPr lang="tr-TR" dirty="0" err="1" smtClean="0"/>
              <a:t>infüzyonu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ACT </a:t>
            </a:r>
            <a:r>
              <a:rPr lang="tr-TR" dirty="0" err="1" smtClean="0"/>
              <a:t>Monitorizasyonu</a:t>
            </a:r>
            <a:r>
              <a:rPr lang="tr-TR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Kanama olmayan hastada  ACT 160-220 arası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Günlük AT 3 takibi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Direk </a:t>
            </a:r>
            <a:r>
              <a:rPr lang="tr-TR" dirty="0" err="1" smtClean="0"/>
              <a:t>trombin</a:t>
            </a:r>
            <a:r>
              <a:rPr lang="tr-TR" dirty="0" smtClean="0"/>
              <a:t> </a:t>
            </a:r>
            <a:r>
              <a:rPr lang="tr-TR" dirty="0" err="1" smtClean="0"/>
              <a:t>ihibitörleri</a:t>
            </a:r>
            <a:r>
              <a:rPr lang="tr-TR" dirty="0" smtClean="0"/>
              <a:t>(</a:t>
            </a:r>
            <a:r>
              <a:rPr lang="tr-TR" dirty="0" err="1" smtClean="0"/>
              <a:t>argatrobanve</a:t>
            </a:r>
            <a:r>
              <a:rPr lang="tr-TR" dirty="0" smtClean="0"/>
              <a:t> </a:t>
            </a:r>
            <a:r>
              <a:rPr lang="tr-TR" dirty="0" err="1" smtClean="0"/>
              <a:t>lepirudin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Multi-sistem terapi (</a:t>
            </a:r>
            <a:r>
              <a:rPr lang="tr-TR" dirty="0" err="1" smtClean="0"/>
              <a:t>heparin</a:t>
            </a:r>
            <a:r>
              <a:rPr lang="tr-TR" dirty="0" smtClean="0"/>
              <a:t>, </a:t>
            </a:r>
            <a:r>
              <a:rPr lang="tr-TR" dirty="0" err="1" smtClean="0"/>
              <a:t>dipiridamol</a:t>
            </a:r>
            <a:r>
              <a:rPr lang="tr-TR" dirty="0" smtClean="0"/>
              <a:t> ,aspirin,  </a:t>
            </a:r>
            <a:r>
              <a:rPr lang="tr-TR" dirty="0" err="1" smtClean="0"/>
              <a:t>pentoxyphillin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4329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Desktop\vedat hepsi\vedat\vedo 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8598" y="1949986"/>
            <a:ext cx="4781320" cy="4395729"/>
          </a:xfrm>
          <a:prstGeom prst="rect">
            <a:avLst/>
          </a:prstGeom>
          <a:noFill/>
        </p:spPr>
      </p:pic>
      <p:pic>
        <p:nvPicPr>
          <p:cNvPr id="3075" name="Picture 3" descr="C:\Users\Dell\Desktop\vedat hepsi\vedat\vedo 0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2482" y="1421176"/>
            <a:ext cx="5787981" cy="4318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3795" y="169817"/>
            <a:ext cx="10353762" cy="6930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TRANSFÜZYON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4" y="849086"/>
            <a:ext cx="9758559" cy="58129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sz="1600" i="1" dirty="0" smtClean="0"/>
          </a:p>
          <a:p>
            <a:pPr marL="0" indent="0">
              <a:buNone/>
            </a:pPr>
            <a:r>
              <a:rPr lang="tr-TR" sz="1600" i="1" dirty="0" smtClean="0"/>
              <a:t> ERT</a:t>
            </a:r>
            <a:endParaRPr lang="tr-TR" sz="1800" i="1" dirty="0" smtClean="0"/>
          </a:p>
          <a:p>
            <a:r>
              <a:rPr lang="tr-TR" sz="1800" i="1" dirty="0" err="1" smtClean="0"/>
              <a:t>Hgb</a:t>
            </a:r>
            <a:r>
              <a:rPr lang="tr-TR" sz="1800" i="1" dirty="0" smtClean="0"/>
              <a:t>/</a:t>
            </a:r>
            <a:r>
              <a:rPr lang="tr-TR" sz="1800" i="1" dirty="0" err="1" smtClean="0"/>
              <a:t>Htc</a:t>
            </a:r>
            <a:r>
              <a:rPr lang="tr-TR" sz="1800" i="1" dirty="0" smtClean="0"/>
              <a:t>      12-15/35-45</a:t>
            </a:r>
          </a:p>
          <a:p>
            <a:pPr marL="0" indent="0">
              <a:buNone/>
            </a:pPr>
            <a:r>
              <a:rPr lang="tr-TR" sz="1800" i="1" dirty="0"/>
              <a:t> </a:t>
            </a:r>
            <a:r>
              <a:rPr lang="tr-TR" sz="1800" i="1" dirty="0" smtClean="0"/>
              <a:t>TDP</a:t>
            </a:r>
          </a:p>
          <a:p>
            <a:r>
              <a:rPr lang="tr-TR" sz="1800" i="1" dirty="0" err="1" smtClean="0"/>
              <a:t>massif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hemoraji</a:t>
            </a:r>
            <a:r>
              <a:rPr lang="tr-TR" sz="1800" i="1" dirty="0" smtClean="0"/>
              <a:t> </a:t>
            </a:r>
          </a:p>
          <a:p>
            <a:r>
              <a:rPr lang="tr-TR" sz="1800" i="1" dirty="0" smtClean="0"/>
              <a:t>AT düzeyi </a:t>
            </a:r>
          </a:p>
          <a:p>
            <a:r>
              <a:rPr lang="tr-TR" sz="1800" i="1" dirty="0" err="1" smtClean="0"/>
              <a:t>Massif</a:t>
            </a:r>
            <a:r>
              <a:rPr lang="tr-TR" sz="1800" i="1" dirty="0" smtClean="0"/>
              <a:t> transfüzyon </a:t>
            </a:r>
            <a:r>
              <a:rPr lang="tr-TR" sz="1800" i="1" dirty="0" err="1" smtClean="0"/>
              <a:t>reaksionu</a:t>
            </a:r>
            <a:r>
              <a:rPr lang="tr-TR" sz="1800" i="1" dirty="0" smtClean="0"/>
              <a:t> </a:t>
            </a:r>
          </a:p>
          <a:p>
            <a:r>
              <a:rPr lang="tr-TR" sz="1800" i="1" dirty="0" err="1" smtClean="0"/>
              <a:t>Hipovolemi</a:t>
            </a:r>
            <a:r>
              <a:rPr lang="tr-TR" sz="1800" i="1" dirty="0" smtClean="0"/>
              <a:t> zamanı</a:t>
            </a:r>
          </a:p>
          <a:p>
            <a:pPr marL="0" indent="0">
              <a:buNone/>
            </a:pPr>
            <a:r>
              <a:rPr lang="tr-TR" sz="1800" i="1" dirty="0" smtClean="0"/>
              <a:t>TROMBOSİT</a:t>
            </a:r>
          </a:p>
          <a:p>
            <a:r>
              <a:rPr lang="tr-TR" sz="1800" i="1" dirty="0" smtClean="0"/>
              <a:t>15 </a:t>
            </a:r>
            <a:r>
              <a:rPr lang="tr-TR" sz="1800" i="1" dirty="0" err="1" smtClean="0"/>
              <a:t>dak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intervalle</a:t>
            </a:r>
            <a:r>
              <a:rPr lang="tr-TR" sz="1800" i="1" dirty="0" smtClean="0"/>
              <a:t> ACT </a:t>
            </a:r>
            <a:r>
              <a:rPr lang="tr-TR" sz="1800" i="1" dirty="0" err="1" smtClean="0"/>
              <a:t>monitörizsayonu</a:t>
            </a:r>
            <a:endParaRPr lang="tr-TR" sz="1800" i="1" dirty="0" smtClean="0"/>
          </a:p>
          <a:p>
            <a:r>
              <a:rPr lang="tr-TR" sz="1800" i="1" dirty="0" err="1" smtClean="0"/>
              <a:t>Trombosit</a:t>
            </a:r>
            <a:r>
              <a:rPr lang="tr-TR" sz="1800" i="1" dirty="0" smtClean="0"/>
              <a:t> &gt;75000</a:t>
            </a:r>
          </a:p>
          <a:p>
            <a:r>
              <a:rPr lang="tr-TR" sz="1800" i="1" dirty="0" smtClean="0"/>
              <a:t>Kontrolsüz kanama</a:t>
            </a:r>
          </a:p>
          <a:p>
            <a:r>
              <a:rPr lang="tr-TR" sz="1800" i="1" dirty="0" smtClean="0"/>
              <a:t>5ml/15dak</a:t>
            </a:r>
          </a:p>
          <a:p>
            <a:pPr marL="0" indent="0">
              <a:buNone/>
            </a:pPr>
            <a:r>
              <a:rPr lang="tr-TR" sz="1800" i="1" dirty="0" smtClean="0"/>
              <a:t>KRİOPRESİPİTAT</a:t>
            </a:r>
          </a:p>
          <a:p>
            <a:r>
              <a:rPr lang="tr-TR" sz="1800" i="1" dirty="0" smtClean="0"/>
              <a:t>Fibrinojen &lt;200mg/dl</a:t>
            </a:r>
          </a:p>
          <a:p>
            <a:r>
              <a:rPr lang="tr-TR" sz="1800" i="1" dirty="0" smtClean="0"/>
              <a:t>Kontrolsüz kanama </a:t>
            </a:r>
          </a:p>
          <a:p>
            <a:r>
              <a:rPr lang="tr-TR" sz="1800" i="1" dirty="0" smtClean="0"/>
              <a:t>FDP &gt;40mg/dl</a:t>
            </a:r>
          </a:p>
          <a:p>
            <a:endParaRPr lang="tr-TR" sz="1600" i="1" dirty="0" smtClean="0"/>
          </a:p>
          <a:p>
            <a:endParaRPr lang="tr-TR" sz="1600" i="1" dirty="0" smtClean="0"/>
          </a:p>
          <a:p>
            <a:pPr marL="0" indent="0">
              <a:buNone/>
            </a:pPr>
            <a:endParaRPr lang="tr-TR" sz="2400" i="1" dirty="0" smtClean="0"/>
          </a:p>
          <a:p>
            <a:pPr marL="0" indent="0">
              <a:buNone/>
            </a:pPr>
            <a:endParaRPr lang="tr-TR" sz="2400" i="1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89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pompa video\IMG-20190206-WA00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1514" y="782198"/>
            <a:ext cx="6533002" cy="5761821"/>
          </a:xfrm>
          <a:prstGeom prst="rect">
            <a:avLst/>
          </a:prstGeom>
          <a:noFill/>
        </p:spPr>
      </p:pic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2" cy="672029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ECMO-TRANSFÜZYON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8472" y="176270"/>
            <a:ext cx="11523644" cy="6389783"/>
          </a:xfrm>
        </p:spPr>
        <p:txBody>
          <a:bodyPr/>
          <a:lstStyle/>
          <a:p>
            <a:r>
              <a:rPr lang="tr-TR" dirty="0" smtClean="0"/>
              <a:t>                                                                                       </a:t>
            </a:r>
          </a:p>
          <a:p>
            <a:r>
              <a:rPr lang="tr-TR" dirty="0" smtClean="0"/>
              <a:t>                                                                               HEMOFİLTRASYON</a:t>
            </a:r>
            <a:endParaRPr lang="tr-TR" dirty="0"/>
          </a:p>
        </p:txBody>
      </p:sp>
      <p:pic>
        <p:nvPicPr>
          <p:cNvPr id="1026" name="Picture 2" descr="C:\Users\Dell\Desktop\ecmo9\vedo 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9782" y="1729647"/>
            <a:ext cx="5012675" cy="4449170"/>
          </a:xfrm>
          <a:prstGeom prst="rect">
            <a:avLst/>
          </a:prstGeom>
          <a:noFill/>
        </p:spPr>
      </p:pic>
      <p:pic>
        <p:nvPicPr>
          <p:cNvPr id="1027" name="Picture 3" descr="C:\Users\Dell\Desktop\ecmo9\vedo 0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045" y="594911"/>
            <a:ext cx="5133113" cy="4285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57015" y="132202"/>
            <a:ext cx="10353762" cy="85931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ECMO-CRRT (RENAL REPLASMAN TERAPİ)  </a:t>
            </a:r>
            <a:endParaRPr lang="tr-TR" dirty="0"/>
          </a:p>
        </p:txBody>
      </p:sp>
      <p:pic>
        <p:nvPicPr>
          <p:cNvPr id="3075" name="Picture 3" descr="C:\Users\Dell\Desktop\pompa video\IMG-20190206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47453" y="1134738"/>
            <a:ext cx="4605050" cy="5174256"/>
          </a:xfrm>
          <a:prstGeom prst="rect">
            <a:avLst/>
          </a:prstGeom>
          <a:noFill/>
        </p:spPr>
      </p:pic>
      <p:pic>
        <p:nvPicPr>
          <p:cNvPr id="3076" name="Picture 4" descr="C:\Users\Dell\Desktop\pompa video\IMG-20190206-WA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0120" y="1696598"/>
            <a:ext cx="4442610" cy="4957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ECMO KOMPL</a:t>
            </a:r>
            <a:r>
              <a:rPr lang="tr-TR" dirty="0" smtClean="0"/>
              <a:t>İKASYONLARI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KANAMA</a:t>
            </a:r>
          </a:p>
          <a:p>
            <a:r>
              <a:rPr lang="tr-TR" dirty="0" smtClean="0"/>
              <a:t>ORGAN YETMEZLİĞİ(Böbrek yetmezliği-Karaciğer yetmezliği)</a:t>
            </a:r>
          </a:p>
          <a:p>
            <a:r>
              <a:rPr lang="tr-TR" dirty="0" smtClean="0"/>
              <a:t>ENFEKSİON</a:t>
            </a:r>
          </a:p>
          <a:p>
            <a:r>
              <a:rPr lang="tr-TR" dirty="0" smtClean="0"/>
              <a:t>TEKNİK KOMPLİKASYONLAR</a:t>
            </a:r>
          </a:p>
          <a:p>
            <a:pPr marL="0" indent="0">
              <a:buNone/>
            </a:pPr>
            <a:r>
              <a:rPr lang="tr-TR" dirty="0" smtClean="0"/>
              <a:t>   * </a:t>
            </a:r>
            <a:r>
              <a:rPr lang="tr-TR" dirty="0" err="1" smtClean="0"/>
              <a:t>Tromboz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* </a:t>
            </a:r>
            <a:r>
              <a:rPr lang="tr-TR" dirty="0" err="1" smtClean="0"/>
              <a:t>Oksijenatör</a:t>
            </a:r>
            <a:r>
              <a:rPr lang="tr-TR" dirty="0" smtClean="0"/>
              <a:t> yetersizliği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* Hava </a:t>
            </a:r>
            <a:r>
              <a:rPr lang="tr-TR" dirty="0" err="1" smtClean="0"/>
              <a:t>embolisi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* Kanüllerle ilgili sorunlar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* Pompa </a:t>
            </a:r>
            <a:r>
              <a:rPr lang="tr-TR" dirty="0" err="1" smtClean="0"/>
              <a:t>disfonksiyonu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46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44627"/>
          </a:xfrm>
        </p:spPr>
        <p:txBody>
          <a:bodyPr/>
          <a:lstStyle/>
          <a:p>
            <a:r>
              <a:rPr lang="en-GB" dirty="0" smtClean="0"/>
              <a:t>ECMO KOMPL</a:t>
            </a:r>
            <a:r>
              <a:rPr lang="tr-TR" dirty="0" smtClean="0"/>
              <a:t>İKASYONLARI-KANAMA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3795" y="1520329"/>
            <a:ext cx="10353762" cy="4270872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tr-TR" dirty="0" smtClean="0"/>
              <a:t>En sık görülen ciddi komplikasyon  ( %30)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sz="2200" dirty="0" smtClean="0"/>
              <a:t>pıhtılaşma</a:t>
            </a:r>
            <a:r>
              <a:rPr lang="tr-TR" dirty="0" smtClean="0"/>
              <a:t> faktörlerinin harcanması,yetersiz  </a:t>
            </a:r>
            <a:r>
              <a:rPr lang="tr-TR" dirty="0" err="1" smtClean="0"/>
              <a:t>Antikoagulasyon</a:t>
            </a:r>
            <a:r>
              <a:rPr lang="tr-TR" dirty="0" smtClean="0"/>
              <a:t> sonucu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tr-TR" dirty="0" smtClean="0"/>
              <a:t>Hatlarda, </a:t>
            </a:r>
            <a:r>
              <a:rPr lang="tr-TR" dirty="0" err="1" smtClean="0"/>
              <a:t>oksijenatörde</a:t>
            </a:r>
            <a:r>
              <a:rPr lang="tr-TR" dirty="0" smtClean="0"/>
              <a:t>. </a:t>
            </a:r>
            <a:r>
              <a:rPr lang="tr-TR" dirty="0" err="1" smtClean="0"/>
              <a:t>Kanullerde</a:t>
            </a:r>
            <a:r>
              <a:rPr lang="tr-TR" dirty="0" smtClean="0"/>
              <a:t> </a:t>
            </a:r>
            <a:r>
              <a:rPr lang="tr-TR" dirty="0" err="1" smtClean="0"/>
              <a:t>tromboembolik</a:t>
            </a:r>
            <a:r>
              <a:rPr lang="tr-TR" dirty="0" smtClean="0"/>
              <a:t> olaylar.</a:t>
            </a:r>
          </a:p>
          <a:p>
            <a:r>
              <a:rPr lang="tr-TR" dirty="0" smtClean="0"/>
              <a:t>ÖNLEM:</a:t>
            </a:r>
          </a:p>
          <a:p>
            <a:r>
              <a:rPr lang="tr-TR" dirty="0" smtClean="0"/>
              <a:t>Mevcut testler </a:t>
            </a:r>
            <a:r>
              <a:rPr lang="tr-TR" dirty="0" err="1" smtClean="0"/>
              <a:t>varolan</a:t>
            </a:r>
            <a:r>
              <a:rPr lang="tr-TR" dirty="0" smtClean="0"/>
              <a:t> pıhtılaşma bozukluğunu, tüketim </a:t>
            </a:r>
            <a:r>
              <a:rPr lang="tr-TR" dirty="0" err="1" smtClean="0"/>
              <a:t>koagülopatisi</a:t>
            </a:r>
            <a:r>
              <a:rPr lang="tr-TR" dirty="0" smtClean="0"/>
              <a:t> ile arasındaki farkı göstermeli</a:t>
            </a:r>
          </a:p>
          <a:p>
            <a:r>
              <a:rPr lang="tr-TR" dirty="0" smtClean="0"/>
              <a:t>Özellikle </a:t>
            </a:r>
            <a:r>
              <a:rPr lang="tr-TR" dirty="0" err="1" smtClean="0"/>
              <a:t>hemostatik</a:t>
            </a:r>
            <a:r>
              <a:rPr lang="tr-TR" dirty="0" smtClean="0"/>
              <a:t> sistemin önemli parçalarından </a:t>
            </a:r>
            <a:br>
              <a:rPr lang="tr-TR" dirty="0" smtClean="0"/>
            </a:br>
            <a:r>
              <a:rPr lang="tr-TR" dirty="0" err="1" smtClean="0"/>
              <a:t>trombosit</a:t>
            </a:r>
            <a:r>
              <a:rPr lang="tr-TR" dirty="0" smtClean="0"/>
              <a:t> veya fibrinojen  tüketiminin takibi gerekli.</a:t>
            </a:r>
          </a:p>
          <a:p>
            <a:r>
              <a:rPr lang="tr-TR" dirty="0" smtClean="0"/>
              <a:t>ACT </a:t>
            </a:r>
          </a:p>
          <a:p>
            <a:r>
              <a:rPr lang="tr-TR" dirty="0" smtClean="0"/>
              <a:t>Aktive Edilmiş </a:t>
            </a:r>
            <a:r>
              <a:rPr lang="tr-TR" dirty="0" err="1" smtClean="0"/>
              <a:t>Parsiyel</a:t>
            </a:r>
            <a:r>
              <a:rPr lang="tr-TR" dirty="0" smtClean="0"/>
              <a:t> </a:t>
            </a:r>
            <a:r>
              <a:rPr lang="tr-TR" dirty="0" err="1" smtClean="0"/>
              <a:t>Tromboplastin</a:t>
            </a:r>
            <a:r>
              <a:rPr lang="tr-TR" dirty="0" smtClean="0"/>
              <a:t> Zamanı</a:t>
            </a:r>
            <a:r>
              <a:rPr lang="tr-TR" sz="3200" dirty="0" smtClean="0">
                <a:latin typeface="Times New Roman" pitchFamily="18" charset="0"/>
              </a:rPr>
              <a:t> (</a:t>
            </a:r>
            <a:r>
              <a:rPr lang="tr-TR" dirty="0" smtClean="0"/>
              <a:t>APTT-APTZ)</a:t>
            </a:r>
          </a:p>
          <a:p>
            <a:r>
              <a:rPr lang="tr-TR" dirty="0" smtClean="0"/>
              <a:t>TEG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TEKNİK KOMPLİKASYONLAR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3795" y="1732450"/>
            <a:ext cx="10353762" cy="4802166"/>
          </a:xfrm>
        </p:spPr>
        <p:txBody>
          <a:bodyPr>
            <a:normAutofit/>
          </a:bodyPr>
          <a:lstStyle/>
          <a:p>
            <a:r>
              <a:rPr lang="tr-TR" dirty="0" smtClean="0"/>
              <a:t>Kanül sorunları                          %21  			</a:t>
            </a:r>
          </a:p>
          <a:p>
            <a:r>
              <a:rPr lang="tr-TR" dirty="0" err="1" smtClean="0"/>
              <a:t>Oksijenatör</a:t>
            </a:r>
            <a:r>
              <a:rPr lang="tr-TR" dirty="0" smtClean="0"/>
              <a:t> bozulması              %20.8	</a:t>
            </a:r>
          </a:p>
          <a:p>
            <a:r>
              <a:rPr lang="tr-TR" dirty="0" smtClean="0"/>
              <a:t>Sistemde pıhtı                           %20.7			</a:t>
            </a:r>
          </a:p>
          <a:p>
            <a:r>
              <a:rPr lang="tr-TR" dirty="0" smtClean="0"/>
              <a:t>Sistemde hava                           %6.7			</a:t>
            </a:r>
          </a:p>
          <a:p>
            <a:r>
              <a:rPr lang="tr-TR" dirty="0" smtClean="0"/>
              <a:t>Pompa bozulması                      %5.5		</a:t>
            </a:r>
          </a:p>
          <a:p>
            <a:r>
              <a:rPr lang="tr-TR" dirty="0" smtClean="0"/>
              <a:t>Hatların </a:t>
            </a:r>
            <a:r>
              <a:rPr lang="tr-TR" dirty="0" err="1" smtClean="0"/>
              <a:t>dekonneksiyonu</a:t>
            </a:r>
            <a:r>
              <a:rPr lang="tr-TR" dirty="0" smtClean="0"/>
              <a:t>           %3.1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tr-TR" dirty="0" smtClean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tr-TR" dirty="0" smtClean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ECMO-dan AYRILMA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Flow</a:t>
            </a:r>
            <a:r>
              <a:rPr lang="tr-TR" dirty="0" smtClean="0"/>
              <a:t> kademeli olarak 25-40 ml/kg/</a:t>
            </a:r>
            <a:r>
              <a:rPr lang="tr-TR" dirty="0" err="1" smtClean="0"/>
              <a:t>dak</a:t>
            </a:r>
            <a:r>
              <a:rPr lang="tr-TR" dirty="0" smtClean="0"/>
              <a:t> olana kadar azaltılır </a:t>
            </a:r>
            <a:r>
              <a:rPr lang="tr-TR" dirty="0" err="1" smtClean="0"/>
              <a:t>inotrop</a:t>
            </a:r>
            <a:r>
              <a:rPr lang="tr-TR" dirty="0" smtClean="0"/>
              <a:t> ve </a:t>
            </a:r>
            <a:r>
              <a:rPr lang="tr-TR" dirty="0" err="1" smtClean="0"/>
              <a:t>ventilatör</a:t>
            </a:r>
            <a:r>
              <a:rPr lang="tr-TR" dirty="0" smtClean="0"/>
              <a:t>  desteği </a:t>
            </a:r>
            <a:r>
              <a:rPr lang="tr-TR" dirty="0" err="1" smtClean="0"/>
              <a:t>gerkirse</a:t>
            </a:r>
            <a:r>
              <a:rPr lang="tr-TR" dirty="0" smtClean="0"/>
              <a:t> arttırılır</a:t>
            </a:r>
          </a:p>
          <a:p>
            <a:r>
              <a:rPr lang="tr-TR" dirty="0" err="1" smtClean="0"/>
              <a:t>Trombüs</a:t>
            </a:r>
            <a:r>
              <a:rPr lang="tr-TR" dirty="0" smtClean="0"/>
              <a:t> oluşmaması için 1/3 </a:t>
            </a:r>
            <a:r>
              <a:rPr lang="tr-TR" dirty="0" err="1" smtClean="0"/>
              <a:t>flowun</a:t>
            </a:r>
            <a:r>
              <a:rPr lang="tr-TR" dirty="0" smtClean="0"/>
              <a:t> altında uzun süre beklenmesi önerilmemektedir</a:t>
            </a:r>
          </a:p>
          <a:p>
            <a:r>
              <a:rPr lang="tr-TR" dirty="0" err="1" smtClean="0"/>
              <a:t>Antikoagulasyon</a:t>
            </a:r>
            <a:r>
              <a:rPr lang="tr-TR" dirty="0" smtClean="0"/>
              <a:t>  devam ettirilir</a:t>
            </a:r>
          </a:p>
          <a:p>
            <a:r>
              <a:rPr lang="tr-TR" dirty="0" err="1" smtClean="0"/>
              <a:t>Arteryel</a:t>
            </a:r>
            <a:r>
              <a:rPr lang="tr-TR" dirty="0" smtClean="0"/>
              <a:t> ve </a:t>
            </a:r>
            <a:r>
              <a:rPr lang="tr-TR" dirty="0" err="1" smtClean="0"/>
              <a:t>Venöz</a:t>
            </a:r>
            <a:r>
              <a:rPr lang="tr-TR" dirty="0" smtClean="0"/>
              <a:t> hatlara </a:t>
            </a:r>
            <a:r>
              <a:rPr lang="tr-TR" dirty="0" err="1" smtClean="0"/>
              <a:t>klemp</a:t>
            </a:r>
            <a:r>
              <a:rPr lang="tr-TR" dirty="0" smtClean="0"/>
              <a:t> konur ve ECMO köprüsü(Arter –</a:t>
            </a:r>
            <a:r>
              <a:rPr lang="tr-TR" dirty="0" err="1" smtClean="0"/>
              <a:t>Venöz</a:t>
            </a:r>
            <a:r>
              <a:rPr lang="tr-TR" dirty="0" smtClean="0"/>
              <a:t> hat arasında resirkülasyon hattı) aracılığıyla dönüşe devam edilir.</a:t>
            </a:r>
          </a:p>
          <a:p>
            <a:r>
              <a:rPr lang="tr-TR" dirty="0" smtClean="0"/>
              <a:t>1 Saat süre boyunca SpO2 &gt;%95 PaCO2 &lt; 50mmHg olursa ECMO SONLANDIRILABİLİR</a:t>
            </a:r>
          </a:p>
          <a:p>
            <a:r>
              <a:rPr lang="tr-TR" dirty="0" smtClean="0"/>
              <a:t>YETERLİ STABİLİZASYON SAĞLANAMAZSA 24-48 SAAT SÜRE İLE YENİDEN ECMO DESTEĞİNE DEVAM EDİLİR</a:t>
            </a:r>
          </a:p>
        </p:txBody>
      </p:sp>
    </p:spTree>
    <p:extLst>
      <p:ext uri="{BB962C8B-B14F-4D97-AF65-F5344CB8AC3E}">
        <p14:creationId xmlns:p14="http://schemas.microsoft.com/office/powerpoint/2010/main" val="303447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60648"/>
            <a:ext cx="1094521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00808"/>
            <a:ext cx="109728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00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3795" y="330506"/>
            <a:ext cx="10353762" cy="936434"/>
          </a:xfrm>
        </p:spPr>
        <p:txBody>
          <a:bodyPr/>
          <a:lstStyle/>
          <a:p>
            <a:r>
              <a:rPr lang="tr-TR" dirty="0" smtClean="0"/>
              <a:t>ECMO UYGULAMAMIZ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1322024"/>
            <a:ext cx="10353762" cy="5001657"/>
          </a:xfrm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tr-TR" sz="6400" dirty="0"/>
              <a:t>Toplam 29 hastaya ECMO uygulaması yapıldı</a:t>
            </a:r>
          </a:p>
          <a:p>
            <a:r>
              <a:rPr lang="tr-TR" sz="6400" dirty="0"/>
              <a:t>4 hastaya </a:t>
            </a:r>
            <a:r>
              <a:rPr lang="tr-TR" sz="6400" dirty="0" smtClean="0"/>
              <a:t>VV                                 </a:t>
            </a:r>
            <a:r>
              <a:rPr lang="tr-TR" sz="6400" b="1" dirty="0" smtClean="0">
                <a:solidFill>
                  <a:srgbClr val="FF0000"/>
                </a:solidFill>
              </a:rPr>
              <a:t>(%14)  </a:t>
            </a:r>
          </a:p>
          <a:p>
            <a:r>
              <a:rPr lang="tr-TR" sz="6400" dirty="0" smtClean="0"/>
              <a:t>25 </a:t>
            </a:r>
            <a:r>
              <a:rPr lang="tr-TR" sz="6400" dirty="0"/>
              <a:t>hastaya VA ECMO </a:t>
            </a:r>
            <a:r>
              <a:rPr lang="tr-TR" sz="6400" dirty="0" smtClean="0"/>
              <a:t>uygulandı    </a:t>
            </a:r>
            <a:r>
              <a:rPr lang="tr-TR" sz="6400" b="1" dirty="0" smtClean="0">
                <a:solidFill>
                  <a:srgbClr val="FF0000"/>
                </a:solidFill>
              </a:rPr>
              <a:t>(%86)</a:t>
            </a:r>
            <a:endParaRPr lang="tr-TR" sz="6400" b="1" dirty="0">
              <a:solidFill>
                <a:srgbClr val="FF0000"/>
              </a:solidFill>
            </a:endParaRPr>
          </a:p>
          <a:p>
            <a:r>
              <a:rPr lang="tr-TR" sz="6400" dirty="0"/>
              <a:t>VV </a:t>
            </a:r>
            <a:r>
              <a:rPr lang="tr-TR" sz="6400" dirty="0" err="1"/>
              <a:t>ECMO’lar</a:t>
            </a:r>
            <a:r>
              <a:rPr lang="tr-TR" sz="6400" dirty="0"/>
              <a:t> </a:t>
            </a:r>
            <a:r>
              <a:rPr lang="tr-TR" sz="6400" dirty="0" smtClean="0"/>
              <a:t>için </a:t>
            </a:r>
            <a:r>
              <a:rPr lang="tr-TR" sz="6400" dirty="0"/>
              <a:t>çift </a:t>
            </a:r>
            <a:r>
              <a:rPr lang="tr-TR" sz="6400" dirty="0" err="1"/>
              <a:t>lümenli</a:t>
            </a:r>
            <a:r>
              <a:rPr lang="tr-TR" sz="6400" dirty="0"/>
              <a:t> ECMO </a:t>
            </a:r>
            <a:r>
              <a:rPr lang="tr-TR" sz="6400" dirty="0" err="1"/>
              <a:t>kateteri</a:t>
            </a:r>
            <a:r>
              <a:rPr lang="tr-TR" sz="6400" dirty="0"/>
              <a:t> (AVALON) kullanıldı</a:t>
            </a:r>
          </a:p>
          <a:p>
            <a:r>
              <a:rPr lang="tr-TR" sz="6400" dirty="0"/>
              <a:t>VA ECMO uygulaması 22 hastaya santral yoldan 3 hastaya </a:t>
            </a:r>
            <a:r>
              <a:rPr lang="tr-TR" sz="6400" dirty="0" err="1"/>
              <a:t>periferik</a:t>
            </a:r>
            <a:r>
              <a:rPr lang="tr-TR" sz="6400" dirty="0"/>
              <a:t> </a:t>
            </a:r>
            <a:r>
              <a:rPr lang="tr-TR" sz="6400" dirty="0" err="1"/>
              <a:t>kanulasyon</a:t>
            </a:r>
            <a:r>
              <a:rPr lang="tr-TR" sz="6400" dirty="0"/>
              <a:t> ile uygulandı</a:t>
            </a:r>
          </a:p>
          <a:p>
            <a:r>
              <a:rPr lang="tr-TR" sz="6400" dirty="0"/>
              <a:t>Santral VA ECMO için </a:t>
            </a:r>
            <a:r>
              <a:rPr lang="tr-TR" sz="6400" dirty="0" err="1"/>
              <a:t>kanulasyon</a:t>
            </a:r>
            <a:r>
              <a:rPr lang="tr-TR" sz="6400" dirty="0"/>
              <a:t> </a:t>
            </a:r>
            <a:r>
              <a:rPr lang="tr-TR" sz="6400" dirty="0" err="1"/>
              <a:t>median</a:t>
            </a:r>
            <a:r>
              <a:rPr lang="tr-TR" sz="6400" dirty="0"/>
              <a:t> </a:t>
            </a:r>
            <a:r>
              <a:rPr lang="tr-TR" sz="6400" dirty="0" err="1"/>
              <a:t>sternotomi</a:t>
            </a:r>
            <a:r>
              <a:rPr lang="tr-TR" sz="6400" dirty="0"/>
              <a:t> </a:t>
            </a:r>
            <a:r>
              <a:rPr lang="tr-TR" sz="6400" dirty="0" smtClean="0"/>
              <a:t>ile; </a:t>
            </a:r>
            <a:r>
              <a:rPr lang="tr-TR" sz="6400" b="1" dirty="0" err="1">
                <a:solidFill>
                  <a:srgbClr val="FF0000"/>
                </a:solidFill>
                <a:effectLst/>
              </a:rPr>
              <a:t>Ra</a:t>
            </a:r>
            <a:r>
              <a:rPr lang="tr-TR" sz="6400" b="1" dirty="0">
                <a:solidFill>
                  <a:srgbClr val="FF0000"/>
                </a:solidFill>
                <a:effectLst/>
              </a:rPr>
              <a:t>-</a:t>
            </a:r>
            <a:r>
              <a:rPr lang="tr-TR" sz="6400" b="1" dirty="0" err="1">
                <a:solidFill>
                  <a:srgbClr val="FF0000"/>
                </a:solidFill>
                <a:effectLst/>
              </a:rPr>
              <a:t>Ao</a:t>
            </a:r>
            <a:r>
              <a:rPr lang="tr-TR" sz="6400" b="1" dirty="0">
                <a:solidFill>
                  <a:srgbClr val="FF0000"/>
                </a:solidFill>
                <a:effectLst/>
              </a:rPr>
              <a:t> (% 88)  </a:t>
            </a:r>
            <a:r>
              <a:rPr lang="tr-TR" sz="6400" dirty="0" smtClean="0"/>
              <a:t>kullanılarak </a:t>
            </a:r>
            <a:r>
              <a:rPr lang="tr-TR" sz="6400" dirty="0"/>
              <a:t>yapıldı</a:t>
            </a:r>
          </a:p>
          <a:p>
            <a:r>
              <a:rPr lang="tr-TR" sz="6400" dirty="0" err="1"/>
              <a:t>Periferik</a:t>
            </a:r>
            <a:r>
              <a:rPr lang="tr-TR" sz="6400" dirty="0"/>
              <a:t> VA </a:t>
            </a:r>
            <a:r>
              <a:rPr lang="tr-TR" sz="6400" dirty="0" err="1"/>
              <a:t>kanulasyon</a:t>
            </a:r>
            <a:r>
              <a:rPr lang="tr-TR" sz="6400" dirty="0"/>
              <a:t> için 2 hastada FA-FV (tercihen farklı </a:t>
            </a:r>
            <a:r>
              <a:rPr lang="tr-TR" sz="6400" dirty="0" err="1"/>
              <a:t>ekstremitelerden</a:t>
            </a:r>
            <a:r>
              <a:rPr lang="tr-TR" sz="6400" dirty="0"/>
              <a:t>) </a:t>
            </a:r>
            <a:r>
              <a:rPr lang="tr-TR" sz="6400" dirty="0" smtClean="0"/>
              <a:t>1 </a:t>
            </a:r>
            <a:r>
              <a:rPr lang="tr-TR" sz="6400" dirty="0"/>
              <a:t>hastada FA </a:t>
            </a:r>
            <a:r>
              <a:rPr lang="tr-TR" sz="6400" dirty="0" err="1"/>
              <a:t>subklavien</a:t>
            </a:r>
            <a:r>
              <a:rPr lang="tr-TR" sz="6400" dirty="0"/>
              <a:t> ven </a:t>
            </a:r>
            <a:r>
              <a:rPr lang="tr-TR" sz="6400" dirty="0" err="1"/>
              <a:t>kanule</a:t>
            </a:r>
            <a:r>
              <a:rPr lang="tr-TR" sz="6400" dirty="0"/>
              <a:t> edildi.</a:t>
            </a:r>
          </a:p>
          <a:p>
            <a:r>
              <a:rPr lang="tr-TR" sz="6400" dirty="0" err="1"/>
              <a:t>Periferik</a:t>
            </a:r>
            <a:r>
              <a:rPr lang="tr-TR" sz="6400" dirty="0"/>
              <a:t> arteri </a:t>
            </a:r>
            <a:r>
              <a:rPr lang="tr-TR" sz="6400" dirty="0" err="1"/>
              <a:t>kanule</a:t>
            </a:r>
            <a:r>
              <a:rPr lang="tr-TR" sz="6400" dirty="0"/>
              <a:t> edilen </a:t>
            </a:r>
            <a:r>
              <a:rPr lang="tr-TR" sz="6400" dirty="0" smtClean="0"/>
              <a:t>hastaların </a:t>
            </a:r>
            <a:r>
              <a:rPr lang="tr-TR" sz="6400" dirty="0"/>
              <a:t>tamamına </a:t>
            </a:r>
            <a:r>
              <a:rPr lang="tr-TR" sz="6400" dirty="0" err="1"/>
              <a:t>distal</a:t>
            </a:r>
            <a:r>
              <a:rPr lang="tr-TR" sz="6400" dirty="0"/>
              <a:t> perfüzyon için </a:t>
            </a:r>
            <a:r>
              <a:rPr lang="tr-TR" sz="6400" dirty="0" err="1"/>
              <a:t>femoral</a:t>
            </a:r>
            <a:r>
              <a:rPr lang="tr-TR" sz="6400" dirty="0"/>
              <a:t> arter çapına uygun </a:t>
            </a:r>
            <a:r>
              <a:rPr lang="tr-TR" sz="6400" dirty="0" err="1"/>
              <a:t>kateter</a:t>
            </a:r>
            <a:r>
              <a:rPr lang="tr-TR" sz="6400" dirty="0"/>
              <a:t> yerleştirildi. Hiçbir hastada </a:t>
            </a:r>
            <a:r>
              <a:rPr lang="tr-TR" sz="6400" dirty="0" err="1"/>
              <a:t>kanulasyon</a:t>
            </a:r>
            <a:r>
              <a:rPr lang="tr-TR" sz="6400" dirty="0"/>
              <a:t> ile ilgili komplikasyon görülmedi</a:t>
            </a:r>
            <a:r>
              <a:rPr lang="tr-TR" sz="6400" dirty="0" smtClean="0"/>
              <a:t>.</a:t>
            </a:r>
          </a:p>
          <a:p>
            <a:r>
              <a:rPr lang="tr-TR" sz="6400" dirty="0" smtClean="0"/>
              <a:t>En kısa 1 gün en uzun takip 42 gün ortalama takip süresi 8,5 gün</a:t>
            </a:r>
            <a:endParaRPr lang="tr-TR" sz="6400" dirty="0"/>
          </a:p>
          <a:p>
            <a:r>
              <a:rPr lang="tr-TR" sz="6400" dirty="0"/>
              <a:t>Toplam 17 hasta </a:t>
            </a:r>
            <a:r>
              <a:rPr lang="tr-TR" sz="6400" dirty="0" err="1"/>
              <a:t>ECMO’dan</a:t>
            </a:r>
            <a:r>
              <a:rPr lang="tr-TR" sz="6400" dirty="0"/>
              <a:t> </a:t>
            </a:r>
            <a:r>
              <a:rPr lang="tr-TR" sz="6400" dirty="0" smtClean="0"/>
              <a:t>ayrıldı                </a:t>
            </a:r>
            <a:r>
              <a:rPr lang="tr-TR" sz="6400" dirty="0" smtClean="0">
                <a:solidFill>
                  <a:srgbClr val="FF0000"/>
                </a:solidFill>
              </a:rPr>
              <a:t> (</a:t>
            </a:r>
            <a:r>
              <a:rPr lang="tr-TR" sz="6400" b="1" dirty="0" err="1" smtClean="0">
                <a:solidFill>
                  <a:srgbClr val="FF0000"/>
                </a:solidFill>
              </a:rPr>
              <a:t>weaning</a:t>
            </a:r>
            <a:r>
              <a:rPr lang="tr-TR" sz="6400" b="1" dirty="0" smtClean="0">
                <a:solidFill>
                  <a:srgbClr val="FF0000"/>
                </a:solidFill>
              </a:rPr>
              <a:t> %59)</a:t>
            </a:r>
            <a:r>
              <a:rPr lang="tr-TR" sz="6400" dirty="0" smtClean="0"/>
              <a:t> </a:t>
            </a:r>
          </a:p>
          <a:p>
            <a:r>
              <a:rPr lang="tr-TR" sz="6400" dirty="0" smtClean="0"/>
              <a:t>12 </a:t>
            </a:r>
            <a:r>
              <a:rPr lang="tr-TR" sz="6400" dirty="0"/>
              <a:t>hasta ECMO desteğinde iken </a:t>
            </a:r>
            <a:r>
              <a:rPr lang="tr-TR" sz="6400" dirty="0" err="1" smtClean="0"/>
              <a:t>exitus</a:t>
            </a:r>
            <a:r>
              <a:rPr lang="tr-TR" sz="6400" dirty="0" smtClean="0"/>
              <a:t>                          </a:t>
            </a:r>
            <a:r>
              <a:rPr lang="tr-TR" sz="6400" b="1" dirty="0" smtClean="0">
                <a:solidFill>
                  <a:srgbClr val="FF0000"/>
                </a:solidFill>
              </a:rPr>
              <a:t>(%41)</a:t>
            </a:r>
            <a:endParaRPr lang="tr-TR" sz="6400" b="1" dirty="0">
              <a:solidFill>
                <a:srgbClr val="FF0000"/>
              </a:solidFill>
            </a:endParaRPr>
          </a:p>
          <a:p>
            <a:r>
              <a:rPr lang="tr-TR" sz="6400" dirty="0"/>
              <a:t>VA ECMO </a:t>
            </a:r>
            <a:r>
              <a:rPr lang="tr-TR" sz="6400" dirty="0" smtClean="0"/>
              <a:t> 14/25                                                             </a:t>
            </a:r>
            <a:r>
              <a:rPr lang="tr-TR" sz="6400" b="1" dirty="0" smtClean="0">
                <a:solidFill>
                  <a:srgbClr val="FF0000"/>
                </a:solidFill>
              </a:rPr>
              <a:t>(%56)       </a:t>
            </a:r>
          </a:p>
          <a:p>
            <a:r>
              <a:rPr lang="tr-TR" sz="6400" b="1" dirty="0" smtClean="0">
                <a:solidFill>
                  <a:srgbClr val="FF0000"/>
                </a:solidFill>
              </a:rPr>
              <a:t>  </a:t>
            </a:r>
            <a:r>
              <a:rPr lang="tr-TR" sz="6400" dirty="0"/>
              <a:t>VV ECMO </a:t>
            </a:r>
            <a:r>
              <a:rPr lang="tr-TR" sz="6400" dirty="0" smtClean="0"/>
              <a:t>3/4                                                                </a:t>
            </a:r>
            <a:r>
              <a:rPr lang="tr-TR" sz="6400" b="1" dirty="0" smtClean="0">
                <a:solidFill>
                  <a:srgbClr val="FF0000"/>
                </a:solidFill>
              </a:rPr>
              <a:t>(%75)</a:t>
            </a:r>
            <a:endParaRPr lang="tr-TR" sz="6400" dirty="0" smtClean="0"/>
          </a:p>
          <a:p>
            <a:r>
              <a:rPr lang="tr-TR" sz="6400" dirty="0" err="1" smtClean="0"/>
              <a:t>Renal</a:t>
            </a:r>
            <a:r>
              <a:rPr lang="tr-TR" sz="6400" dirty="0" smtClean="0"/>
              <a:t> </a:t>
            </a:r>
            <a:r>
              <a:rPr lang="tr-TR" sz="6400" dirty="0" err="1" smtClean="0"/>
              <a:t>disfonksiyon</a:t>
            </a:r>
            <a:r>
              <a:rPr lang="tr-TR" sz="6400" dirty="0" smtClean="0"/>
              <a:t>,sonrası CRRT  7 hasta                      </a:t>
            </a:r>
            <a:r>
              <a:rPr lang="tr-TR" sz="6400" b="1" dirty="0" smtClean="0">
                <a:solidFill>
                  <a:srgbClr val="FF0000"/>
                </a:solidFill>
              </a:rPr>
              <a:t>(%24)</a:t>
            </a:r>
            <a:endParaRPr lang="tr-TR" sz="6400" b="1" dirty="0">
              <a:solidFill>
                <a:srgbClr val="FF0000"/>
              </a:solidFill>
            </a:endParaRP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633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ECMO </a:t>
            </a:r>
            <a:r>
              <a:rPr lang="tr-TR" dirty="0" smtClean="0"/>
              <a:t>uygulamalarımız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084" y="2610998"/>
            <a:ext cx="5272954" cy="268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889367"/>
              </p:ext>
            </p:extLst>
          </p:nvPr>
        </p:nvGraphicFramePr>
        <p:xfrm>
          <a:off x="505703" y="1731002"/>
          <a:ext cx="4099347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388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1143000"/>
          </a:xfrm>
        </p:spPr>
        <p:txBody>
          <a:bodyPr/>
          <a:lstStyle/>
          <a:p>
            <a:r>
              <a:rPr lang="tr-TR" dirty="0" smtClean="0"/>
              <a:t>ECMO uygulamalarımız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296268"/>
              </p:ext>
            </p:extLst>
          </p:nvPr>
        </p:nvGraphicFramePr>
        <p:xfrm>
          <a:off x="484953" y="947450"/>
          <a:ext cx="7766681" cy="5497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6151"/>
                <a:gridCol w="1980530"/>
              </a:tblGrid>
              <a:tr h="361406">
                <a:tc>
                  <a:txBody>
                    <a:bodyPr/>
                    <a:lstStyle/>
                    <a:p>
                      <a:r>
                        <a:rPr lang="tr-TR" dirty="0" smtClean="0"/>
                        <a:t>VA ECMO</a:t>
                      </a:r>
                      <a:endParaRPr lang="tr-TR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Sayı</a:t>
                      </a:r>
                      <a:endParaRPr lang="tr-TR" dirty="0"/>
                    </a:p>
                  </a:txBody>
                  <a:tcPr marL="121920" marR="121920"/>
                </a:tc>
              </a:tr>
              <a:tr h="2017851">
                <a:tc>
                  <a:txBody>
                    <a:bodyPr/>
                    <a:lstStyle/>
                    <a:p>
                      <a:r>
                        <a:rPr lang="en-GB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Post-</a:t>
                      </a:r>
                      <a:r>
                        <a:rPr lang="en-GB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cardiotomy</a:t>
                      </a:r>
                      <a:endParaRPr lang="tr-TR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Norwood</a:t>
                      </a:r>
                      <a:endParaRPr lang="tr-TR" sz="16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TOF  Total </a:t>
                      </a:r>
                      <a:r>
                        <a:rPr lang="en-GB" sz="16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korreksiyon</a:t>
                      </a:r>
                      <a:endParaRPr lang="tr-TR" sz="16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TAPVD </a:t>
                      </a:r>
                      <a:endParaRPr lang="tr-TR" sz="16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ASD-VSD-PS</a:t>
                      </a:r>
                      <a:endParaRPr lang="tr-TR" sz="16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dTGA</a:t>
                      </a:r>
                      <a:endParaRPr lang="tr-TR" sz="16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GB" sz="16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Kalp</a:t>
                      </a:r>
                      <a:r>
                        <a:rPr lang="en-GB" sz="16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Tx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/>
                        <a:t>18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21920" marR="12192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ECPR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DKMP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Miyokardit</a:t>
                      </a:r>
                      <a:endParaRPr lang="tr-TR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ARVD</a:t>
                      </a:r>
                      <a:endParaRPr lang="tr-TR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Amlodipin</a:t>
                      </a:r>
                      <a:r>
                        <a:rPr lang="en-GB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2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intoksikasyonu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Diafragma</a:t>
                      </a:r>
                      <a:r>
                        <a:rPr lang="tr-TR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hernisi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260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Neonatal</a:t>
                      </a:r>
                      <a:r>
                        <a:rPr lang="tr-TR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kritik AS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  <p:graphicFrame>
        <p:nvGraphicFramePr>
          <p:cNvPr id="5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6095093"/>
              </p:ext>
            </p:extLst>
          </p:nvPr>
        </p:nvGraphicFramePr>
        <p:xfrm>
          <a:off x="8427903" y="1542361"/>
          <a:ext cx="3470313" cy="4616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615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3795" y="4995746"/>
            <a:ext cx="10353762" cy="1382752"/>
          </a:xfrm>
        </p:spPr>
        <p:txBody>
          <a:bodyPr>
            <a:normAutofit fontScale="62500" lnSpcReduction="20000"/>
          </a:bodyPr>
          <a:lstStyle/>
          <a:p>
            <a:endParaRPr lang="tr-TR" dirty="0" smtClean="0"/>
          </a:p>
          <a:p>
            <a:endParaRPr lang="tr-TR" dirty="0"/>
          </a:p>
          <a:p>
            <a:pPr marL="36900" indent="0">
              <a:buNone/>
            </a:pPr>
            <a:r>
              <a:rPr lang="tr-TR" dirty="0" smtClean="0"/>
              <a:t>                      </a:t>
            </a:r>
          </a:p>
          <a:p>
            <a:pPr marL="36900" indent="0">
              <a:buNone/>
            </a:pPr>
            <a:r>
              <a:rPr lang="tr-TR" sz="4800" dirty="0"/>
              <a:t> </a:t>
            </a:r>
            <a:r>
              <a:rPr lang="tr-TR" sz="4800" dirty="0" smtClean="0"/>
              <a:t>                                                              TEŞEKKÜRLER…</a:t>
            </a:r>
            <a:endParaRPr lang="tr-TR" sz="4800" dirty="0"/>
          </a:p>
        </p:txBody>
      </p:sp>
      <p:pic>
        <p:nvPicPr>
          <p:cNvPr id="1027" name="Picture 3" descr="C:\Users\Dell\Desktop\vedat hepsi\at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1476375"/>
            <a:ext cx="5905500" cy="390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60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blet">
  <a:themeElements>
    <a:clrScheme name="Tablet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Tablet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able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TM04033929[[fn=Tablet]]</Template>
  <TotalTime>7084</TotalTime>
  <Words>1250</Words>
  <Application>Microsoft Office PowerPoint</Application>
  <PresentationFormat>Özel</PresentationFormat>
  <Paragraphs>306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5" baseType="lpstr">
      <vt:lpstr>Tablet</vt:lpstr>
      <vt:lpstr>Pediatrik ECMO</vt:lpstr>
      <vt:lpstr>ECLS/ECMO</vt:lpstr>
      <vt:lpstr>ECLS UYGULAMA TİPLERİ</vt:lpstr>
      <vt:lpstr>PowerPoint Sunusu</vt:lpstr>
      <vt:lpstr>ECMO TANIM</vt:lpstr>
      <vt:lpstr>ECMO SİSTEMİ</vt:lpstr>
      <vt:lpstr>ECMO KANÜLLERİ</vt:lpstr>
      <vt:lpstr>AVALON DLC</vt:lpstr>
      <vt:lpstr>KAN POMPASI</vt:lpstr>
      <vt:lpstr>OKSİJENATÖR  DİFÜZYON MEMBRAN</vt:lpstr>
      <vt:lpstr>PEDİATRİK ECMO PULMONER ENDİKASYONLAR</vt:lpstr>
      <vt:lpstr>PEDİATRİK PULMONER HASTALIKLAR  ELSO SIRALAMASI </vt:lpstr>
      <vt:lpstr>PEDİATRİK ECMO KARDİYAK ENDİKASYONLAR</vt:lpstr>
      <vt:lpstr>ECMO ÖNERİLMEYEN DURUMLAR</vt:lpstr>
      <vt:lpstr>ECMO ÖNERİLMEYEN DURUMLAR</vt:lpstr>
      <vt:lpstr>ECMO TİPLERİ</vt:lpstr>
      <vt:lpstr>VENO-VENÖZ ECMO</vt:lpstr>
      <vt:lpstr>VV ECMO AVANTAJLARI</vt:lpstr>
      <vt:lpstr>VV ECMO DEZAVANTAJLARI</vt:lpstr>
      <vt:lpstr>VV ECMO RESİRKÜLASYON</vt:lpstr>
      <vt:lpstr>UYGULAMA</vt:lpstr>
      <vt:lpstr>VA ECMO</vt:lpstr>
      <vt:lpstr>VA ECMO AVANTAJLARI </vt:lpstr>
      <vt:lpstr>VA ECMO DEZAVANTAJLARI</vt:lpstr>
      <vt:lpstr>VV-VA ECMO YA GEÇME KRİTERLERİ</vt:lpstr>
      <vt:lpstr>PEDİATRİK ECMO FLOW</vt:lpstr>
      <vt:lpstr>ECMO ZAMANI PULMONER </vt:lpstr>
      <vt:lpstr>ECMO -TAKİP</vt:lpstr>
      <vt:lpstr>PowerPoint Sunusu</vt:lpstr>
      <vt:lpstr>ECMO ANTİKOAGÜLASYON</vt:lpstr>
      <vt:lpstr>PowerPoint Sunusu</vt:lpstr>
      <vt:lpstr>TRANSFÜZYON</vt:lpstr>
      <vt:lpstr>ECMO-TRANSFÜZYON</vt:lpstr>
      <vt:lpstr>PowerPoint Sunusu</vt:lpstr>
      <vt:lpstr>ECMO-CRRT (RENAL REPLASMAN TERAPİ)  </vt:lpstr>
      <vt:lpstr>ECMO KOMPLİKASYONLARI</vt:lpstr>
      <vt:lpstr>ECMO KOMPLİKASYONLARI-KANAMA</vt:lpstr>
      <vt:lpstr>TEKNİK KOMPLİKASYONLAR </vt:lpstr>
      <vt:lpstr>ECMO-dan AYRILMA</vt:lpstr>
      <vt:lpstr>PowerPoint Sunusu</vt:lpstr>
      <vt:lpstr>ECMO UYGULAMAMIZ</vt:lpstr>
      <vt:lpstr>ECMO uygulamalarımız</vt:lpstr>
      <vt:lpstr>ECMO uygulamalarımız</vt:lpstr>
      <vt:lpstr>PowerPoint Sunusu</vt:lpstr>
    </vt:vector>
  </TitlesOfParts>
  <Company>SilentAll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Pediatrik ECMO</dc:title>
  <dc:creator>Casper</dc:creator>
  <cp:lastModifiedBy>Asus</cp:lastModifiedBy>
  <cp:revision>269</cp:revision>
  <dcterms:created xsi:type="dcterms:W3CDTF">2016-04-10T11:04:36Z</dcterms:created>
  <dcterms:modified xsi:type="dcterms:W3CDTF">2019-02-21T12:08:53Z</dcterms:modified>
</cp:coreProperties>
</file>