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gif" ContentType="image/gif"/>
  <Default Extension="m4v" ContentType="video/unknown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87" r:id="rId2"/>
    <p:sldMasterId id="2147483699" r:id="rId3"/>
  </p:sldMasterIdLst>
  <p:notesMasterIdLst>
    <p:notesMasterId r:id="rId58"/>
  </p:notesMasterIdLst>
  <p:handoutMasterIdLst>
    <p:handoutMasterId r:id="rId59"/>
  </p:handoutMasterIdLst>
  <p:sldIdLst>
    <p:sldId id="257" r:id="rId4"/>
    <p:sldId id="1382" r:id="rId5"/>
    <p:sldId id="1381" r:id="rId6"/>
    <p:sldId id="387" r:id="rId7"/>
    <p:sldId id="382" r:id="rId8"/>
    <p:sldId id="1383" r:id="rId9"/>
    <p:sldId id="2503" r:id="rId10"/>
    <p:sldId id="2504" r:id="rId11"/>
    <p:sldId id="1420" r:id="rId12"/>
    <p:sldId id="3783" r:id="rId13"/>
    <p:sldId id="3784" r:id="rId14"/>
    <p:sldId id="3785" r:id="rId15"/>
    <p:sldId id="845" r:id="rId16"/>
    <p:sldId id="1150" r:id="rId17"/>
    <p:sldId id="1142" r:id="rId18"/>
    <p:sldId id="1143" r:id="rId19"/>
    <p:sldId id="3786" r:id="rId20"/>
    <p:sldId id="1402" r:id="rId21"/>
    <p:sldId id="3762" r:id="rId22"/>
    <p:sldId id="3763" r:id="rId23"/>
    <p:sldId id="2468" r:id="rId24"/>
    <p:sldId id="3801" r:id="rId25"/>
    <p:sldId id="3790" r:id="rId26"/>
    <p:sldId id="680" r:id="rId27"/>
    <p:sldId id="532" r:id="rId28"/>
    <p:sldId id="616" r:id="rId29"/>
    <p:sldId id="486" r:id="rId30"/>
    <p:sldId id="304" r:id="rId31"/>
    <p:sldId id="277" r:id="rId32"/>
    <p:sldId id="326" r:id="rId33"/>
    <p:sldId id="3792" r:id="rId34"/>
    <p:sldId id="3791" r:id="rId35"/>
    <p:sldId id="3793" r:id="rId36"/>
    <p:sldId id="3802" r:id="rId37"/>
    <p:sldId id="628" r:id="rId38"/>
    <p:sldId id="627" r:id="rId39"/>
    <p:sldId id="629" r:id="rId40"/>
    <p:sldId id="313" r:id="rId41"/>
    <p:sldId id="431" r:id="rId42"/>
    <p:sldId id="434" r:id="rId43"/>
    <p:sldId id="438" r:id="rId44"/>
    <p:sldId id="433" r:id="rId45"/>
    <p:sldId id="435" r:id="rId46"/>
    <p:sldId id="436" r:id="rId47"/>
    <p:sldId id="3794" r:id="rId48"/>
    <p:sldId id="3799" r:id="rId49"/>
    <p:sldId id="3797" r:id="rId50"/>
    <p:sldId id="3795" r:id="rId51"/>
    <p:sldId id="3796" r:id="rId52"/>
    <p:sldId id="3798" r:id="rId53"/>
    <p:sldId id="269" r:id="rId54"/>
    <p:sldId id="3800" r:id="rId55"/>
    <p:sldId id="3789" r:id="rId56"/>
    <p:sldId id="343" r:id="rId57"/>
  </p:sldIdLst>
  <p:sldSz cx="9144000" cy="6858000" type="screen4x3"/>
  <p:notesSz cx="9144000" cy="6858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7">
          <p15:clr>
            <a:srgbClr val="A4A3A4"/>
          </p15:clr>
        </p15:guide>
        <p15:guide id="2" orient="horz" pos="262">
          <p15:clr>
            <a:srgbClr val="A4A3A4"/>
          </p15:clr>
        </p15:guide>
        <p15:guide id="3" pos="262">
          <p15:clr>
            <a:srgbClr val="A4A3A4"/>
          </p15:clr>
        </p15:guide>
        <p15:guide id="4" pos="1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minik Gutzler" initials="DG" lastIdx="4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AB8"/>
    <a:srgbClr val="373737"/>
    <a:srgbClr val="20292D"/>
    <a:srgbClr val="000000"/>
    <a:srgbClr val="0F0F5F"/>
    <a:srgbClr val="8EA9DF"/>
    <a:srgbClr val="363838"/>
    <a:srgbClr val="727677"/>
    <a:srgbClr val="D1D8DC"/>
    <a:srgbClr val="0C0E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93" autoAdjust="0"/>
    <p:restoredTop sz="95909" autoAdjust="0"/>
  </p:normalViewPr>
  <p:slideViewPr>
    <p:cSldViewPr snapToGrid="0" snapToObjects="1" showGuides="1">
      <p:cViewPr varScale="1">
        <p:scale>
          <a:sx n="109" d="100"/>
          <a:sy n="109" d="100"/>
        </p:scale>
        <p:origin x="496" y="192"/>
      </p:cViewPr>
      <p:guideLst>
        <p:guide orient="horz" pos="617"/>
        <p:guide orient="horz" pos="262"/>
        <p:guide pos="262"/>
        <p:guide pos="1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C164D9-BDB9-0641-B515-7327ED8413A2}" type="doc">
      <dgm:prSet loTypeId="urn:microsoft.com/office/officeart/2005/8/layout/chevron2" loCatId="" qsTypeId="urn:microsoft.com/office/officeart/2005/8/quickstyle/3D6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4D0366C7-6238-A54C-9A31-8445118258EF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0F234509-13EF-3B47-9813-7559A3ABFCF5}" type="parTrans" cxnId="{CBD36631-7902-4241-952B-682930D9766E}">
      <dgm:prSet/>
      <dgm:spPr/>
      <dgm:t>
        <a:bodyPr/>
        <a:lstStyle/>
        <a:p>
          <a:endParaRPr lang="en-US"/>
        </a:p>
      </dgm:t>
    </dgm:pt>
    <dgm:pt modelId="{BFBCBD82-8983-F549-A5AE-944BB9FE4C0C}" type="sibTrans" cxnId="{CBD36631-7902-4241-952B-682930D9766E}">
      <dgm:prSet/>
      <dgm:spPr/>
      <dgm:t>
        <a:bodyPr/>
        <a:lstStyle/>
        <a:p>
          <a:endParaRPr lang="en-US"/>
        </a:p>
      </dgm:t>
    </dgm:pt>
    <dgm:pt modelId="{D2B8C7F7-2C5C-444E-BCD9-9AEAD61891E1}">
      <dgm:prSet phldrT="[Text]" custT="1"/>
      <dgm:spPr/>
      <dgm:t>
        <a:bodyPr rIns="0" anchor="ctr" anchorCtr="0"/>
        <a:lstStyle/>
        <a:p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Endotel</a:t>
          </a:r>
          <a:r>
            <a:rPr lang="en-US" sz="2400" b="0" i="0" kern="1200" dirty="0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 </a:t>
          </a:r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Hasarı</a:t>
          </a:r>
          <a:endParaRPr lang="en-US" sz="2400" b="0" i="0" kern="1200" dirty="0">
            <a:solidFill>
              <a:srgbClr val="262975">
                <a:hueOff val="0"/>
                <a:satOff val="0"/>
                <a:lumOff val="0"/>
                <a:alphaOff val="0"/>
              </a:srgbClr>
            </a:solidFill>
            <a:latin typeface="Avenir Next Medium" panose="020B0503020202020204" pitchFamily="34" charset="0"/>
            <a:ea typeface="Helvetica Neue" charset="0"/>
            <a:cs typeface="Helvetica Neue" charset="0"/>
          </a:endParaRPr>
        </a:p>
      </dgm:t>
    </dgm:pt>
    <dgm:pt modelId="{DD59B40E-D3EA-FA42-917B-12812433A4DF}" type="parTrans" cxnId="{4A62477A-F29B-EA41-8E75-DBCAC49EC362}">
      <dgm:prSet/>
      <dgm:spPr/>
      <dgm:t>
        <a:bodyPr/>
        <a:lstStyle/>
        <a:p>
          <a:endParaRPr lang="en-US"/>
        </a:p>
      </dgm:t>
    </dgm:pt>
    <dgm:pt modelId="{B98F8E3C-BC5C-D54C-91C1-ABD38831D94D}" type="sibTrans" cxnId="{4A62477A-F29B-EA41-8E75-DBCAC49EC362}">
      <dgm:prSet/>
      <dgm:spPr/>
      <dgm:t>
        <a:bodyPr/>
        <a:lstStyle/>
        <a:p>
          <a:endParaRPr lang="en-US"/>
        </a:p>
      </dgm:t>
    </dgm:pt>
    <dgm:pt modelId="{EEFF39D2-2315-E246-9FB8-A05EFDE32602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9AACE4DB-F856-5447-AA9E-E3580DCC0E26}" type="parTrans" cxnId="{67490761-9AA5-F94B-BFC7-7AFF27DA6C66}">
      <dgm:prSet/>
      <dgm:spPr/>
      <dgm:t>
        <a:bodyPr/>
        <a:lstStyle/>
        <a:p>
          <a:endParaRPr lang="en-US"/>
        </a:p>
      </dgm:t>
    </dgm:pt>
    <dgm:pt modelId="{D5C9FECE-69D1-F64A-9E0F-5D440507E148}" type="sibTrans" cxnId="{67490761-9AA5-F94B-BFC7-7AFF27DA6C66}">
      <dgm:prSet/>
      <dgm:spPr/>
      <dgm:t>
        <a:bodyPr/>
        <a:lstStyle/>
        <a:p>
          <a:endParaRPr lang="en-US"/>
        </a:p>
      </dgm:t>
    </dgm:pt>
    <dgm:pt modelId="{5FC4DC70-08C2-424A-8A17-1BB4476837ED}">
      <dgm:prSet phldrT="[Text]" custT="1"/>
      <dgm:spPr/>
      <dgm:t>
        <a:bodyPr/>
        <a:lstStyle/>
        <a:p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Endotel</a:t>
          </a:r>
          <a:r>
            <a:rPr lang="en-US" sz="2400" b="0" i="0" kern="1200" dirty="0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 </a:t>
          </a:r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Disfonksiyonu</a:t>
          </a:r>
          <a:endParaRPr lang="en-US" sz="2400" b="0" i="0" kern="1200" dirty="0">
            <a:solidFill>
              <a:srgbClr val="262975">
                <a:hueOff val="0"/>
                <a:satOff val="0"/>
                <a:lumOff val="0"/>
                <a:alphaOff val="0"/>
              </a:srgbClr>
            </a:solidFill>
            <a:latin typeface="Avenir Next Medium" panose="020B0503020202020204" pitchFamily="34" charset="0"/>
            <a:ea typeface="Helvetica Neue" charset="0"/>
            <a:cs typeface="Helvetica Neue" charset="0"/>
          </a:endParaRPr>
        </a:p>
      </dgm:t>
    </dgm:pt>
    <dgm:pt modelId="{2A83DAC0-3C6D-8A4A-AD0A-906E0E3AB0F1}" type="parTrans" cxnId="{C4AA377D-9E2B-414F-B187-6381D251780A}">
      <dgm:prSet/>
      <dgm:spPr/>
      <dgm:t>
        <a:bodyPr/>
        <a:lstStyle/>
        <a:p>
          <a:endParaRPr lang="en-US"/>
        </a:p>
      </dgm:t>
    </dgm:pt>
    <dgm:pt modelId="{88E25CE7-CBEA-844D-A41B-0799838A8437}" type="sibTrans" cxnId="{C4AA377D-9E2B-414F-B187-6381D251780A}">
      <dgm:prSet/>
      <dgm:spPr/>
      <dgm:t>
        <a:bodyPr/>
        <a:lstStyle/>
        <a:p>
          <a:endParaRPr lang="en-US"/>
        </a:p>
      </dgm:t>
    </dgm:pt>
    <dgm:pt modelId="{652E90CE-F5C0-AA43-ABD5-691897CB1480}">
      <dgm:prSet phldrT="[Text]" custT="1"/>
      <dgm:spPr/>
      <dgm:t>
        <a:bodyPr/>
        <a:lstStyle/>
        <a:p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Doku</a:t>
          </a:r>
          <a:r>
            <a:rPr lang="en-US" sz="2400" b="0" i="0" kern="1200" dirty="0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 </a:t>
          </a:r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Hipoksisi</a:t>
          </a:r>
          <a:endParaRPr lang="en-US" sz="2400" b="0" i="0" kern="1200" dirty="0">
            <a:solidFill>
              <a:srgbClr val="262975">
                <a:hueOff val="0"/>
                <a:satOff val="0"/>
                <a:lumOff val="0"/>
                <a:alphaOff val="0"/>
              </a:srgbClr>
            </a:solidFill>
            <a:latin typeface="Avenir Next Medium" panose="020B0503020202020204" pitchFamily="34" charset="0"/>
            <a:ea typeface="Helvetica Neue" charset="0"/>
            <a:cs typeface="Helvetica Neue" charset="0"/>
          </a:endParaRPr>
        </a:p>
      </dgm:t>
    </dgm:pt>
    <dgm:pt modelId="{85FD5B73-4767-4A40-BD83-A323F5AB9263}" type="parTrans" cxnId="{C537D393-C3A0-A046-A189-4F13211FAA6F}">
      <dgm:prSet/>
      <dgm:spPr/>
      <dgm:t>
        <a:bodyPr/>
        <a:lstStyle/>
        <a:p>
          <a:endParaRPr lang="en-US"/>
        </a:p>
      </dgm:t>
    </dgm:pt>
    <dgm:pt modelId="{5BDFBFA3-FA33-3C4B-A36E-CB363025EC07}" type="sibTrans" cxnId="{C537D393-C3A0-A046-A189-4F13211FAA6F}">
      <dgm:prSet/>
      <dgm:spPr/>
      <dgm:t>
        <a:bodyPr/>
        <a:lstStyle/>
        <a:p>
          <a:endParaRPr lang="en-US"/>
        </a:p>
      </dgm:t>
    </dgm:pt>
    <dgm:pt modelId="{A1188DA8-68EE-CD41-B5E5-E022825C9CBA}">
      <dgm:prSet/>
      <dgm:spPr/>
      <dgm:t>
        <a:bodyPr/>
        <a:lstStyle/>
        <a:p>
          <a:endParaRPr lang="en-US" dirty="0"/>
        </a:p>
      </dgm:t>
    </dgm:pt>
    <dgm:pt modelId="{9E4B5510-5B28-3A42-BB46-223D51B4A023}" type="parTrans" cxnId="{0ABA7795-60FB-E64B-9E6B-E47147CCDB63}">
      <dgm:prSet/>
      <dgm:spPr/>
      <dgm:t>
        <a:bodyPr/>
        <a:lstStyle/>
        <a:p>
          <a:endParaRPr lang="en-US"/>
        </a:p>
      </dgm:t>
    </dgm:pt>
    <dgm:pt modelId="{8EC10C6A-0E91-C641-8A2C-0E046A74AE1A}" type="sibTrans" cxnId="{0ABA7795-60FB-E64B-9E6B-E47147CCDB63}">
      <dgm:prSet/>
      <dgm:spPr/>
      <dgm:t>
        <a:bodyPr/>
        <a:lstStyle/>
        <a:p>
          <a:endParaRPr lang="en-US"/>
        </a:p>
      </dgm:t>
    </dgm:pt>
    <dgm:pt modelId="{62D7A25A-486B-4744-9890-867FE6FE90E8}">
      <dgm:prSet custT="1"/>
      <dgm:spPr/>
      <dgm:t>
        <a:bodyPr/>
        <a:lstStyle/>
        <a:p>
          <a:r>
            <a:rPr lang="en-US" sz="2400" b="0" i="0" dirty="0">
              <a:latin typeface="Avenir Next Medium" panose="020B0503020202020204" pitchFamily="34" charset="0"/>
              <a:ea typeface="Helvetica Neue" charset="0"/>
              <a:cs typeface="Helvetica Neue" charset="0"/>
            </a:rPr>
            <a:t>Organ </a:t>
          </a:r>
          <a:r>
            <a:rPr lang="en-US" sz="2400" b="0" i="0" dirty="0" err="1">
              <a:latin typeface="Avenir Next Medium" panose="020B0503020202020204" pitchFamily="34" charset="0"/>
              <a:ea typeface="Helvetica Neue" charset="0"/>
              <a:cs typeface="Helvetica Neue" charset="0"/>
            </a:rPr>
            <a:t>Hasarı</a:t>
          </a:r>
          <a:r>
            <a:rPr lang="en-US" sz="2400" b="0" i="0" dirty="0">
              <a:latin typeface="Avenir Next Medium" panose="020B0503020202020204" pitchFamily="34" charset="0"/>
            </a:rPr>
            <a:t> </a:t>
          </a:r>
        </a:p>
      </dgm:t>
    </dgm:pt>
    <dgm:pt modelId="{FDFFAC0B-1983-9B4B-A0EA-F2AC5947E5FF}" type="parTrans" cxnId="{0D08736A-BAFD-E54F-906D-8D519239DAF9}">
      <dgm:prSet/>
      <dgm:spPr/>
      <dgm:t>
        <a:bodyPr/>
        <a:lstStyle/>
        <a:p>
          <a:endParaRPr lang="en-US"/>
        </a:p>
      </dgm:t>
    </dgm:pt>
    <dgm:pt modelId="{BB393EE4-D594-3940-9CE4-47FCF6AE5642}" type="sibTrans" cxnId="{0D08736A-BAFD-E54F-906D-8D519239DAF9}">
      <dgm:prSet/>
      <dgm:spPr/>
      <dgm:t>
        <a:bodyPr/>
        <a:lstStyle/>
        <a:p>
          <a:endParaRPr lang="en-US"/>
        </a:p>
      </dgm:t>
    </dgm:pt>
    <dgm:pt modelId="{53A2E08E-BA32-5A4C-A058-BD2B518265E1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A684BF54-1B25-784A-8E26-217369F79521}" type="sibTrans" cxnId="{11D2E69C-2507-574E-B046-E3AAA30D2A26}">
      <dgm:prSet/>
      <dgm:spPr/>
      <dgm:t>
        <a:bodyPr/>
        <a:lstStyle/>
        <a:p>
          <a:endParaRPr lang="en-US"/>
        </a:p>
      </dgm:t>
    </dgm:pt>
    <dgm:pt modelId="{AFF1EBB8-0C3F-0A45-8772-A059A718827A}" type="parTrans" cxnId="{11D2E69C-2507-574E-B046-E3AAA30D2A26}">
      <dgm:prSet/>
      <dgm:spPr/>
      <dgm:t>
        <a:bodyPr/>
        <a:lstStyle/>
        <a:p>
          <a:endParaRPr lang="en-US"/>
        </a:p>
      </dgm:t>
    </dgm:pt>
    <dgm:pt modelId="{D7CAA9DC-7715-D240-A219-AC480D898E1B}">
      <dgm:prSet/>
      <dgm:spPr/>
      <dgm:t>
        <a:bodyPr/>
        <a:lstStyle/>
        <a:p>
          <a:endParaRPr lang="de-DE" dirty="0"/>
        </a:p>
      </dgm:t>
    </dgm:pt>
    <dgm:pt modelId="{0B924267-23BC-7B4A-9F20-077370895D37}" type="parTrans" cxnId="{BE5FAB0A-A0E3-934E-86E2-EC7CD49B52E0}">
      <dgm:prSet/>
      <dgm:spPr/>
      <dgm:t>
        <a:bodyPr/>
        <a:lstStyle/>
        <a:p>
          <a:endParaRPr lang="de-DE"/>
        </a:p>
      </dgm:t>
    </dgm:pt>
    <dgm:pt modelId="{6FE1F2B0-89D9-F543-83FF-FB5E29EAF863}" type="sibTrans" cxnId="{BE5FAB0A-A0E3-934E-86E2-EC7CD49B52E0}">
      <dgm:prSet/>
      <dgm:spPr/>
      <dgm:t>
        <a:bodyPr/>
        <a:lstStyle/>
        <a:p>
          <a:endParaRPr lang="de-DE"/>
        </a:p>
      </dgm:t>
    </dgm:pt>
    <dgm:pt modelId="{99E377F6-0B60-4D4F-BA18-A2CBBA89D75D}">
      <dgm:prSet custT="1"/>
      <dgm:spPr/>
      <dgm:t>
        <a:bodyPr/>
        <a:lstStyle/>
        <a:p>
          <a:r>
            <a:rPr lang="de-DE" sz="2400" b="0" i="0" dirty="0" err="1">
              <a:latin typeface="Avenir Next Medium" panose="020B0503020202020204" pitchFamily="34" charset="0"/>
            </a:rPr>
            <a:t>Sitokin</a:t>
          </a:r>
          <a:r>
            <a:rPr lang="de-DE" sz="2400" b="0" i="0" dirty="0">
              <a:latin typeface="Avenir Next Medium" panose="020B0503020202020204" pitchFamily="34" charset="0"/>
            </a:rPr>
            <a:t> </a:t>
          </a:r>
          <a:r>
            <a:rPr lang="de-DE" sz="2400" b="0" i="0" dirty="0" err="1">
              <a:latin typeface="Avenir Next Medium" panose="020B0503020202020204" pitchFamily="34" charset="0"/>
            </a:rPr>
            <a:t>Fırtınası</a:t>
          </a:r>
          <a:endParaRPr lang="de-DE" sz="2400" b="0" i="0" dirty="0">
            <a:latin typeface="Avenir Next Medium" panose="020B0503020202020204" pitchFamily="34" charset="0"/>
          </a:endParaRPr>
        </a:p>
      </dgm:t>
    </dgm:pt>
    <dgm:pt modelId="{ACD60720-4233-8A4C-86F0-0F1DB06CF3B7}" type="parTrans" cxnId="{84D80A52-87D8-CB4E-8DA0-C9A1666508A1}">
      <dgm:prSet/>
      <dgm:spPr/>
      <dgm:t>
        <a:bodyPr/>
        <a:lstStyle/>
        <a:p>
          <a:endParaRPr lang="de-DE"/>
        </a:p>
      </dgm:t>
    </dgm:pt>
    <dgm:pt modelId="{1B2E6785-1CE3-D54B-AC68-56566B7C25E6}" type="sibTrans" cxnId="{84D80A52-87D8-CB4E-8DA0-C9A1666508A1}">
      <dgm:prSet/>
      <dgm:spPr/>
      <dgm:t>
        <a:bodyPr/>
        <a:lstStyle/>
        <a:p>
          <a:endParaRPr lang="de-DE"/>
        </a:p>
      </dgm:t>
    </dgm:pt>
    <dgm:pt modelId="{F378E248-06FB-0E4F-83FA-996695554FA6}" type="pres">
      <dgm:prSet presAssocID="{FBC164D9-BDB9-0641-B515-7327ED8413A2}" presName="linearFlow" presStyleCnt="0">
        <dgm:presLayoutVars>
          <dgm:dir/>
          <dgm:animLvl val="lvl"/>
          <dgm:resizeHandles val="exact"/>
        </dgm:presLayoutVars>
      </dgm:prSet>
      <dgm:spPr/>
    </dgm:pt>
    <dgm:pt modelId="{D60035C3-3608-7748-A4C9-887DF083E0F2}" type="pres">
      <dgm:prSet presAssocID="{D7CAA9DC-7715-D240-A219-AC480D898E1B}" presName="composite" presStyleCnt="0"/>
      <dgm:spPr/>
    </dgm:pt>
    <dgm:pt modelId="{3DF339D7-E0B3-E941-A667-D79687EF8AAF}" type="pres">
      <dgm:prSet presAssocID="{D7CAA9DC-7715-D240-A219-AC480D898E1B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1287BBB4-EDBE-4D44-9927-EBC4948A1AB8}" type="pres">
      <dgm:prSet presAssocID="{D7CAA9DC-7715-D240-A219-AC480D898E1B}" presName="descendantText" presStyleLbl="alignAcc1" presStyleIdx="0" presStyleCnt="5">
        <dgm:presLayoutVars>
          <dgm:bulletEnabled val="1"/>
        </dgm:presLayoutVars>
      </dgm:prSet>
      <dgm:spPr/>
    </dgm:pt>
    <dgm:pt modelId="{9EBDE779-FD27-C54C-ABD3-E4AE58611D77}" type="pres">
      <dgm:prSet presAssocID="{6FE1F2B0-89D9-F543-83FF-FB5E29EAF863}" presName="sp" presStyleCnt="0"/>
      <dgm:spPr/>
    </dgm:pt>
    <dgm:pt modelId="{71323282-5C50-764D-A0DF-31709E50E94B}" type="pres">
      <dgm:prSet presAssocID="{4D0366C7-6238-A54C-9A31-8445118258EF}" presName="composite" presStyleCnt="0"/>
      <dgm:spPr/>
    </dgm:pt>
    <dgm:pt modelId="{FEA9AC39-0465-5E4A-A0C0-7E22A5723363}" type="pres">
      <dgm:prSet presAssocID="{4D0366C7-6238-A54C-9A31-8445118258EF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2EF36731-D438-3146-A2B8-1304C1476AE1}" type="pres">
      <dgm:prSet presAssocID="{4D0366C7-6238-A54C-9A31-8445118258EF}" presName="descendantText" presStyleLbl="alignAcc1" presStyleIdx="1" presStyleCnt="5">
        <dgm:presLayoutVars>
          <dgm:bulletEnabled val="1"/>
        </dgm:presLayoutVars>
      </dgm:prSet>
      <dgm:spPr/>
    </dgm:pt>
    <dgm:pt modelId="{0E87D0A6-F81F-6140-B669-D282EA3A331E}" type="pres">
      <dgm:prSet presAssocID="{BFBCBD82-8983-F549-A5AE-944BB9FE4C0C}" presName="sp" presStyleCnt="0"/>
      <dgm:spPr/>
    </dgm:pt>
    <dgm:pt modelId="{2C38B19E-18C3-3A48-B58E-C6E743A57818}" type="pres">
      <dgm:prSet presAssocID="{EEFF39D2-2315-E246-9FB8-A05EFDE32602}" presName="composite" presStyleCnt="0"/>
      <dgm:spPr/>
    </dgm:pt>
    <dgm:pt modelId="{4A44B9B4-4922-1E48-A4A4-5E7CA0AAB7B3}" type="pres">
      <dgm:prSet presAssocID="{EEFF39D2-2315-E246-9FB8-A05EFDE32602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55C332D4-A321-B14C-A500-AFA8BB3454B8}" type="pres">
      <dgm:prSet presAssocID="{EEFF39D2-2315-E246-9FB8-A05EFDE32602}" presName="descendantText" presStyleLbl="alignAcc1" presStyleIdx="2" presStyleCnt="5">
        <dgm:presLayoutVars>
          <dgm:bulletEnabled val="1"/>
        </dgm:presLayoutVars>
      </dgm:prSet>
      <dgm:spPr/>
    </dgm:pt>
    <dgm:pt modelId="{85394E5E-6892-A346-9ECA-D03C4AD8C5CB}" type="pres">
      <dgm:prSet presAssocID="{D5C9FECE-69D1-F64A-9E0F-5D440507E148}" presName="sp" presStyleCnt="0"/>
      <dgm:spPr/>
    </dgm:pt>
    <dgm:pt modelId="{BBA57E93-6465-D044-8D42-D5B9B51CF0B4}" type="pres">
      <dgm:prSet presAssocID="{53A2E08E-BA32-5A4C-A058-BD2B518265E1}" presName="composite" presStyleCnt="0"/>
      <dgm:spPr/>
    </dgm:pt>
    <dgm:pt modelId="{F6EF16D8-6FE7-BD4C-ACE7-E8BBD94207F9}" type="pres">
      <dgm:prSet presAssocID="{53A2E08E-BA32-5A4C-A058-BD2B518265E1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351DD3F5-3E76-8544-86BE-F39AADF0EDFB}" type="pres">
      <dgm:prSet presAssocID="{53A2E08E-BA32-5A4C-A058-BD2B518265E1}" presName="descendantText" presStyleLbl="alignAcc1" presStyleIdx="3" presStyleCnt="5">
        <dgm:presLayoutVars>
          <dgm:bulletEnabled val="1"/>
        </dgm:presLayoutVars>
      </dgm:prSet>
      <dgm:spPr/>
    </dgm:pt>
    <dgm:pt modelId="{F736C063-7A2E-8F4D-B823-41F92927A8C4}" type="pres">
      <dgm:prSet presAssocID="{A684BF54-1B25-784A-8E26-217369F79521}" presName="sp" presStyleCnt="0"/>
      <dgm:spPr/>
    </dgm:pt>
    <dgm:pt modelId="{B6A367F6-19D6-144B-B859-42D39290976E}" type="pres">
      <dgm:prSet presAssocID="{A1188DA8-68EE-CD41-B5E5-E022825C9CBA}" presName="composite" presStyleCnt="0"/>
      <dgm:spPr/>
    </dgm:pt>
    <dgm:pt modelId="{A3C73842-1167-234E-94B9-AF28F89FEC43}" type="pres">
      <dgm:prSet presAssocID="{A1188DA8-68EE-CD41-B5E5-E022825C9CBA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0FCDBDB8-0CFE-224A-95BC-3B87FCC32F55}" type="pres">
      <dgm:prSet presAssocID="{A1188DA8-68EE-CD41-B5E5-E022825C9CBA}" presName="descendantText" presStyleLbl="alignAcc1" presStyleIdx="4" presStyleCnt="5" custLinFactNeighborY="-1923">
        <dgm:presLayoutVars>
          <dgm:bulletEnabled val="1"/>
        </dgm:presLayoutVars>
      </dgm:prSet>
      <dgm:spPr/>
    </dgm:pt>
  </dgm:ptLst>
  <dgm:cxnLst>
    <dgm:cxn modelId="{BE5FAB0A-A0E3-934E-86E2-EC7CD49B52E0}" srcId="{FBC164D9-BDB9-0641-B515-7327ED8413A2}" destId="{D7CAA9DC-7715-D240-A219-AC480D898E1B}" srcOrd="0" destOrd="0" parTransId="{0B924267-23BC-7B4A-9F20-077370895D37}" sibTransId="{6FE1F2B0-89D9-F543-83FF-FB5E29EAF863}"/>
    <dgm:cxn modelId="{5736FD2C-F693-804B-98EE-6454194B695D}" type="presOf" srcId="{A1188DA8-68EE-CD41-B5E5-E022825C9CBA}" destId="{A3C73842-1167-234E-94B9-AF28F89FEC43}" srcOrd="0" destOrd="0" presId="urn:microsoft.com/office/officeart/2005/8/layout/chevron2"/>
    <dgm:cxn modelId="{CBD36631-7902-4241-952B-682930D9766E}" srcId="{FBC164D9-BDB9-0641-B515-7327ED8413A2}" destId="{4D0366C7-6238-A54C-9A31-8445118258EF}" srcOrd="1" destOrd="0" parTransId="{0F234509-13EF-3B47-9813-7559A3ABFCF5}" sibTransId="{BFBCBD82-8983-F549-A5AE-944BB9FE4C0C}"/>
    <dgm:cxn modelId="{0E19704C-106D-0549-B5EF-720FC724DA77}" type="presOf" srcId="{D2B8C7F7-2C5C-444E-BCD9-9AEAD61891E1}" destId="{2EF36731-D438-3146-A2B8-1304C1476AE1}" srcOrd="0" destOrd="0" presId="urn:microsoft.com/office/officeart/2005/8/layout/chevron2"/>
    <dgm:cxn modelId="{84D80A52-87D8-CB4E-8DA0-C9A1666508A1}" srcId="{D7CAA9DC-7715-D240-A219-AC480D898E1B}" destId="{99E377F6-0B60-4D4F-BA18-A2CBBA89D75D}" srcOrd="0" destOrd="0" parTransId="{ACD60720-4233-8A4C-86F0-0F1DB06CF3B7}" sibTransId="{1B2E6785-1CE3-D54B-AC68-56566B7C25E6}"/>
    <dgm:cxn modelId="{375AF252-5381-7A46-8504-142DE6FBD65E}" type="presOf" srcId="{5FC4DC70-08C2-424A-8A17-1BB4476837ED}" destId="{55C332D4-A321-B14C-A500-AFA8BB3454B8}" srcOrd="0" destOrd="0" presId="urn:microsoft.com/office/officeart/2005/8/layout/chevron2"/>
    <dgm:cxn modelId="{9EC5FC57-6209-1243-8643-D25434118954}" type="presOf" srcId="{D7CAA9DC-7715-D240-A219-AC480D898E1B}" destId="{3DF339D7-E0B3-E941-A667-D79687EF8AAF}" srcOrd="0" destOrd="0" presId="urn:microsoft.com/office/officeart/2005/8/layout/chevron2"/>
    <dgm:cxn modelId="{7DF05460-D69B-8141-A9D9-A20B19458255}" type="presOf" srcId="{652E90CE-F5C0-AA43-ABD5-691897CB1480}" destId="{351DD3F5-3E76-8544-86BE-F39AADF0EDFB}" srcOrd="0" destOrd="0" presId="urn:microsoft.com/office/officeart/2005/8/layout/chevron2"/>
    <dgm:cxn modelId="{67490761-9AA5-F94B-BFC7-7AFF27DA6C66}" srcId="{FBC164D9-BDB9-0641-B515-7327ED8413A2}" destId="{EEFF39D2-2315-E246-9FB8-A05EFDE32602}" srcOrd="2" destOrd="0" parTransId="{9AACE4DB-F856-5447-AA9E-E3580DCC0E26}" sibTransId="{D5C9FECE-69D1-F64A-9E0F-5D440507E148}"/>
    <dgm:cxn modelId="{0D08736A-BAFD-E54F-906D-8D519239DAF9}" srcId="{A1188DA8-68EE-CD41-B5E5-E022825C9CBA}" destId="{62D7A25A-486B-4744-9890-867FE6FE90E8}" srcOrd="0" destOrd="0" parTransId="{FDFFAC0B-1983-9B4B-A0EA-F2AC5947E5FF}" sibTransId="{BB393EE4-D594-3940-9CE4-47FCF6AE5642}"/>
    <dgm:cxn modelId="{4A62477A-F29B-EA41-8E75-DBCAC49EC362}" srcId="{4D0366C7-6238-A54C-9A31-8445118258EF}" destId="{D2B8C7F7-2C5C-444E-BCD9-9AEAD61891E1}" srcOrd="0" destOrd="0" parTransId="{DD59B40E-D3EA-FA42-917B-12812433A4DF}" sibTransId="{B98F8E3C-BC5C-D54C-91C1-ABD38831D94D}"/>
    <dgm:cxn modelId="{C4AA377D-9E2B-414F-B187-6381D251780A}" srcId="{EEFF39D2-2315-E246-9FB8-A05EFDE32602}" destId="{5FC4DC70-08C2-424A-8A17-1BB4476837ED}" srcOrd="0" destOrd="0" parTransId="{2A83DAC0-3C6D-8A4A-AD0A-906E0E3AB0F1}" sibTransId="{88E25CE7-CBEA-844D-A41B-0799838A8437}"/>
    <dgm:cxn modelId="{F7F3558D-3CE2-5C40-88DB-F395345AA42A}" type="presOf" srcId="{EEFF39D2-2315-E246-9FB8-A05EFDE32602}" destId="{4A44B9B4-4922-1E48-A4A4-5E7CA0AAB7B3}" srcOrd="0" destOrd="0" presId="urn:microsoft.com/office/officeart/2005/8/layout/chevron2"/>
    <dgm:cxn modelId="{31CDFE8E-1F07-CB48-8ABA-D76D366B6A20}" type="presOf" srcId="{4D0366C7-6238-A54C-9A31-8445118258EF}" destId="{FEA9AC39-0465-5E4A-A0C0-7E22A5723363}" srcOrd="0" destOrd="0" presId="urn:microsoft.com/office/officeart/2005/8/layout/chevron2"/>
    <dgm:cxn modelId="{C537D393-C3A0-A046-A189-4F13211FAA6F}" srcId="{53A2E08E-BA32-5A4C-A058-BD2B518265E1}" destId="{652E90CE-F5C0-AA43-ABD5-691897CB1480}" srcOrd="0" destOrd="0" parTransId="{85FD5B73-4767-4A40-BD83-A323F5AB9263}" sibTransId="{5BDFBFA3-FA33-3C4B-A36E-CB363025EC07}"/>
    <dgm:cxn modelId="{0ABA7795-60FB-E64B-9E6B-E47147CCDB63}" srcId="{FBC164D9-BDB9-0641-B515-7327ED8413A2}" destId="{A1188DA8-68EE-CD41-B5E5-E022825C9CBA}" srcOrd="4" destOrd="0" parTransId="{9E4B5510-5B28-3A42-BB46-223D51B4A023}" sibTransId="{8EC10C6A-0E91-C641-8A2C-0E046A74AE1A}"/>
    <dgm:cxn modelId="{C5DF739A-B6B8-8442-8AB5-BD9A4F39E98A}" type="presOf" srcId="{FBC164D9-BDB9-0641-B515-7327ED8413A2}" destId="{F378E248-06FB-0E4F-83FA-996695554FA6}" srcOrd="0" destOrd="0" presId="urn:microsoft.com/office/officeart/2005/8/layout/chevron2"/>
    <dgm:cxn modelId="{11D2E69C-2507-574E-B046-E3AAA30D2A26}" srcId="{FBC164D9-BDB9-0641-B515-7327ED8413A2}" destId="{53A2E08E-BA32-5A4C-A058-BD2B518265E1}" srcOrd="3" destOrd="0" parTransId="{AFF1EBB8-0C3F-0A45-8772-A059A718827A}" sibTransId="{A684BF54-1B25-784A-8E26-217369F79521}"/>
    <dgm:cxn modelId="{334643A3-C060-6D40-BDAF-106EF9334411}" type="presOf" srcId="{53A2E08E-BA32-5A4C-A058-BD2B518265E1}" destId="{F6EF16D8-6FE7-BD4C-ACE7-E8BBD94207F9}" srcOrd="0" destOrd="0" presId="urn:microsoft.com/office/officeart/2005/8/layout/chevron2"/>
    <dgm:cxn modelId="{521C3ECB-8501-5944-B904-EA83A0E6B238}" type="presOf" srcId="{99E377F6-0B60-4D4F-BA18-A2CBBA89D75D}" destId="{1287BBB4-EDBE-4D44-9927-EBC4948A1AB8}" srcOrd="0" destOrd="0" presId="urn:microsoft.com/office/officeart/2005/8/layout/chevron2"/>
    <dgm:cxn modelId="{904006F7-5AB9-444B-B111-B59F29E6508E}" type="presOf" srcId="{62D7A25A-486B-4744-9890-867FE6FE90E8}" destId="{0FCDBDB8-0CFE-224A-95BC-3B87FCC32F55}" srcOrd="0" destOrd="0" presId="urn:microsoft.com/office/officeart/2005/8/layout/chevron2"/>
    <dgm:cxn modelId="{2040B413-8A20-AC48-9FBD-63CC7024ABE7}" type="presParOf" srcId="{F378E248-06FB-0E4F-83FA-996695554FA6}" destId="{D60035C3-3608-7748-A4C9-887DF083E0F2}" srcOrd="0" destOrd="0" presId="urn:microsoft.com/office/officeart/2005/8/layout/chevron2"/>
    <dgm:cxn modelId="{041D8342-FE86-1D48-A515-0716573875D8}" type="presParOf" srcId="{D60035C3-3608-7748-A4C9-887DF083E0F2}" destId="{3DF339D7-E0B3-E941-A667-D79687EF8AAF}" srcOrd="0" destOrd="0" presId="urn:microsoft.com/office/officeart/2005/8/layout/chevron2"/>
    <dgm:cxn modelId="{5D35EECF-C8B9-CB45-ACA0-7B64911C586F}" type="presParOf" srcId="{D60035C3-3608-7748-A4C9-887DF083E0F2}" destId="{1287BBB4-EDBE-4D44-9927-EBC4948A1AB8}" srcOrd="1" destOrd="0" presId="urn:microsoft.com/office/officeart/2005/8/layout/chevron2"/>
    <dgm:cxn modelId="{F8AF003F-5752-8645-838A-FBF84EC99669}" type="presParOf" srcId="{F378E248-06FB-0E4F-83FA-996695554FA6}" destId="{9EBDE779-FD27-C54C-ABD3-E4AE58611D77}" srcOrd="1" destOrd="0" presId="urn:microsoft.com/office/officeart/2005/8/layout/chevron2"/>
    <dgm:cxn modelId="{0209E38C-2481-5A42-B4AD-78A3F8E7BF5B}" type="presParOf" srcId="{F378E248-06FB-0E4F-83FA-996695554FA6}" destId="{71323282-5C50-764D-A0DF-31709E50E94B}" srcOrd="2" destOrd="0" presId="urn:microsoft.com/office/officeart/2005/8/layout/chevron2"/>
    <dgm:cxn modelId="{76FB5F46-BA7E-8244-97F2-BA4EC084D67D}" type="presParOf" srcId="{71323282-5C50-764D-A0DF-31709E50E94B}" destId="{FEA9AC39-0465-5E4A-A0C0-7E22A5723363}" srcOrd="0" destOrd="0" presId="urn:microsoft.com/office/officeart/2005/8/layout/chevron2"/>
    <dgm:cxn modelId="{19CA332A-1384-E14B-93B0-EE00211BF792}" type="presParOf" srcId="{71323282-5C50-764D-A0DF-31709E50E94B}" destId="{2EF36731-D438-3146-A2B8-1304C1476AE1}" srcOrd="1" destOrd="0" presId="urn:microsoft.com/office/officeart/2005/8/layout/chevron2"/>
    <dgm:cxn modelId="{CF27C8F9-FB89-944B-8A3B-ACA9B94E0F54}" type="presParOf" srcId="{F378E248-06FB-0E4F-83FA-996695554FA6}" destId="{0E87D0A6-F81F-6140-B669-D282EA3A331E}" srcOrd="3" destOrd="0" presId="urn:microsoft.com/office/officeart/2005/8/layout/chevron2"/>
    <dgm:cxn modelId="{1E46B330-CD64-D74F-86D4-F56A677D9B3D}" type="presParOf" srcId="{F378E248-06FB-0E4F-83FA-996695554FA6}" destId="{2C38B19E-18C3-3A48-B58E-C6E743A57818}" srcOrd="4" destOrd="0" presId="urn:microsoft.com/office/officeart/2005/8/layout/chevron2"/>
    <dgm:cxn modelId="{7D19117A-D605-A249-83AB-08F04AB10F21}" type="presParOf" srcId="{2C38B19E-18C3-3A48-B58E-C6E743A57818}" destId="{4A44B9B4-4922-1E48-A4A4-5E7CA0AAB7B3}" srcOrd="0" destOrd="0" presId="urn:microsoft.com/office/officeart/2005/8/layout/chevron2"/>
    <dgm:cxn modelId="{7EE6C4A0-124D-D848-A653-F38A614D3226}" type="presParOf" srcId="{2C38B19E-18C3-3A48-B58E-C6E743A57818}" destId="{55C332D4-A321-B14C-A500-AFA8BB3454B8}" srcOrd="1" destOrd="0" presId="urn:microsoft.com/office/officeart/2005/8/layout/chevron2"/>
    <dgm:cxn modelId="{B8D6A2B1-1A3E-A444-9A41-D5BC92F72AB4}" type="presParOf" srcId="{F378E248-06FB-0E4F-83FA-996695554FA6}" destId="{85394E5E-6892-A346-9ECA-D03C4AD8C5CB}" srcOrd="5" destOrd="0" presId="urn:microsoft.com/office/officeart/2005/8/layout/chevron2"/>
    <dgm:cxn modelId="{27095C28-917F-554A-83A1-0E00316BB4F4}" type="presParOf" srcId="{F378E248-06FB-0E4F-83FA-996695554FA6}" destId="{BBA57E93-6465-D044-8D42-D5B9B51CF0B4}" srcOrd="6" destOrd="0" presId="urn:microsoft.com/office/officeart/2005/8/layout/chevron2"/>
    <dgm:cxn modelId="{41B3A940-9FCD-7443-A128-A256368A7FC8}" type="presParOf" srcId="{BBA57E93-6465-D044-8D42-D5B9B51CF0B4}" destId="{F6EF16D8-6FE7-BD4C-ACE7-E8BBD94207F9}" srcOrd="0" destOrd="0" presId="urn:microsoft.com/office/officeart/2005/8/layout/chevron2"/>
    <dgm:cxn modelId="{1FC50EE2-2BCA-8546-B10C-F2AF73B260DA}" type="presParOf" srcId="{BBA57E93-6465-D044-8D42-D5B9B51CF0B4}" destId="{351DD3F5-3E76-8544-86BE-F39AADF0EDFB}" srcOrd="1" destOrd="0" presId="urn:microsoft.com/office/officeart/2005/8/layout/chevron2"/>
    <dgm:cxn modelId="{C94EF826-F592-4642-A941-E5DF7A49F6A5}" type="presParOf" srcId="{F378E248-06FB-0E4F-83FA-996695554FA6}" destId="{F736C063-7A2E-8F4D-B823-41F92927A8C4}" srcOrd="7" destOrd="0" presId="urn:microsoft.com/office/officeart/2005/8/layout/chevron2"/>
    <dgm:cxn modelId="{98B8AA34-E443-FF48-9CCE-CC453033722B}" type="presParOf" srcId="{F378E248-06FB-0E4F-83FA-996695554FA6}" destId="{B6A367F6-19D6-144B-B859-42D39290976E}" srcOrd="8" destOrd="0" presId="urn:microsoft.com/office/officeart/2005/8/layout/chevron2"/>
    <dgm:cxn modelId="{8081F20A-8BE7-FB41-B6B6-229BC36463D8}" type="presParOf" srcId="{B6A367F6-19D6-144B-B859-42D39290976E}" destId="{A3C73842-1167-234E-94B9-AF28F89FEC43}" srcOrd="0" destOrd="0" presId="urn:microsoft.com/office/officeart/2005/8/layout/chevron2"/>
    <dgm:cxn modelId="{00AD8EC6-0B27-4C47-BB81-505F35AF301F}" type="presParOf" srcId="{B6A367F6-19D6-144B-B859-42D39290976E}" destId="{0FCDBDB8-0CFE-224A-95BC-3B87FCC32F5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F339D7-E0B3-E941-A667-D79687EF8AAF}">
      <dsp:nvSpPr>
        <dsp:cNvPr id="0" name=""/>
        <dsp:cNvSpPr/>
      </dsp:nvSpPr>
      <dsp:spPr>
        <a:xfrm rot="5400000">
          <a:off x="-136177" y="137878"/>
          <a:ext cx="907851" cy="635496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700" kern="1200" dirty="0"/>
        </a:p>
      </dsp:txBody>
      <dsp:txXfrm rot="-5400000">
        <a:off x="1" y="319448"/>
        <a:ext cx="635496" cy="272355"/>
      </dsp:txXfrm>
    </dsp:sp>
    <dsp:sp modelId="{1287BBB4-EDBE-4D44-9927-EBC4948A1AB8}">
      <dsp:nvSpPr>
        <dsp:cNvPr id="0" name=""/>
        <dsp:cNvSpPr/>
      </dsp:nvSpPr>
      <dsp:spPr>
        <a:xfrm rot="5400000">
          <a:off x="3300058" y="-2662861"/>
          <a:ext cx="590103" cy="59192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400" b="0" i="0" kern="1200" dirty="0" err="1">
              <a:latin typeface="Avenir Next Medium" panose="020B0503020202020204" pitchFamily="34" charset="0"/>
            </a:rPr>
            <a:t>Sitokin</a:t>
          </a:r>
          <a:r>
            <a:rPr lang="de-DE" sz="2400" b="0" i="0" kern="1200" dirty="0">
              <a:latin typeface="Avenir Next Medium" panose="020B0503020202020204" pitchFamily="34" charset="0"/>
            </a:rPr>
            <a:t> </a:t>
          </a:r>
          <a:r>
            <a:rPr lang="de-DE" sz="2400" b="0" i="0" kern="1200" dirty="0" err="1">
              <a:latin typeface="Avenir Next Medium" panose="020B0503020202020204" pitchFamily="34" charset="0"/>
            </a:rPr>
            <a:t>Fırtınası</a:t>
          </a:r>
          <a:endParaRPr lang="de-DE" sz="2400" b="0" i="0" kern="1200" dirty="0">
            <a:latin typeface="Avenir Next Medium" panose="020B0503020202020204" pitchFamily="34" charset="0"/>
          </a:endParaRPr>
        </a:p>
      </dsp:txBody>
      <dsp:txXfrm rot="-5400000">
        <a:off x="635496" y="30507"/>
        <a:ext cx="5890421" cy="532491"/>
      </dsp:txXfrm>
    </dsp:sp>
    <dsp:sp modelId="{FEA9AC39-0465-5E4A-A0C0-7E22A5723363}">
      <dsp:nvSpPr>
        <dsp:cNvPr id="0" name=""/>
        <dsp:cNvSpPr/>
      </dsp:nvSpPr>
      <dsp:spPr>
        <a:xfrm rot="5400000">
          <a:off x="-136177" y="926065"/>
          <a:ext cx="907851" cy="635496"/>
        </a:xfrm>
        <a:prstGeom prst="chevron">
          <a:avLst/>
        </a:prstGeom>
        <a:solidFill>
          <a:schemeClr val="accent2">
            <a:shade val="80000"/>
            <a:hueOff val="-120354"/>
            <a:satOff val="2542"/>
            <a:lumOff val="6770"/>
            <a:alphaOff val="0"/>
          </a:schemeClr>
        </a:solidFill>
        <a:ln w="6350" cap="flat" cmpd="sng" algn="ctr">
          <a:solidFill>
            <a:schemeClr val="accent2">
              <a:shade val="80000"/>
              <a:hueOff val="-120354"/>
              <a:satOff val="2542"/>
              <a:lumOff val="6770"/>
              <a:alphaOff val="0"/>
            </a:schemeClr>
          </a:solidFill>
          <a:prstDash val="solid"/>
          <a:miter lim="800000"/>
        </a:ln>
        <a:effectLst/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</a:t>
          </a:r>
        </a:p>
      </dsp:txBody>
      <dsp:txXfrm rot="-5400000">
        <a:off x="1" y="1107635"/>
        <a:ext cx="635496" cy="272355"/>
      </dsp:txXfrm>
    </dsp:sp>
    <dsp:sp modelId="{2EF36731-D438-3146-A2B8-1304C1476AE1}">
      <dsp:nvSpPr>
        <dsp:cNvPr id="0" name=""/>
        <dsp:cNvSpPr/>
      </dsp:nvSpPr>
      <dsp:spPr>
        <a:xfrm rot="5400000">
          <a:off x="3300058" y="-1874674"/>
          <a:ext cx="590103" cy="59192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-120354"/>
              <a:satOff val="2542"/>
              <a:lumOff val="6770"/>
              <a:alphaOff val="0"/>
            </a:schemeClr>
          </a:solidFill>
          <a:prstDash val="solid"/>
          <a:miter lim="800000"/>
        </a:ln>
        <a:effectLst/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Endotel</a:t>
          </a:r>
          <a:r>
            <a:rPr lang="en-US" sz="2400" b="0" i="0" kern="1200" dirty="0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 </a:t>
          </a:r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Hasarı</a:t>
          </a:r>
          <a:endParaRPr lang="en-US" sz="2400" b="0" i="0" kern="1200" dirty="0">
            <a:solidFill>
              <a:srgbClr val="262975">
                <a:hueOff val="0"/>
                <a:satOff val="0"/>
                <a:lumOff val="0"/>
                <a:alphaOff val="0"/>
              </a:srgbClr>
            </a:solidFill>
            <a:latin typeface="Avenir Next Medium" panose="020B0503020202020204" pitchFamily="34" charset="0"/>
            <a:ea typeface="Helvetica Neue" charset="0"/>
            <a:cs typeface="Helvetica Neue" charset="0"/>
          </a:endParaRPr>
        </a:p>
      </dsp:txBody>
      <dsp:txXfrm rot="-5400000">
        <a:off x="635496" y="818694"/>
        <a:ext cx="5890421" cy="532491"/>
      </dsp:txXfrm>
    </dsp:sp>
    <dsp:sp modelId="{4A44B9B4-4922-1E48-A4A4-5E7CA0AAB7B3}">
      <dsp:nvSpPr>
        <dsp:cNvPr id="0" name=""/>
        <dsp:cNvSpPr/>
      </dsp:nvSpPr>
      <dsp:spPr>
        <a:xfrm rot="5400000">
          <a:off x="-136177" y="1714251"/>
          <a:ext cx="907851" cy="635496"/>
        </a:xfrm>
        <a:prstGeom prst="chevron">
          <a:avLst/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6350" cap="flat" cmpd="sng" algn="ctr">
          <a:solidFill>
            <a:schemeClr val="accent2">
              <a:shade val="80000"/>
              <a:hueOff val="-240708"/>
              <a:satOff val="5083"/>
              <a:lumOff val="13541"/>
              <a:alphaOff val="0"/>
            </a:schemeClr>
          </a:solidFill>
          <a:prstDash val="solid"/>
          <a:miter lim="800000"/>
        </a:ln>
        <a:effectLst/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</a:t>
          </a:r>
        </a:p>
      </dsp:txBody>
      <dsp:txXfrm rot="-5400000">
        <a:off x="1" y="1895821"/>
        <a:ext cx="635496" cy="272355"/>
      </dsp:txXfrm>
    </dsp:sp>
    <dsp:sp modelId="{55C332D4-A321-B14C-A500-AFA8BB3454B8}">
      <dsp:nvSpPr>
        <dsp:cNvPr id="0" name=""/>
        <dsp:cNvSpPr/>
      </dsp:nvSpPr>
      <dsp:spPr>
        <a:xfrm rot="5400000">
          <a:off x="3300058" y="-1086487"/>
          <a:ext cx="590103" cy="59192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-240708"/>
              <a:satOff val="5083"/>
              <a:lumOff val="13541"/>
              <a:alphaOff val="0"/>
            </a:schemeClr>
          </a:solidFill>
          <a:prstDash val="solid"/>
          <a:miter lim="800000"/>
        </a:ln>
        <a:effectLst/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Endotel</a:t>
          </a:r>
          <a:r>
            <a:rPr lang="en-US" sz="2400" b="0" i="0" kern="1200" dirty="0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 </a:t>
          </a:r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Disfonksiyonu</a:t>
          </a:r>
          <a:endParaRPr lang="en-US" sz="2400" b="0" i="0" kern="1200" dirty="0">
            <a:solidFill>
              <a:srgbClr val="262975">
                <a:hueOff val="0"/>
                <a:satOff val="0"/>
                <a:lumOff val="0"/>
                <a:alphaOff val="0"/>
              </a:srgbClr>
            </a:solidFill>
            <a:latin typeface="Avenir Next Medium" panose="020B0503020202020204" pitchFamily="34" charset="0"/>
            <a:ea typeface="Helvetica Neue" charset="0"/>
            <a:cs typeface="Helvetica Neue" charset="0"/>
          </a:endParaRPr>
        </a:p>
      </dsp:txBody>
      <dsp:txXfrm rot="-5400000">
        <a:off x="635496" y="1606881"/>
        <a:ext cx="5890421" cy="532491"/>
      </dsp:txXfrm>
    </dsp:sp>
    <dsp:sp modelId="{F6EF16D8-6FE7-BD4C-ACE7-E8BBD94207F9}">
      <dsp:nvSpPr>
        <dsp:cNvPr id="0" name=""/>
        <dsp:cNvSpPr/>
      </dsp:nvSpPr>
      <dsp:spPr>
        <a:xfrm rot="5400000">
          <a:off x="-136177" y="2502438"/>
          <a:ext cx="907851" cy="635496"/>
        </a:xfrm>
        <a:prstGeom prst="chevron">
          <a:avLst/>
        </a:prstGeom>
        <a:solidFill>
          <a:schemeClr val="accent2">
            <a:shade val="80000"/>
            <a:hueOff val="-361061"/>
            <a:satOff val="7625"/>
            <a:lumOff val="20311"/>
            <a:alphaOff val="0"/>
          </a:schemeClr>
        </a:solidFill>
        <a:ln w="6350" cap="flat" cmpd="sng" algn="ctr">
          <a:solidFill>
            <a:schemeClr val="accent2">
              <a:shade val="80000"/>
              <a:hueOff val="-361061"/>
              <a:satOff val="7625"/>
              <a:lumOff val="20311"/>
              <a:alphaOff val="0"/>
            </a:schemeClr>
          </a:solidFill>
          <a:prstDash val="solid"/>
          <a:miter lim="800000"/>
        </a:ln>
        <a:effectLst/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</a:t>
          </a:r>
        </a:p>
      </dsp:txBody>
      <dsp:txXfrm rot="-5400000">
        <a:off x="1" y="2684008"/>
        <a:ext cx="635496" cy="272355"/>
      </dsp:txXfrm>
    </dsp:sp>
    <dsp:sp modelId="{351DD3F5-3E76-8544-86BE-F39AADF0EDFB}">
      <dsp:nvSpPr>
        <dsp:cNvPr id="0" name=""/>
        <dsp:cNvSpPr/>
      </dsp:nvSpPr>
      <dsp:spPr>
        <a:xfrm rot="5400000">
          <a:off x="3300058" y="-298301"/>
          <a:ext cx="590103" cy="59192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-361061"/>
              <a:satOff val="7625"/>
              <a:lumOff val="20311"/>
              <a:alphaOff val="0"/>
            </a:schemeClr>
          </a:solidFill>
          <a:prstDash val="solid"/>
          <a:miter lim="800000"/>
        </a:ln>
        <a:effectLst/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Doku</a:t>
          </a:r>
          <a:r>
            <a:rPr lang="en-US" sz="2400" b="0" i="0" kern="1200" dirty="0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 </a:t>
          </a:r>
          <a:r>
            <a:rPr lang="en-US" sz="2400" b="0" i="0" kern="1200" dirty="0" err="1">
              <a:solidFill>
                <a:srgbClr val="262975">
                  <a:hueOff val="0"/>
                  <a:satOff val="0"/>
                  <a:lumOff val="0"/>
                  <a:alphaOff val="0"/>
                </a:srgbClr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rPr>
            <a:t>Hipoksisi</a:t>
          </a:r>
          <a:endParaRPr lang="en-US" sz="2400" b="0" i="0" kern="1200" dirty="0">
            <a:solidFill>
              <a:srgbClr val="262975">
                <a:hueOff val="0"/>
                <a:satOff val="0"/>
                <a:lumOff val="0"/>
                <a:alphaOff val="0"/>
              </a:srgbClr>
            </a:solidFill>
            <a:latin typeface="Avenir Next Medium" panose="020B0503020202020204" pitchFamily="34" charset="0"/>
            <a:ea typeface="Helvetica Neue" charset="0"/>
            <a:cs typeface="Helvetica Neue" charset="0"/>
          </a:endParaRPr>
        </a:p>
      </dsp:txBody>
      <dsp:txXfrm rot="-5400000">
        <a:off x="635496" y="2395067"/>
        <a:ext cx="5890421" cy="532491"/>
      </dsp:txXfrm>
    </dsp:sp>
    <dsp:sp modelId="{A3C73842-1167-234E-94B9-AF28F89FEC43}">
      <dsp:nvSpPr>
        <dsp:cNvPr id="0" name=""/>
        <dsp:cNvSpPr/>
      </dsp:nvSpPr>
      <dsp:spPr>
        <a:xfrm rot="5400000">
          <a:off x="-136177" y="3290625"/>
          <a:ext cx="907851" cy="635496"/>
        </a:xfrm>
        <a:prstGeom prst="chevron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6350" cap="flat" cmpd="sng" algn="ctr">
          <a:solidFill>
            <a:schemeClr val="accent2">
              <a:shade val="80000"/>
              <a:hueOff val="-481415"/>
              <a:satOff val="10166"/>
              <a:lumOff val="27081"/>
              <a:alphaOff val="0"/>
            </a:schemeClr>
          </a:solidFill>
          <a:prstDash val="solid"/>
          <a:miter lim="800000"/>
        </a:ln>
        <a:effectLst/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 rot="-5400000">
        <a:off x="1" y="3472195"/>
        <a:ext cx="635496" cy="272355"/>
      </dsp:txXfrm>
    </dsp:sp>
    <dsp:sp modelId="{0FCDBDB8-0CFE-224A-95BC-3B87FCC32F55}">
      <dsp:nvSpPr>
        <dsp:cNvPr id="0" name=""/>
        <dsp:cNvSpPr/>
      </dsp:nvSpPr>
      <dsp:spPr>
        <a:xfrm rot="5400000">
          <a:off x="3300058" y="478537"/>
          <a:ext cx="590103" cy="59192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-481415"/>
              <a:satOff val="10166"/>
              <a:lumOff val="27081"/>
              <a:alphaOff val="0"/>
            </a:schemeClr>
          </a:solidFill>
          <a:prstDash val="solid"/>
          <a:miter lim="800000"/>
        </a:ln>
        <a:effectLst/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b="0" i="0" kern="1200" dirty="0">
              <a:latin typeface="Avenir Next Medium" panose="020B0503020202020204" pitchFamily="34" charset="0"/>
              <a:ea typeface="Helvetica Neue" charset="0"/>
              <a:cs typeface="Helvetica Neue" charset="0"/>
            </a:rPr>
            <a:t>Organ </a:t>
          </a:r>
          <a:r>
            <a:rPr lang="en-US" sz="2400" b="0" i="0" kern="1200" dirty="0" err="1">
              <a:latin typeface="Avenir Next Medium" panose="020B0503020202020204" pitchFamily="34" charset="0"/>
              <a:ea typeface="Helvetica Neue" charset="0"/>
              <a:cs typeface="Helvetica Neue" charset="0"/>
            </a:rPr>
            <a:t>Hasarı</a:t>
          </a:r>
          <a:r>
            <a:rPr lang="en-US" sz="2400" b="0" i="0" kern="1200" dirty="0">
              <a:latin typeface="Avenir Next Medium" panose="020B0503020202020204" pitchFamily="34" charset="0"/>
            </a:rPr>
            <a:t> </a:t>
          </a:r>
        </a:p>
      </dsp:txBody>
      <dsp:txXfrm rot="-5400000">
        <a:off x="635496" y="3171905"/>
        <a:ext cx="5890421" cy="532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9ABD94-DDCB-6D41-925D-85457775D9F5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FE9BB-3CBC-F04C-A505-89438850614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90909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7:44.30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456 195 24575,'5'65'0,"5"8"0,7-6 0,5 9 0,-1-12 0,0-13 0,-8-20 0,-5-17 0,-3-52 0,-3-4 0,1-42 0,0 15 0,-1-3 0,0 13 0,0 12 0,0 20 0,-1 16 0,11 45 0,-8 0 0,10 30 0,-11-20 0,1-8 0,-2-9 0,0-11 0,0-8 0,-15-54 0,-1-2 0,-1 3 0,-2-3 0,-12-26 0,-6 5 0,2 15 0,2 14 0,5 19 0,3 17 0,1 20 0,-9 26 0,-8 35 0,15-24 0,0 3-267,-3 9 0,1 1 267,-1 0 0,2-1 0,0-8 0,2-4 0,-9 24 0,13-35 0,12-38 0,3-27 0,1-33 0,-2-25 267,2 33 0,0-2-267,0-1 0,-1 0 0,-5-43 0,1 20 0,2 24 0,3 35 0,4 57 0,0 1 0,0 30 0,-1-33 0,0-12 0,0-15 0,0-46 0,0 5 0,0-43 0,0 24 0,0 0 0,0 19 0,0 25 0,1 15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07:37.5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408 135 24575,'-10'27'0,"-1"1"0,3-6 0,2 2 0,-1-2 0,3-2 0,1-3 0,1-4 0,1-4 0,1-2 0,-1-1 0,1 3 0,0 0 0,2 1 0,-1-4 0,12-5 0,-3-2 0,9-4 0,-7 0 0,-1-1 0,-4 3 0,-1-2 0,-3 0 0,1-3 0,-2-1 0,0-6 0,-4-6 0,-5-6 0,-5-4 0,-3 2 0,-1 6 0,3 8 0,6 8 0,2 6 0,0 5 0,-9 6 0,-1 3 0,-7 5 0,2 2 0,-2 0 0,1 2 0,2-2 0,2 0 0,4-4 0,3-4 0,3-4 0,2-4 0,1-2 0,0-19 0,1-5 0,2-21 0,1 1 0,0-3 0,0 4 0,0 6 0,-1 11 0,1 13 0,-10 35 0,4-3 0,-7 24 0,6-17 0,3-6 0,2-6 0,0-16 0,-3-30 0,-1-4 0,-4-17 0,-1 17 0,3 10 0,1 9 0,3 16 0,3 20 0,-1 9 0,0 13 0,0-2 0,0-4 0,0-8 0,1-13 0,1-14 0,-2-21 0,-1-13 0,-1-7 0,-3-7 0,-1 6 0,-2 1 0,3 15 0,2 17 0,1 50 0,1-2 0,-1 29 0,2-29 0,1-9 0,1-14 0,1-8 0,2-35 0,1-3 0,3-29 0,-3 10 0,-2 6 0,0 9 0,-2 16 0,0 8 0,0 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1-11T16:13:18.46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536 271 24575,'2'56'0,"3"27"0,-1-32 0,-1 4 0,1 11 0,0 2 0,1-2 0,0-1 0,-3-10 0,1-5 0,2 18 0,-4-37 0,0-23 0,8-79 0,-1 11 0,2-7 0,2-5 0,-3 14 0,1-3 0,0-4 0,0-6 0,-1 3 0,0-5 0,-1 1-256,2-17 1,-3 9 255,-4 15 0,-2 44 0,0 74 0,-1 28 0,1-6 0,0 4 0,-1-19 0,0 0 0,0 11 0,0-1 0,1 23 0,1-11 0,1-30 0,-1-30 0,3-26 511,1-24-511,7-46 0,-1-4 0,-4 18 0,0-1 0,-1 8 0,-1 1 0,-1 0 0,0 2 0,2-25 0,-6 36 0,-1 33 0,0 45 0,2 23 0,3 6 0,0 6-217,-1-18 1,0 1 216,5 23 0,-1-2 0,2 13 0,0-20 0,-5-38 0,-2-24 0,0-56 0,2-3 0,2-37 0,3 2 433,1 6-433,-1 1 0,-3 28 0,-3 21 0,0 32 0,5 24 0,7 21 0,7 19 0,-1 0 0,-3-13 0,-4-13 0,-6-21 0,-4-8 0,-4-10 0,2-47 0,-3-11 0,1 4 0,0-5 0,-2 1 0,-1-1 0,-2-2 0,-2 1 0,0 8 0,-3 3 0,-14-28 0,3 40 0,-1 20 0,-10 37 0,-14 30 0,12-7 0,-2 5 0,-7 12 0,-1 3-492,-2 6 0,0 1 476,0-1 1,0-3 15,8-9 0,2-4 0,-12 16 0,21-34 0,20-32 0,4-32 0,0-25 0,-2-35 491,2 33 1,-1-3-476,-3-5 0,-2-1-16,-1-2 0,-2 1 0,-1 6 0,-2 5 0,-11-26 0,10 38 0,6 28 0,-5 35 0,-6 24 0,-13 43 0,17-32 0,0 2 0,-1 5 0,1 0 0,3-4 0,1-3 0,-5 29 0,7-36 0,9-40 0,13-88 0,-4-11 0,1 15 0,1-4 0,-4 15 0,-2 3 0,2 7 0,0 2 0,0-20 0,-2 48 0,-3 36 0,-1 41 0,-2 18 0,1 11 0,-2-4 0,1-18 0,0-22 0,0-21 0,-14-58 0,-6-6 0,-9-31 0,3 19 0,7 20 0,9 15 0,3 13 0,6 35 0,3 2 0,-2 24 0,2-15 0,-2 2 0,1-8 0,0-2 0,0-7 0,1-18 0,2-44 0,-1-1 0,0-25 0,-1 24 0,0 17 0,0 18 0,-1 61 0,1 6 0,1-9 0,-1 0 0,2 17 0,2-18 0,-1-19 0,-1-17 0,-1-9 0,-7-54 0,5 35 0,-5-35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D511D9-7128-7A41-AE11-9176A3A2892B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DE2CC-3CB3-964B-AC7A-7D3B93611C0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75099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Viele</a:t>
            </a:r>
            <a:r>
              <a:rPr lang="en-US" dirty="0"/>
              <a:t> </a:t>
            </a:r>
            <a:r>
              <a:rPr lang="en-US" dirty="0" err="1"/>
              <a:t>Zellen</a:t>
            </a:r>
            <a:r>
              <a:rPr lang="en-US" dirty="0"/>
              <a:t> </a:t>
            </a:r>
            <a:r>
              <a:rPr lang="en-US" dirty="0" err="1"/>
              <a:t>involviert</a:t>
            </a:r>
            <a:r>
              <a:rPr lang="en-US" baseline="0" dirty="0"/>
              <a:t> -&gt; </a:t>
            </a:r>
            <a:r>
              <a:rPr lang="en-US" baseline="0" dirty="0" err="1"/>
              <a:t>Kommunikation</a:t>
            </a:r>
            <a:r>
              <a:rPr lang="en-US" baseline="0" dirty="0"/>
              <a:t> </a:t>
            </a:r>
            <a:r>
              <a:rPr lang="en-US" baseline="0" dirty="0" err="1"/>
              <a:t>erforderlich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0E4919-4B31-DD43-9CA2-F88ACD24241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9037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 txBox="1">
            <a:spLocks noGrp="1" noChangeArrowheads="1"/>
          </p:cNvSpPr>
          <p:nvPr/>
        </p:nvSpPr>
        <p:spPr bwMode="auto">
          <a:xfrm>
            <a:off x="3884414" y="8684381"/>
            <a:ext cx="2972098" cy="45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00" tIns="45800" rIns="91600" bIns="45800" anchor="b"/>
          <a:lstStyle/>
          <a:p>
            <a:pPr algn="r" defTabSz="914485"/>
            <a:fld id="{91305798-8704-490C-B249-DE8026D14135}" type="slidenum">
              <a:rPr lang="en-US" sz="1200"/>
              <a:pPr algn="r" defTabSz="914485"/>
              <a:t>3</a:t>
            </a:fld>
            <a:endParaRPr lang="en-US" sz="1200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4213"/>
            <a:ext cx="4572000" cy="3429000"/>
          </a:xfrm>
          <a:solidFill>
            <a:srgbClr val="FFFFFF"/>
          </a:solidFill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573" tIns="45786" rIns="91573" bIns="45786"/>
          <a:lstStyle/>
          <a:p>
            <a:pPr eaLnBrk="1" hangingPunct="1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96133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0E4919-4B31-DD43-9CA2-F88ACD24241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9929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E4919-4B31-DD43-9CA2-F88ACD24241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137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91E63-D7AE-CE42-9A4D-61DD4B7780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397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91E63-D7AE-CE42-9A4D-61DD4B7780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272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91E63-D7AE-CE42-9A4D-61DD4B7780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2643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91E63-D7AE-CE42-9A4D-61DD4B7780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642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CytoSorb is acting on several levels to modulate the very complex immune response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E4919-4B31-DD43-9CA2-F88ACD24241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039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884753" y="8683994"/>
            <a:ext cx="2971697" cy="4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08" tIns="45802" rIns="91608" bIns="45802" anchor="b"/>
          <a:lstStyle>
            <a:lvl1pPr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85FFA66B-B08C-BC46-90DC-E823F9FC28C0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84753" y="8683994"/>
            <a:ext cx="2971697" cy="4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67" tIns="45783" rIns="91567" bIns="45783" anchor="b"/>
          <a:lstStyle>
            <a:lvl1pPr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DDD9F90-24BE-0A49-A4E9-9624B7447F94}" type="slidenum">
              <a:rPr lang="en-US" sz="1300">
                <a:solidFill>
                  <a:prstClr val="black"/>
                </a:solidFill>
              </a:rPr>
              <a:pPr algn="r"/>
              <a:t>13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685800"/>
            <a:ext cx="4573587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731" y="4344336"/>
            <a:ext cx="5484540" cy="411355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554" tIns="45776" rIns="91554" bIns="45776"/>
          <a:lstStyle/>
          <a:p>
            <a:pPr eaLnBrk="1" hangingPunct="1"/>
            <a:endParaRPr lang="en-US" noProof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058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884753" y="8683994"/>
            <a:ext cx="2971697" cy="4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08" tIns="45802" rIns="91608" bIns="45802" anchor="b"/>
          <a:lstStyle>
            <a:lvl1pPr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85FFA66B-B08C-BC46-90DC-E823F9FC28C0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84753" y="8683994"/>
            <a:ext cx="2971697" cy="4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67" tIns="45783" rIns="91567" bIns="45783" anchor="b"/>
          <a:lstStyle>
            <a:lvl1pPr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DDD9F90-24BE-0A49-A4E9-9624B7447F94}" type="slidenum">
              <a:rPr lang="en-US" sz="1300">
                <a:solidFill>
                  <a:prstClr val="black"/>
                </a:solidFill>
              </a:rPr>
              <a:pPr algn="r"/>
              <a:t>15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685800"/>
            <a:ext cx="4573587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731" y="4344336"/>
            <a:ext cx="5484540" cy="411355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554" tIns="45776" rIns="91554" bIns="45776"/>
          <a:lstStyle/>
          <a:p>
            <a:pPr eaLnBrk="1" hangingPunct="1"/>
            <a:r>
              <a:rPr lang="en-US" noProof="0" dirty="0">
                <a:latin typeface="Calibri" charset="0"/>
              </a:rPr>
              <a:t>Concept of using CytoSorb as an adjunctive therapy </a:t>
            </a:r>
          </a:p>
        </p:txBody>
      </p:sp>
    </p:spTree>
    <p:extLst>
      <p:ext uri="{BB962C8B-B14F-4D97-AF65-F5344CB8AC3E}">
        <p14:creationId xmlns:p14="http://schemas.microsoft.com/office/powerpoint/2010/main" val="33033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884753" y="8683994"/>
            <a:ext cx="2971697" cy="4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08" tIns="45802" rIns="91608" bIns="45802" anchor="b"/>
          <a:lstStyle>
            <a:lvl1pPr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85FFA66B-B08C-BC46-90DC-E823F9FC28C0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84753" y="8683994"/>
            <a:ext cx="2971697" cy="4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67" tIns="45783" rIns="91567" bIns="45783" anchor="b"/>
          <a:lstStyle>
            <a:lvl1pPr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DDD9F90-24BE-0A49-A4E9-9624B7447F94}" type="slidenum">
              <a:rPr lang="en-US" sz="1300">
                <a:solidFill>
                  <a:prstClr val="black"/>
                </a:solidFill>
              </a:rPr>
              <a:pPr algn="r"/>
              <a:t>16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685800"/>
            <a:ext cx="4573587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731" y="4344336"/>
            <a:ext cx="5484540" cy="411355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554" tIns="45776" rIns="91554" bIns="45776"/>
          <a:lstStyle/>
          <a:p>
            <a:pPr eaLnBrk="1" hangingPunct="1"/>
            <a:r>
              <a:rPr lang="en-US" noProof="0" dirty="0">
                <a:latin typeface="Calibri" charset="0"/>
              </a:rPr>
              <a:t>Concept of using CytoSorb as an adjunctive therapy </a:t>
            </a:r>
          </a:p>
        </p:txBody>
      </p:sp>
    </p:spTree>
    <p:extLst>
      <p:ext uri="{BB962C8B-B14F-4D97-AF65-F5344CB8AC3E}">
        <p14:creationId xmlns:p14="http://schemas.microsoft.com/office/powerpoint/2010/main" val="3542412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884753" y="8683994"/>
            <a:ext cx="2971697" cy="4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08" tIns="45802" rIns="91608" bIns="45802" anchor="b"/>
          <a:lstStyle>
            <a:lvl1pPr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85FFA66B-B08C-BC46-90DC-E823F9FC28C0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84753" y="8683994"/>
            <a:ext cx="2971697" cy="45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67" tIns="45783" rIns="91567" bIns="45783" anchor="b"/>
          <a:lstStyle>
            <a:lvl1pPr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DDD9F90-24BE-0A49-A4E9-9624B7447F94}" type="slidenum">
              <a:rPr lang="en-US" sz="1300">
                <a:solidFill>
                  <a:prstClr val="black"/>
                </a:solidFill>
              </a:rPr>
              <a:pPr algn="r"/>
              <a:t>17</a:t>
            </a:fld>
            <a:endParaRPr lang="en-US" sz="130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685800"/>
            <a:ext cx="4573587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731" y="4344336"/>
            <a:ext cx="5484540" cy="411355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1554" tIns="45776" rIns="91554" bIns="45776"/>
          <a:lstStyle/>
          <a:p>
            <a:pPr eaLnBrk="1" hangingPunct="1"/>
            <a:endParaRPr lang="en-US" noProof="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3133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0E4919-4B31-DD43-9CA2-F88ACD242414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9678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0E4919-4B31-DD43-9CA2-F88ACD242414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123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0E4919-4B31-DD43-9CA2-F88ACD242414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2466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BFC78D6-5A09-0A4B-8DFC-5CE5C1FB58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D26F2F-834B-9448-ABC0-47273C4FC60C}" type="slidenum">
              <a:rPr lang="tr-TR" altLang="tr-TR"/>
              <a:pPr/>
              <a:t>28</a:t>
            </a:fld>
            <a:endParaRPr lang="tr-TR" altLang="tr-TR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53DBB24A-2C94-6A43-ABD4-286040481E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E8CBD476-6DF8-A549-9DCC-3C78265F5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3058624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345F1-6C1A-7B44-A88E-C17919076292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2864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345F1-6C1A-7B44-A88E-C17919076292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93421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0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04451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19818A6-62D2-EC41-80B4-887C2556C389}" type="slidenum">
              <a:rPr lang="tr-TR" sz="1200">
                <a:latin typeface="Calibri" charset="0"/>
              </a:rPr>
              <a:pPr eaLnBrk="1" hangingPunct="1"/>
              <a:t>54</a:t>
            </a:fld>
            <a:endParaRPr lang="tr-TR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52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424481-7192-824E-B9A6-E807606C1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DB033D9-FEBC-B947-AA10-8EA1BF219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D354BA-743C-B343-8E4F-D0E66385B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DC1840F-5F47-804D-94D6-750E036C7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FBE4C4-9C8F-6E4F-ADC3-7193AB657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1032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EA132-7A35-6648-9DA7-B31A59911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281387-DBE6-9D40-B2E0-D14F0E418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DDF885-7558-3044-B763-21C075026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5E1BEB-853B-6D46-B14E-C6F6FABBC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CCE928-0DC5-DF4F-B6B5-C3E400E37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98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C41CF-BE18-2D43-A4BD-9528FEFEF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BA02B0-8762-1E40-BCE3-C8B2DCD87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7AE071D-8911-4949-9AF3-30C56FB06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76C5F8-7C6F-2E42-857B-0F599E4B4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D23A58-BBB3-A94B-8697-99FAF5C5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8634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CC19F4-F69D-3749-AA1E-00BBAD58F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D0C0B5-22D2-9F4B-89FE-E712F3F3F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21BDED1-CD59-794D-A704-BBD6EE3D8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E13187-DDA4-DF4B-A0A4-2E39DCF5F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47C732-687D-404E-B454-4AC2AAFB8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B41695D-C3D3-8144-8C9A-8A70A9F0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66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53332-BBAD-5441-AE3B-D357EF939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8D7A9D-DBD5-514F-8DC7-E5B85430D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36D3C0-9D6C-5245-AAA6-144300AF65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12BBF40-6E24-EE43-AA05-52990D065B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2FBB7E8-F76C-E349-B991-33E0CEE051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4D6CA92-6ED9-BC4B-80B4-5AED41644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099EA09-4778-C345-A4B2-3C0D4B3B0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FDA12FD-780E-9E40-AA1A-CE063024B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5488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AD5342-0F69-0840-B5E1-E1CE3AB4F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E399B08-379A-2C4A-83CA-F106EC76C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8A5686-95C4-F44B-8337-8865BD820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C747BD-F43E-3542-8CB2-7C37CBE51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5537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71BA018-0EF7-9440-BE74-43808CDD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2CB6BEF-F4CD-F842-AF7D-AB7256735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52CD5C-9437-E946-A799-D344C506D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23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1E20D2-9CB7-5546-90DC-7315D64D1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87C29E-4FFC-FE45-A02C-8BC30BDA5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C1A717-3FA9-054B-BB8B-425735164F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7EC933-B84F-F44A-A05E-99B183899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E59448-3957-C04A-8CE5-80896A205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C1C6432-78DA-FA4C-A2D7-EF26F8BF8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3451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C30A4F-8D32-D744-A7D2-FB4AFCECC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79BD6FB-84E0-9D4A-B260-926D1E8E50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FFD4C1-D738-D848-B881-6ED32A76E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3A151DB-059C-774D-B9DF-A95DE0525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07BB3D4-6CB3-994E-B4EF-BF86C47B9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4BE473-877C-BF46-A949-73ACF2312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566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0CF786-7599-4E42-B149-ACC6B1122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2A060BC-DEEA-DA48-899E-00223116F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302D56-23F1-2443-BE3D-271E7591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7C87CB-3A0C-C142-B180-62AA8C6D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BA91AA-CC28-5749-91CD-9DC168E94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5542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2F04FE2-D853-F849-81CC-4B479F7C59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09D7EF6-8095-C144-B1F1-B8B9F2BA0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C23DADC-1522-464C-AF05-416B939D7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53122E-0613-8D4A-BDDF-C0BECFE8C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49720C-9F3A-E247-8F62-023EC93A9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5694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6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257175"/>
            <a:fld id="{FEB2FA78-038A-4240-BB5D-1691BC7E1187}" type="datetimeFigureOut">
              <a:rPr lang="de-DE" smtClean="0">
                <a:solidFill>
                  <a:srgbClr val="262975">
                    <a:tint val="75000"/>
                  </a:srgbClr>
                </a:solidFill>
              </a:rPr>
              <a:pPr defTabSz="257175"/>
              <a:t>20.05.22</a:t>
            </a:fld>
            <a:endParaRPr lang="de-DE">
              <a:solidFill>
                <a:srgbClr val="262975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262975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F9569-D6FC-074C-8DD1-2B122097B72C}" type="slidenum">
              <a:rPr lang="de-DE" smtClean="0">
                <a:solidFill>
                  <a:srgbClr val="262975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262975">
                  <a:tint val="75000"/>
                </a:srgb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9850" y="15244"/>
            <a:ext cx="7886700" cy="60960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125"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992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FA78-038A-4240-BB5D-1691BC7E1187}" type="datetimeFigureOut">
              <a:rPr lang="de-DE" smtClean="0">
                <a:solidFill>
                  <a:srgbClr val="262975">
                    <a:tint val="75000"/>
                  </a:srgbClr>
                </a:solidFill>
              </a:rPr>
              <a:pPr/>
              <a:t>20.05.22</a:t>
            </a:fld>
            <a:endParaRPr lang="de-DE">
              <a:solidFill>
                <a:srgbClr val="262975">
                  <a:tint val="75000"/>
                </a:srgb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262975">
                  <a:tint val="75000"/>
                </a:srgb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F9569-D6FC-074C-8DD1-2B122097B72C}" type="slidenum">
              <a:rPr lang="de-DE" smtClean="0">
                <a:solidFill>
                  <a:srgbClr val="262975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262975">
                  <a:tint val="75000"/>
                </a:srgbClr>
              </a:solidFill>
            </a:endParaRPr>
          </a:p>
        </p:txBody>
      </p:sp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195817" y="63169"/>
            <a:ext cx="6864821" cy="52951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6639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2FA78-038A-4240-BB5D-1691BC7E1187}" type="datetimeFigureOut">
              <a:rPr lang="de-DE" smtClean="0">
                <a:solidFill>
                  <a:srgbClr val="262975">
                    <a:tint val="75000"/>
                  </a:srgbClr>
                </a:solidFill>
              </a:rPr>
              <a:pPr/>
              <a:t>20.05.22</a:t>
            </a:fld>
            <a:endParaRPr lang="de-DE">
              <a:solidFill>
                <a:srgbClr val="262975">
                  <a:tint val="75000"/>
                </a:srgb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srgbClr val="262975">
                  <a:tint val="75000"/>
                </a:srgb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7F9569-D6FC-074C-8DD1-2B122097B72C}" type="slidenum">
              <a:rPr lang="de-DE" smtClean="0">
                <a:solidFill>
                  <a:srgbClr val="262975">
                    <a:tint val="75000"/>
                  </a:srgbClr>
                </a:solidFill>
              </a:rPr>
              <a:pPr/>
              <a:t>‹#›</a:t>
            </a:fld>
            <a:endParaRPr lang="de-DE">
              <a:solidFill>
                <a:srgbClr val="262975">
                  <a:tint val="75000"/>
                </a:srgbClr>
              </a:solidFill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F20A9F5-D1E7-E44F-B565-6C3623EE5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79" y="146847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86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430823" y="990621"/>
            <a:ext cx="3918439" cy="533204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venir Next" panose="020B0503020202020204" pitchFamily="34" charset="0"/>
              </a:defRPr>
            </a:lvl1pPr>
            <a:lvl2pPr>
              <a:defRPr sz="2400">
                <a:latin typeface="Avenir Next" panose="020B0503020202020204" pitchFamily="34" charset="0"/>
              </a:defRPr>
            </a:lvl2pPr>
            <a:lvl3pPr>
              <a:defRPr sz="2000">
                <a:latin typeface="Avenir Next" panose="020B0503020202020204" pitchFamily="34" charset="0"/>
              </a:defRPr>
            </a:lvl3pPr>
            <a:lvl4pPr>
              <a:defRPr sz="1800">
                <a:latin typeface="Avenir Next" panose="020B0503020202020204" pitchFamily="34" charset="0"/>
              </a:defRPr>
            </a:lvl4pPr>
            <a:lvl5pPr>
              <a:defRPr sz="1800">
                <a:latin typeface="Avenir Next" panose="020B0503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Ebene&lt;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E8931D58-C92E-FF43-A3B5-5BB3FC2F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220651"/>
            <a:ext cx="6805478" cy="365126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Avenir Next" panose="020B0503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AA52EF5C-3E3A-3347-A5E0-E35B3E15DBD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794739" y="990621"/>
            <a:ext cx="3763107" cy="5332040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Avenir Next" panose="020B0503020202020204" pitchFamily="34" charset="0"/>
              </a:defRPr>
            </a:lvl1pPr>
            <a:lvl2pPr>
              <a:defRPr sz="2400">
                <a:latin typeface="Avenir Next" panose="020B0503020202020204" pitchFamily="34" charset="0"/>
              </a:defRPr>
            </a:lvl2pPr>
            <a:lvl3pPr>
              <a:defRPr sz="2000">
                <a:latin typeface="Avenir Next" panose="020B0503020202020204" pitchFamily="34" charset="0"/>
              </a:defRPr>
            </a:lvl3pPr>
            <a:lvl4pPr>
              <a:defRPr sz="1800">
                <a:latin typeface="Avenir Next" panose="020B0503020202020204" pitchFamily="34" charset="0"/>
              </a:defRPr>
            </a:lvl4pPr>
            <a:lvl5pPr>
              <a:defRPr sz="1800">
                <a:latin typeface="Avenir Next" panose="020B0503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0613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2" y="1266092"/>
            <a:ext cx="4040188" cy="90878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venir Next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venir Next" panose="020B0503020202020204" pitchFamily="34" charset="0"/>
              </a:defRPr>
            </a:lvl1pPr>
            <a:lvl2pPr>
              <a:defRPr sz="2000">
                <a:latin typeface="Avenir Next" panose="020B0503020202020204" pitchFamily="34" charset="0"/>
              </a:defRPr>
            </a:lvl2pPr>
            <a:lvl3pPr>
              <a:defRPr sz="1800">
                <a:latin typeface="Avenir Next" panose="020B0503020202020204" pitchFamily="34" charset="0"/>
              </a:defRPr>
            </a:lvl3pPr>
            <a:lvl4pPr>
              <a:defRPr sz="1600">
                <a:latin typeface="Avenir Next" panose="020B0503020202020204" pitchFamily="34" charset="0"/>
              </a:defRPr>
            </a:lvl4pPr>
            <a:lvl5pPr>
              <a:defRPr sz="1600">
                <a:latin typeface="Avenir Next" panose="020B0503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266092"/>
            <a:ext cx="4041775" cy="90878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venir Next" panose="020B0503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venir Next" panose="020B0503020202020204" pitchFamily="34" charset="0"/>
              </a:defRPr>
            </a:lvl1pPr>
            <a:lvl2pPr>
              <a:defRPr sz="2000">
                <a:latin typeface="Avenir Next" panose="020B0503020202020204" pitchFamily="34" charset="0"/>
              </a:defRPr>
            </a:lvl2pPr>
            <a:lvl3pPr>
              <a:defRPr sz="1800">
                <a:latin typeface="Avenir Next" panose="020B0503020202020204" pitchFamily="34" charset="0"/>
              </a:defRPr>
            </a:lvl3pPr>
            <a:lvl4pPr>
              <a:defRPr sz="1600">
                <a:latin typeface="Avenir Next" panose="020B0503020202020204" pitchFamily="34" charset="0"/>
              </a:defRPr>
            </a:lvl4pPr>
            <a:lvl5pPr>
              <a:defRPr sz="1600">
                <a:latin typeface="Avenir Next" panose="020B0503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9DAB5F21-3D32-BD46-8630-8E2CAEC08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2" y="249103"/>
            <a:ext cx="6740767" cy="407390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Avenir Next" panose="020B0503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93779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er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CFF176-68BE-BC45-884B-FCE5A9A56A53}"/>
              </a:ext>
            </a:extLst>
          </p:cNvPr>
          <p:cNvSpPr txBox="1"/>
          <p:nvPr userDrawn="1"/>
        </p:nvSpPr>
        <p:spPr>
          <a:xfrm>
            <a:off x="2215662" y="3136613"/>
            <a:ext cx="4712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chemeClr val="bg1"/>
                </a:solidFill>
              </a:rPr>
              <a:t>Bild oder Zitat</a:t>
            </a:r>
          </a:p>
        </p:txBody>
      </p:sp>
    </p:spTree>
    <p:extLst>
      <p:ext uri="{BB962C8B-B14F-4D97-AF65-F5344CB8AC3E}">
        <p14:creationId xmlns:p14="http://schemas.microsoft.com/office/powerpoint/2010/main" val="98199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8800" y="1371600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venir Next" panose="020B0503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4D13F9BE-E752-054C-872F-3B76436D304A}"/>
              </a:ext>
            </a:extLst>
          </p:cNvPr>
          <p:cNvSpPr txBox="1">
            <a:spLocks/>
          </p:cNvSpPr>
          <p:nvPr userDrawn="1"/>
        </p:nvSpPr>
        <p:spPr>
          <a:xfrm>
            <a:off x="347645" y="244096"/>
            <a:ext cx="6908939" cy="447566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Avenir Next" panose="020B0503020202020204" pitchFamily="34" charset="0"/>
                <a:ea typeface="+mj-ea"/>
                <a:cs typeface="Helvetica Neue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29349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4BE6C1-01D9-BC40-9DE3-15E87CF1F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1EEE3DD-9BBC-F940-BD62-BF45FF7A8E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F609372-B241-B04F-9740-E17A8AF95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BEF6EBD-A4C8-0F49-8A42-9D7D00284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354F78-107E-314B-9341-641DD3F5D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16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860FAD-EF02-8543-8F1F-15DAA55B3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21888D-DC92-304B-A25B-3722AF175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95098A-5293-694C-A121-BDB57828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58D3CD-6D16-8548-91E8-080D976CB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C072030-BDB4-B446-BF70-B0644B3D9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8196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EAAFC3-B623-C94D-9FA2-F949A77B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BD7594-F138-4846-8207-47725F438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4F76D0-1169-8D4B-AC86-B9775F098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A1D66A-9A04-C94C-9908-584B85F9C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EB97C1-AAC6-9941-A10B-B678A538F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83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7261A-0BAA-CF48-B098-BC82F3CC9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437EDE-ECBA-5840-B963-7260350542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397D647-9548-A44B-939E-0C0C805C6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D15C7FA-C818-3342-BD47-83160B99A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67F2CCA-18FB-C244-ABAB-75E3A3580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718F28-0DF4-D84F-90D1-7036CE768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534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250DFA-06B1-E444-AFF5-CB2573D9B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4270BF-420C-0547-8D42-FB915481D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8FD3E6B-EC62-1840-AA48-3F314BF35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98E0E1F-15DC-E148-B201-9FE141D024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27136C8-DE96-4D4A-B5C9-6727A18C84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412DB35-8ECF-834A-B106-CCEF4E6B2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007DD5D-5A2C-3A4A-AFA6-67C92DC36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B7685F-233D-4949-B3FB-9C8D1B8E9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373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4143CA-D6A3-6448-A697-E7676FA9C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C5387F8-6A56-F449-AF81-DA180EE1B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72B5FE-5CAE-4E4F-80FB-78D16219B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3E82EBF-2EFF-8145-8163-91D373161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0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DDDCF4B-EDE7-694D-A96F-B07F564A0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FF14C69-8AF6-844E-ADD3-771BA6AF9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E225689-688D-E148-B0A1-3D61E0F95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08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C490A-831E-AA43-BC79-05077B7B6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AD2EAF-7611-D240-AAC4-8C1E019A7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24326FE-47CF-4E40-A13B-9B74A5F7D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F773E42-688B-1244-B4FC-6B1EB767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6707697-121B-F144-A0F5-46209BA79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139110-5CCA-1941-BB6D-00EB1956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86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582AF1-1086-844C-89C1-DF6E5A4EE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51EFBEA-D258-3A4C-BD4F-FD2AA579B8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A033E88-8347-DF41-9C7F-15626A0DE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A654F75-6C79-3C47-A375-DD91074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B6A02F-017E-DE40-8C8A-B30B59D20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FA82517-9369-054C-B933-463D34C4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767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FF054-07C5-8C40-928D-0B36272B4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D7FD158-0C18-764B-82A4-666C119D3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039252-FB1C-EB49-A635-63C3AABFD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45DFF0-BF7D-854B-87A0-48424E9DE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50F8F5-AFDC-3740-801C-E5D64A44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554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6755C22-4175-254E-8BC2-73B351FA75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24136AF-10A6-3D45-B369-57808338A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905C4C-5FE1-874B-9359-2CB979AF4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819B3B-BB15-8B43-8231-72E90BA07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C2D0F5-E292-7F4A-8FF9-2721A29A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136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5F0FCD-2AE5-9C49-B56C-E64D6AF82C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4EF847-DAA4-2944-9319-ABAB7E984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3C25F3-417A-4649-8114-68E19C1D3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8E5700-29AE-8E48-8B61-1CD4E1969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B48D57-9B3E-A64D-BC93-104FB805A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652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B8E74E-E644-D54E-9F22-F8318B388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0F48F3-B88F-E548-A843-C878423EE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AF3B0C-B1E9-9648-A495-91331034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1B87FE-3CC5-764E-9769-E2BE83E6A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3827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5D8A78-6161-2544-A13A-B02B4ED1D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E7BD9A2-DCB4-2B47-B75F-519618C1E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385B464-B2A5-7642-B539-1275C67D6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439CD0-7E4E-E34C-866D-9FB1F362A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2E28A0-2CB4-9A45-9E45-531A36C71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174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D6FCD-31D2-C742-A2B9-BB6BF2377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F5B549-EFDA-6E45-9B85-816014F607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04FAE68-5F7F-A249-A9C2-53D0A9A83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11A108A-C9BB-E14D-9420-23DAD7CD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5C97B5-CD27-C94A-B068-1CB718617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24143E9-976D-884D-8A21-F865F10B8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235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4F29B-AEB4-DB48-91AF-084BE584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2E53C48-146C-1A41-B96A-415BE1DCC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EFE71FB-BEEF-6D41-9751-795C9F93E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E085E40-D074-1741-ABF4-49F1229AF2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C36D5BA-F526-D74E-83DB-EF18197BF5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777FD6D-67AA-054E-8C75-BBD7886F3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08AE69A-9D79-9847-8446-EB584F510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983D7C6-2D64-1F47-BADD-609A232D2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90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EA1C4-B75D-6745-9E27-368F0B6F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A820D2-BC86-2D48-9808-3EDAA0418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CEAEFD7-1FE9-FD45-BB0F-FD4F5265B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824A94-2740-AC43-A516-82D9D9721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655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6B13FF1-5A6F-5643-916D-9439FD015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D849EB8-E6AC-4245-A6D9-528C95EE3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E69DB5-3179-8E4F-87D5-0B6605D42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272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DB4722-FD1E-4340-9521-69DC25E9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51B3CCA-B186-A44C-9A6E-C9DAAE836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AA98F5-DB53-F447-9A7C-7CDC73B7E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E4FFC2-6C8E-E040-AFF8-06B99B0F0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0D0CC3C-AAFB-024B-A618-A208D03E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F96158B-9E55-9144-ADF1-4CC756490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483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60772-957F-E243-A4C6-86FCD98E6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8335010-DBA7-F64E-AA1A-DE6C3B7F6C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D97A489-4C1B-C349-827A-670B09094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C417991-77E7-DF43-A775-6A5D3FA0E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5AE88D2-55FC-6A42-B515-526A9DF5C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3D5B2A2-505E-B440-BFD9-EB14C5511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7340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788F55-4EA6-1B41-AAD5-546CB8390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469AF33-F908-7348-87DB-3FA8915556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34F873-32C3-324E-8CE4-08FE04A11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B59E22-CF2A-B442-A4A9-565D2BE4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9E3EC8-7870-C641-9A13-C997AC00A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650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A38399B-264B-1F4B-BC3C-D1249E407E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7F75B74-86C4-D349-94CC-86F39D60C5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1BED57-A332-B548-9C08-9B93EF500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4A8442-193B-B444-BA18-4C266AB96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5AF101-EF4E-634F-A026-7947BB7CA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135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548681"/>
            <a:ext cx="7886700" cy="56282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081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4003222-C44D-1E44-89F7-32D7356AF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09E398-F3F1-344D-9597-EF1BEEF1C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02062E-D830-9843-BDBE-AAD8714AF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D90FA-713A-6A4B-9B8C-025BF56187A8}" type="datetimeFigureOut">
              <a:rPr lang="de-DE" smtClean="0"/>
              <a:t>20.05.22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79F22F-BCF3-DB49-A756-F87154A51D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B0901C2-6808-6A4B-A213-2D726E0E7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420AA-1DF5-4346-AA5A-CB81728A4A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65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711" r:id="rId12"/>
    <p:sldLayoutId id="2147483712" r:id="rId13"/>
    <p:sldLayoutId id="2147483673" r:id="rId14"/>
    <p:sldLayoutId id="2147483652" r:id="rId15"/>
    <p:sldLayoutId id="2147483653" r:id="rId16"/>
    <p:sldLayoutId id="2147483655" r:id="rId17"/>
    <p:sldLayoutId id="214748365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340E17A-4CCF-094F-8B14-CCE93815D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177114-E806-994D-B983-A36ABDD3C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FD7FAD-E4DA-EB44-9812-E2A0E732BD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FF94E-F347-F940-A5AF-17DE3A61DC78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C08E8C-5F2D-1248-8435-4CA3DA6824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A43AC5-F341-FF41-ACA6-17139B018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B1824-78A9-924D-9195-0C2681483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49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A0B2DD7-8C32-A347-BD4E-FFE5877DE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5919C8-6294-4948-84CA-2CB56E1DC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5320D52-E93E-CF4C-B102-B8A91073AD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1B7B3-4556-7D48-83BB-5A13DBDE6465}" type="datetimeFigureOut">
              <a:rPr lang="en-US" smtClean="0"/>
              <a:t>5/20/22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1CAFFB-3608-9F4A-A756-1EF45C2E0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47E0AB-66E6-E94B-B64F-C94C28B1E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10914-204E-034B-9FCB-E2C2C25311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755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1.tiff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0.tiff"/><Relationship Id="rId4" Type="http://schemas.openxmlformats.org/officeDocument/2006/relationships/diagramLayout" Target="../diagrams/layout1.xml"/><Relationship Id="rId9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5.png"/><Relationship Id="rId4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f"/><Relationship Id="rId3" Type="http://schemas.openxmlformats.org/officeDocument/2006/relationships/image" Target="../media/image12.png"/><Relationship Id="rId7" Type="http://schemas.openxmlformats.org/officeDocument/2006/relationships/image" Target="../media/image1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16.tiff"/><Relationship Id="rId9" Type="http://schemas.openxmlformats.org/officeDocument/2006/relationships/image" Target="../media/image2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customXml" Target="../ink/ink1.xml"/><Relationship Id="rId7" Type="http://schemas.openxmlformats.org/officeDocument/2006/relationships/image" Target="../media/image140.png"/><Relationship Id="rId12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5.xml"/><Relationship Id="rId6" Type="http://schemas.openxmlformats.org/officeDocument/2006/relationships/customXml" Target="../ink/ink2.xml"/><Relationship Id="rId11" Type="http://schemas.openxmlformats.org/officeDocument/2006/relationships/image" Target="../media/image170.png"/><Relationship Id="rId5" Type="http://schemas.openxmlformats.org/officeDocument/2006/relationships/image" Target="../media/image30.png"/><Relationship Id="rId10" Type="http://schemas.openxmlformats.org/officeDocument/2006/relationships/customXml" Target="../ink/ink3.xml"/><Relationship Id="rId4" Type="http://schemas.openxmlformats.org/officeDocument/2006/relationships/image" Target="../media/image120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7.png"/><Relationship Id="rId11" Type="http://schemas.openxmlformats.org/officeDocument/2006/relationships/image" Target="../media/image42.jpeg"/><Relationship Id="rId5" Type="http://schemas.openxmlformats.org/officeDocument/2006/relationships/image" Target="../media/image37.tiff"/><Relationship Id="rId10" Type="http://schemas.openxmlformats.org/officeDocument/2006/relationships/image" Target="../media/image41.tiff"/><Relationship Id="rId4" Type="http://schemas.openxmlformats.org/officeDocument/2006/relationships/image" Target="../media/image36.tiff"/><Relationship Id="rId9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7.tiff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4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0.png"/><Relationship Id="rId5" Type="http://schemas.openxmlformats.org/officeDocument/2006/relationships/image" Target="../media/image23.tiff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tiff"/><Relationship Id="rId2" Type="http://schemas.openxmlformats.org/officeDocument/2006/relationships/image" Target="../media/image78.tiff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tiff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f"/><Relationship Id="rId2" Type="http://schemas.openxmlformats.org/officeDocument/2006/relationships/image" Target="../media/image81.tiff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3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tiff"/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87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90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tiff"/><Relationship Id="rId2" Type="http://schemas.openxmlformats.org/officeDocument/2006/relationships/image" Target="../media/image91.tiff"/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tiff"/><Relationship Id="rId2" Type="http://schemas.openxmlformats.org/officeDocument/2006/relationships/image" Target="../media/image93.tiff"/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tiff"/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97.png"/><Relationship Id="rId4" Type="http://schemas.openxmlformats.org/officeDocument/2006/relationships/image" Target="../media/image96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9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3.tiff"/><Relationship Id="rId5" Type="http://schemas.openxmlformats.org/officeDocument/2006/relationships/image" Target="../media/image102.tiff"/><Relationship Id="rId4" Type="http://schemas.openxmlformats.org/officeDocument/2006/relationships/image" Target="../media/image10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F47396-442A-46EB-84A0-EA055E3349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742" y="3281637"/>
            <a:ext cx="8799163" cy="1092630"/>
          </a:xfrm>
        </p:spPr>
        <p:txBody>
          <a:bodyPr>
            <a:noAutofit/>
          </a:bodyPr>
          <a:lstStyle/>
          <a:p>
            <a:r>
              <a:rPr lang="tr-TR" sz="4000" b="1" dirty="0" err="1">
                <a:solidFill>
                  <a:srgbClr val="0070C0"/>
                </a:solidFill>
              </a:rPr>
              <a:t>Sitokin</a:t>
            </a:r>
            <a:r>
              <a:rPr lang="tr-TR" sz="4000" b="1" dirty="0">
                <a:solidFill>
                  <a:srgbClr val="0070C0"/>
                </a:solidFill>
              </a:rPr>
              <a:t> Yüküne Maruz Kalan Hastalar İçin </a:t>
            </a:r>
            <a:r>
              <a:rPr lang="tr-TR" sz="4000" b="1" dirty="0" err="1">
                <a:solidFill>
                  <a:srgbClr val="0070C0"/>
                </a:solidFill>
              </a:rPr>
              <a:t>Adsorber</a:t>
            </a:r>
            <a:endParaRPr lang="tr-TR" sz="4000" b="1" dirty="0">
              <a:solidFill>
                <a:srgbClr val="0070C0"/>
              </a:solidFill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B82FE5DE-ABB4-7947-A2E5-BCB9DF2D1E62}"/>
              </a:ext>
            </a:extLst>
          </p:cNvPr>
          <p:cNvSpPr txBox="1"/>
          <p:nvPr/>
        </p:nvSpPr>
        <p:spPr>
          <a:xfrm>
            <a:off x="2185972" y="5555011"/>
            <a:ext cx="64473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3149"/>
                </a:solidFill>
                <a:cs typeface="Futura Medium" panose="020B0602020204020303" pitchFamily="34" charset="-79"/>
              </a:rPr>
              <a:t>Prof. Dr. Serdar </a:t>
            </a:r>
            <a:r>
              <a:rPr lang="en-US" b="1" dirty="0" err="1">
                <a:solidFill>
                  <a:srgbClr val="003149"/>
                </a:solidFill>
                <a:cs typeface="Futura Medium" panose="020B0602020204020303" pitchFamily="34" charset="-79"/>
              </a:rPr>
              <a:t>Günaydın</a:t>
            </a:r>
            <a:endParaRPr lang="en-US" b="1" dirty="0">
              <a:solidFill>
                <a:srgbClr val="003149"/>
              </a:solidFill>
              <a:cs typeface="Futura Medium" panose="020B0602020204020303" pitchFamily="34" charset="-79"/>
            </a:endParaRPr>
          </a:p>
          <a:p>
            <a:pPr algn="r"/>
            <a:r>
              <a:rPr lang="en-US" b="1" dirty="0" err="1">
                <a:solidFill>
                  <a:srgbClr val="003149"/>
                </a:solidFill>
                <a:cs typeface="Futura Medium" panose="020B0602020204020303" pitchFamily="34" charset="-79"/>
              </a:rPr>
              <a:t>Kalp-Damar</a:t>
            </a:r>
            <a:r>
              <a:rPr lang="en-US" b="1" dirty="0">
                <a:solidFill>
                  <a:srgbClr val="003149"/>
                </a:solidFill>
                <a:cs typeface="Futura Medium" panose="020B0602020204020303" pitchFamily="34" charset="-79"/>
              </a:rPr>
              <a:t> </a:t>
            </a:r>
            <a:r>
              <a:rPr lang="en-US" b="1" dirty="0" err="1">
                <a:solidFill>
                  <a:srgbClr val="003149"/>
                </a:solidFill>
                <a:cs typeface="Futura Medium" panose="020B0602020204020303" pitchFamily="34" charset="-79"/>
              </a:rPr>
              <a:t>Cerrhisi</a:t>
            </a:r>
            <a:r>
              <a:rPr lang="en-US" b="1" dirty="0">
                <a:solidFill>
                  <a:srgbClr val="003149"/>
                </a:solidFill>
                <a:cs typeface="Futura Medium" panose="020B0602020204020303" pitchFamily="34" charset="-79"/>
              </a:rPr>
              <a:t> A.D.</a:t>
            </a:r>
          </a:p>
          <a:p>
            <a:pPr algn="r"/>
            <a:r>
              <a:rPr lang="en-US" b="1" dirty="0" err="1">
                <a:solidFill>
                  <a:srgbClr val="003149"/>
                </a:solidFill>
                <a:cs typeface="Futura Medium" panose="020B0602020204020303" pitchFamily="34" charset="-79"/>
              </a:rPr>
              <a:t>Sağlık</a:t>
            </a:r>
            <a:r>
              <a:rPr lang="en-US" b="1" dirty="0">
                <a:solidFill>
                  <a:srgbClr val="003149"/>
                </a:solidFill>
                <a:cs typeface="Futura Medium" panose="020B0602020204020303" pitchFamily="34" charset="-79"/>
              </a:rPr>
              <a:t> </a:t>
            </a:r>
            <a:r>
              <a:rPr lang="en-US" b="1" dirty="0" err="1">
                <a:solidFill>
                  <a:srgbClr val="003149"/>
                </a:solidFill>
                <a:cs typeface="Futura Medium" panose="020B0602020204020303" pitchFamily="34" charset="-79"/>
              </a:rPr>
              <a:t>Bilimleri</a:t>
            </a:r>
            <a:r>
              <a:rPr lang="en-US" b="1" dirty="0">
                <a:solidFill>
                  <a:srgbClr val="003149"/>
                </a:solidFill>
                <a:cs typeface="Futura Medium" panose="020B0602020204020303" pitchFamily="34" charset="-79"/>
              </a:rPr>
              <a:t> </a:t>
            </a:r>
            <a:r>
              <a:rPr lang="en-US" b="1" dirty="0" err="1">
                <a:solidFill>
                  <a:srgbClr val="003149"/>
                </a:solidFill>
                <a:cs typeface="Futura Medium" panose="020B0602020204020303" pitchFamily="34" charset="-79"/>
              </a:rPr>
              <a:t>Üniversitesi</a:t>
            </a:r>
            <a:r>
              <a:rPr lang="en-US" b="1" dirty="0">
                <a:solidFill>
                  <a:srgbClr val="003149"/>
                </a:solidFill>
                <a:cs typeface="Futura Medium" panose="020B0602020204020303" pitchFamily="34" charset="-79"/>
              </a:rPr>
              <a:t>, Ankara </a:t>
            </a:r>
            <a:r>
              <a:rPr lang="en-US" b="1" dirty="0" err="1">
                <a:solidFill>
                  <a:srgbClr val="003149"/>
                </a:solidFill>
                <a:cs typeface="Futura Medium" panose="020B0602020204020303" pitchFamily="34" charset="-79"/>
              </a:rPr>
              <a:t>Şehir</a:t>
            </a:r>
            <a:r>
              <a:rPr lang="en-US" b="1" dirty="0">
                <a:solidFill>
                  <a:srgbClr val="003149"/>
                </a:solidFill>
                <a:cs typeface="Futura Medium" panose="020B0602020204020303" pitchFamily="34" charset="-79"/>
              </a:rPr>
              <a:t> </a:t>
            </a:r>
            <a:r>
              <a:rPr lang="en-US" b="1" dirty="0" err="1">
                <a:solidFill>
                  <a:srgbClr val="003149"/>
                </a:solidFill>
                <a:cs typeface="Futura Medium" panose="020B0602020204020303" pitchFamily="34" charset="-79"/>
              </a:rPr>
              <a:t>Hastanesi</a:t>
            </a:r>
            <a:endParaRPr lang="en-US" b="1" dirty="0">
              <a:solidFill>
                <a:srgbClr val="003149"/>
              </a:solidFill>
              <a:cs typeface="Futura Medium" panose="020B0602020204020303" pitchFamily="34" charset="-79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A918AA3-DCA4-DD4E-AA12-35660350E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525" y="85997"/>
            <a:ext cx="2011380" cy="99307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DBB2208-36E4-CB4E-954B-4EE7D2802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31" y="63330"/>
            <a:ext cx="1125996" cy="112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32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el 1"/>
          <p:cNvSpPr>
            <a:spLocks noGrp="1"/>
          </p:cNvSpPr>
          <p:nvPr>
            <p:ph type="title"/>
          </p:nvPr>
        </p:nvSpPr>
        <p:spPr>
          <a:xfrm>
            <a:off x="116999" y="187051"/>
            <a:ext cx="8229600" cy="1313944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de-DE" altLang="de-DE" sz="2800" b="1" dirty="0">
                <a:solidFill>
                  <a:srgbClr val="0070C0"/>
                </a:solidFill>
                <a:ea typeface="Helvetica Neue" charset="0"/>
                <a:cs typeface="Helvetica Neue" charset="0"/>
              </a:rPr>
              <a:t>SİTOKİNLER</a:t>
            </a:r>
          </a:p>
        </p:txBody>
      </p:sp>
      <p:sp>
        <p:nvSpPr>
          <p:cNvPr id="28675" name="Foliennummernplatzhalter 3"/>
          <p:cNvSpPr>
            <a:spLocks noGrp="1"/>
          </p:cNvSpPr>
          <p:nvPr>
            <p:ph type="sldNum" sz="quarter" idx="12"/>
          </p:nvPr>
        </p:nvSpPr>
        <p:spPr bwMode="auto">
          <a:xfrm>
            <a:off x="6181725" y="5624514"/>
            <a:ext cx="1733550" cy="27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800">
                <a:solidFill>
                  <a:schemeClr val="tx1"/>
                </a:solidFill>
                <a:latin typeface="Gill Sans MT" charset="0"/>
                <a:ea typeface="ＭＳ Ｐゴシック" charset="-128"/>
              </a:defRPr>
            </a:lvl1pPr>
            <a:lvl2pPr marL="557213" indent="-214313" eaLnBrk="0" hangingPunct="0">
              <a:defRPr sz="1800">
                <a:solidFill>
                  <a:schemeClr val="tx1"/>
                </a:solidFill>
                <a:latin typeface="Gill Sans MT" charset="0"/>
                <a:ea typeface="ＭＳ Ｐゴシック" charset="-128"/>
              </a:defRPr>
            </a:lvl2pPr>
            <a:lvl3pPr marL="857250" indent="-171450" eaLnBrk="0" hangingPunct="0">
              <a:defRPr sz="1800">
                <a:solidFill>
                  <a:schemeClr val="tx1"/>
                </a:solidFill>
                <a:latin typeface="Gill Sans MT" charset="0"/>
                <a:ea typeface="ＭＳ Ｐゴシック" charset="-128"/>
              </a:defRPr>
            </a:lvl3pPr>
            <a:lvl4pPr marL="1200150" indent="-171450" eaLnBrk="0" hangingPunct="0">
              <a:defRPr sz="1800">
                <a:solidFill>
                  <a:schemeClr val="tx1"/>
                </a:solidFill>
                <a:latin typeface="Gill Sans MT" charset="0"/>
                <a:ea typeface="ＭＳ Ｐゴシック" charset="-128"/>
              </a:defRPr>
            </a:lvl4pPr>
            <a:lvl5pPr marL="1543050" indent="-171450" eaLnBrk="0" hangingPunct="0">
              <a:defRPr sz="1800">
                <a:solidFill>
                  <a:schemeClr val="tx1"/>
                </a:solidFill>
                <a:latin typeface="Gill Sans MT" charset="0"/>
                <a:ea typeface="ＭＳ Ｐゴシック" charset="-128"/>
              </a:defRPr>
            </a:lvl5pPr>
            <a:lvl6pPr marL="1885950" indent="-171450" defTabSz="34290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Gill Sans MT" charset="0"/>
                <a:ea typeface="ＭＳ Ｐゴシック" charset="-128"/>
              </a:defRPr>
            </a:lvl6pPr>
            <a:lvl7pPr marL="2228850" indent="-171450" defTabSz="34290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Gill Sans MT" charset="0"/>
                <a:ea typeface="ＭＳ Ｐゴシック" charset="-128"/>
              </a:defRPr>
            </a:lvl7pPr>
            <a:lvl8pPr marL="2571750" indent="-171450" defTabSz="34290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Gill Sans MT" charset="0"/>
                <a:ea typeface="ＭＳ Ｐゴシック" charset="-128"/>
              </a:defRPr>
            </a:lvl8pPr>
            <a:lvl9pPr marL="2914650" indent="-171450" defTabSz="34290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Gill Sans MT" charset="0"/>
                <a:ea typeface="ＭＳ Ｐゴシック" charset="-128"/>
              </a:defRPr>
            </a:lvl9pPr>
          </a:lstStyle>
          <a:p>
            <a:pPr eaLnBrk="1" hangingPunct="1"/>
            <a:fld id="{3B1091BC-C0B7-6A46-8B3C-43704E147853}" type="slidenum">
              <a:rPr lang="de-DE" altLang="de-DE" sz="900" b="1">
                <a:solidFill>
                  <a:srgbClr val="898989"/>
                </a:solidFill>
                <a:latin typeface="Avenir Next Demi Bold" panose="020B0503020202020204" pitchFamily="34" charset="0"/>
              </a:rPr>
              <a:pPr eaLnBrk="1" hangingPunct="1"/>
              <a:t>2</a:t>
            </a:fld>
            <a:endParaRPr lang="de-DE" altLang="de-DE" sz="900" b="1">
              <a:solidFill>
                <a:srgbClr val="898989"/>
              </a:solidFill>
              <a:latin typeface="Avenir Next Demi Bold" panose="020B0503020202020204" pitchFamily="34" charset="0"/>
            </a:endParaRPr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887" y="1771127"/>
            <a:ext cx="3705225" cy="3857099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390525" y="4323787"/>
            <a:ext cx="7105651" cy="1252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295"/>
              </a:lnSpc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US" sz="1600" dirty="0" err="1"/>
              <a:t>Küçük</a:t>
            </a:r>
            <a:r>
              <a:rPr lang="en-US" sz="1600" dirty="0"/>
              <a:t> glikoproteinler (8-40 </a:t>
            </a:r>
            <a:r>
              <a:rPr lang="en-US" sz="1600" dirty="0" err="1"/>
              <a:t>kDa</a:t>
            </a:r>
            <a:r>
              <a:rPr lang="en-US" sz="1600" dirty="0"/>
              <a:t>)</a:t>
            </a:r>
          </a:p>
          <a:p>
            <a:pPr marL="285750" indent="-285750">
              <a:lnSpc>
                <a:spcPts val="2295"/>
              </a:lnSpc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US" sz="1600" dirty="0" err="1"/>
              <a:t>Intersellüler</a:t>
            </a:r>
            <a:r>
              <a:rPr lang="en-US" sz="1600" dirty="0"/>
              <a:t> </a:t>
            </a:r>
            <a:r>
              <a:rPr lang="en-US" sz="1600" dirty="0" err="1"/>
              <a:t>iletişim</a:t>
            </a:r>
            <a:r>
              <a:rPr lang="en-US" sz="1600" dirty="0"/>
              <a:t> </a:t>
            </a:r>
            <a:r>
              <a:rPr lang="en-US" sz="1600" dirty="0" err="1"/>
              <a:t>için</a:t>
            </a:r>
            <a:r>
              <a:rPr lang="en-US" sz="1600" dirty="0"/>
              <a:t> </a:t>
            </a:r>
            <a:r>
              <a:rPr lang="en-US" sz="1600" dirty="0" err="1"/>
              <a:t>sinyal</a:t>
            </a:r>
            <a:r>
              <a:rPr lang="en-US" sz="1600" dirty="0"/>
              <a:t> </a:t>
            </a:r>
            <a:r>
              <a:rPr lang="en-US" sz="1600" dirty="0" err="1"/>
              <a:t>molekülleri</a:t>
            </a:r>
            <a:endParaRPr lang="en-US" sz="1600" dirty="0"/>
          </a:p>
          <a:p>
            <a:pPr marL="285750" indent="-285750">
              <a:lnSpc>
                <a:spcPts val="2295"/>
              </a:lnSpc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US" sz="1600" dirty="0" err="1"/>
              <a:t>Bağışıklık</a:t>
            </a:r>
            <a:r>
              <a:rPr lang="en-US" sz="1600" dirty="0"/>
              <a:t> </a:t>
            </a:r>
            <a:r>
              <a:rPr lang="en-US" sz="1600" dirty="0" err="1"/>
              <a:t>sistemi</a:t>
            </a:r>
            <a:r>
              <a:rPr lang="en-US" sz="1600" dirty="0"/>
              <a:t> </a:t>
            </a:r>
            <a:r>
              <a:rPr lang="en-US" sz="1600" dirty="0" err="1"/>
              <a:t>ve</a:t>
            </a:r>
            <a:r>
              <a:rPr lang="en-US" sz="1600" dirty="0"/>
              <a:t> </a:t>
            </a:r>
            <a:r>
              <a:rPr lang="en-US" sz="1600" dirty="0" err="1"/>
              <a:t>inflamasyon</a:t>
            </a:r>
            <a:r>
              <a:rPr lang="en-US" sz="1600" dirty="0"/>
              <a:t> </a:t>
            </a:r>
            <a:r>
              <a:rPr lang="en-US" sz="1600" dirty="0" err="1"/>
              <a:t>düzenleyicisi</a:t>
            </a:r>
            <a:endParaRPr lang="en-US" sz="1600" dirty="0"/>
          </a:p>
          <a:p>
            <a:pPr marL="285750" indent="-285750">
              <a:lnSpc>
                <a:spcPts val="2295"/>
              </a:lnSpc>
              <a:buClr>
                <a:srgbClr val="FF0000"/>
              </a:buClr>
              <a:buFont typeface="Courier New" panose="02070309020205020404" pitchFamily="49" charset="0"/>
              <a:buChar char="o"/>
            </a:pPr>
            <a:r>
              <a:rPr lang="en-US" sz="1600" dirty="0"/>
              <a:t>Bir </a:t>
            </a:r>
            <a:r>
              <a:rPr lang="en-US" sz="1600" dirty="0" err="1"/>
              <a:t>uyarı</a:t>
            </a:r>
            <a:r>
              <a:rPr lang="en-US" sz="1600" dirty="0"/>
              <a:t> </a:t>
            </a:r>
            <a:r>
              <a:rPr lang="en-US" sz="1600" dirty="0" err="1"/>
              <a:t>sonucu</a:t>
            </a:r>
            <a:r>
              <a:rPr lang="en-US" sz="1600" dirty="0"/>
              <a:t> </a:t>
            </a:r>
            <a:r>
              <a:rPr lang="en-US" sz="1600" dirty="0" err="1"/>
              <a:t>yanıtın</a:t>
            </a:r>
            <a:r>
              <a:rPr lang="en-US" sz="1600" dirty="0"/>
              <a:t> </a:t>
            </a:r>
            <a:r>
              <a:rPr lang="en-US" sz="1600" dirty="0" err="1"/>
              <a:t>başlatılması</a:t>
            </a:r>
            <a:r>
              <a:rPr lang="en-US" sz="1600" dirty="0"/>
              <a:t>/</a:t>
            </a:r>
            <a:r>
              <a:rPr lang="en-US" sz="1600" dirty="0" err="1"/>
              <a:t>tanımlanması</a:t>
            </a:r>
            <a:endParaRPr lang="en-US" sz="1600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67E5EB6-B334-E248-8EE0-C906EF662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25" y="1704343"/>
            <a:ext cx="3187980" cy="218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03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5124" y="144969"/>
            <a:ext cx="6765925" cy="352425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</a:rPr>
              <a:t>Bağışıklık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en-US" sz="3200" b="1" dirty="0" err="1">
                <a:solidFill>
                  <a:srgbClr val="0070C0"/>
                </a:solidFill>
              </a:rPr>
              <a:t>Yanıtı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D62659-7E5D-1B4E-8C6A-DA7ADA3EDB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56140"/>
          <a:stretch/>
        </p:blipFill>
        <p:spPr>
          <a:xfrm>
            <a:off x="1192857" y="3056189"/>
            <a:ext cx="2780808" cy="372960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4717E81-AC90-A743-9B5A-61737BF88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329" y="3870693"/>
            <a:ext cx="2101617" cy="134566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5A2871A-C145-E248-9F20-E2C0FCE5BC64}"/>
              </a:ext>
            </a:extLst>
          </p:cNvPr>
          <p:cNvSpPr txBox="1"/>
          <p:nvPr/>
        </p:nvSpPr>
        <p:spPr>
          <a:xfrm>
            <a:off x="5495147" y="5150095"/>
            <a:ext cx="1786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venir Next Demi Bold" panose="020B0503020202020204" pitchFamily="34" charset="0"/>
              </a:rPr>
              <a:t>Cytokines (Inflammation)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06D6BDB1-5CF0-924C-B1FD-38C0B773AE1C}"/>
              </a:ext>
            </a:extLst>
          </p:cNvPr>
          <p:cNvGrpSpPr/>
          <p:nvPr/>
        </p:nvGrpSpPr>
        <p:grpSpPr>
          <a:xfrm>
            <a:off x="4250578" y="3269830"/>
            <a:ext cx="4389330" cy="3302323"/>
            <a:chOff x="5034070" y="1542652"/>
            <a:chExt cx="4917729" cy="4123167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36EF1A46-167D-5E45-9DEF-2ED5C169F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219"/>
            <a:stretch/>
          </p:blipFill>
          <p:spPr>
            <a:xfrm>
              <a:off x="5434483" y="1542652"/>
              <a:ext cx="3992511" cy="3441502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EC4A43DB-6D99-9A4C-9469-D710061BACA0}"/>
                </a:ext>
              </a:extLst>
            </p:cNvPr>
            <p:cNvSpPr txBox="1"/>
            <p:nvPr/>
          </p:nvSpPr>
          <p:spPr>
            <a:xfrm>
              <a:off x="5034070" y="4791549"/>
              <a:ext cx="4917729" cy="874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/>
                <a:t>Sitokin</a:t>
              </a:r>
              <a:r>
                <a:rPr lang="en-US" b="1" dirty="0"/>
                <a:t> </a:t>
              </a:r>
              <a:r>
                <a:rPr lang="en-US" b="1" dirty="0" err="1"/>
                <a:t>Fırtınası</a:t>
              </a:r>
              <a:r>
                <a:rPr lang="en-US" b="1" dirty="0"/>
                <a:t> (</a:t>
              </a:r>
              <a:r>
                <a:rPr lang="en-US" b="1" dirty="0" err="1"/>
                <a:t>Sistemik</a:t>
              </a:r>
              <a:r>
                <a:rPr lang="en-US" b="1" dirty="0"/>
                <a:t> </a:t>
              </a:r>
              <a:r>
                <a:rPr lang="en-US" b="1" dirty="0" err="1"/>
                <a:t>Hiperinflamasyon</a:t>
              </a:r>
              <a:r>
                <a:rPr lang="en-US" b="1" dirty="0"/>
                <a:t>)</a:t>
              </a:r>
            </a:p>
          </p:txBody>
        </p:sp>
      </p:grpSp>
      <p:sp>
        <p:nvSpPr>
          <p:cNvPr id="2" name="Smiley 1">
            <a:extLst>
              <a:ext uri="{FF2B5EF4-FFF2-40B4-BE49-F238E27FC236}">
                <a16:creationId xmlns:a16="http://schemas.microsoft.com/office/drawing/2014/main" id="{D80D2E8D-D99C-3949-A99E-58810D96CFD7}"/>
              </a:ext>
            </a:extLst>
          </p:cNvPr>
          <p:cNvSpPr/>
          <p:nvPr/>
        </p:nvSpPr>
        <p:spPr>
          <a:xfrm>
            <a:off x="2089084" y="1593057"/>
            <a:ext cx="726831" cy="603462"/>
          </a:xfrm>
          <a:prstGeom prst="smileyFace">
            <a:avLst/>
          </a:prstGeom>
          <a:gradFill>
            <a:gsLst>
              <a:gs pos="47000">
                <a:srgbClr val="00B050"/>
              </a:gs>
              <a:gs pos="100000">
                <a:srgbClr val="92D050"/>
              </a:gs>
            </a:gsLst>
          </a:gra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miley 2">
            <a:extLst>
              <a:ext uri="{FF2B5EF4-FFF2-40B4-BE49-F238E27FC236}">
                <a16:creationId xmlns:a16="http://schemas.microsoft.com/office/drawing/2014/main" id="{FFDA6B77-AADA-504A-A88A-D478A84DF6DC}"/>
              </a:ext>
            </a:extLst>
          </p:cNvPr>
          <p:cNvSpPr/>
          <p:nvPr/>
        </p:nvSpPr>
        <p:spPr>
          <a:xfrm>
            <a:off x="6854218" y="1593057"/>
            <a:ext cx="726831" cy="616737"/>
          </a:xfrm>
          <a:prstGeom prst="smileyFace">
            <a:avLst>
              <a:gd name="adj" fmla="val -4653"/>
            </a:avLst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</a:gradFill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fik 7" descr="Ein Bild, das Pink, Ball, Spieler enthält.&#10;&#10;Automatisch generierte Beschreibung">
            <a:extLst>
              <a:ext uri="{FF2B5EF4-FFF2-40B4-BE49-F238E27FC236}">
                <a16:creationId xmlns:a16="http://schemas.microsoft.com/office/drawing/2014/main" id="{52E95A51-E4D3-8941-B224-AD86BE6EDE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9951"/>
          <a:stretch/>
        </p:blipFill>
        <p:spPr>
          <a:xfrm>
            <a:off x="2990549" y="819074"/>
            <a:ext cx="1457883" cy="177277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F43016C-340B-9345-8FDC-77AFFACC19A1}"/>
              </a:ext>
            </a:extLst>
          </p:cNvPr>
          <p:cNvSpPr txBox="1"/>
          <p:nvPr/>
        </p:nvSpPr>
        <p:spPr>
          <a:xfrm>
            <a:off x="2932044" y="2532212"/>
            <a:ext cx="1620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Lokal </a:t>
            </a:r>
            <a:r>
              <a:rPr lang="de-DE" dirty="0" err="1"/>
              <a:t>Yanıt</a:t>
            </a:r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E3DDECA-BE9F-DD49-A14E-79850474CE5F}"/>
              </a:ext>
            </a:extLst>
          </p:cNvPr>
          <p:cNvSpPr txBox="1"/>
          <p:nvPr/>
        </p:nvSpPr>
        <p:spPr>
          <a:xfrm>
            <a:off x="4911715" y="2532212"/>
            <a:ext cx="2544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err="1"/>
              <a:t>Sistemik</a:t>
            </a:r>
            <a:r>
              <a:rPr lang="de-DE" dirty="0"/>
              <a:t> (</a:t>
            </a:r>
            <a:r>
              <a:rPr lang="de-DE" dirty="0" err="1"/>
              <a:t>Düzensiz</a:t>
            </a:r>
            <a:r>
              <a:rPr lang="de-DE" dirty="0"/>
              <a:t>) </a:t>
            </a:r>
            <a:r>
              <a:rPr lang="de-DE" dirty="0" err="1"/>
              <a:t>Yanıt</a:t>
            </a:r>
            <a:r>
              <a:rPr lang="de-DE" dirty="0"/>
              <a:t> </a:t>
            </a:r>
          </a:p>
        </p:txBody>
      </p:sp>
      <p:pic>
        <p:nvPicPr>
          <p:cNvPr id="16" name="Grafik 15" descr="Ein Bild, das Pink, Ball, Spieler enthält.&#10;&#10;Automatisch generierte Beschreibung">
            <a:extLst>
              <a:ext uri="{FF2B5EF4-FFF2-40B4-BE49-F238E27FC236}">
                <a16:creationId xmlns:a16="http://schemas.microsoft.com/office/drawing/2014/main" id="{A14DDC66-517E-6642-BDFD-3D4B16CD1DF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913"/>
          <a:stretch/>
        </p:blipFill>
        <p:spPr>
          <a:xfrm>
            <a:off x="4464772" y="813083"/>
            <a:ext cx="2187281" cy="177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07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>
            <p:extLst>
              <p:ext uri="{D42A27DB-BD31-4B8C-83A1-F6EECF244321}">
                <p14:modId xmlns:p14="http://schemas.microsoft.com/office/powerpoint/2010/main" val="889626234"/>
              </p:ext>
            </p:extLst>
          </p:nvPr>
        </p:nvGraphicFramePr>
        <p:xfrm>
          <a:off x="377687" y="1244600"/>
          <a:ext cx="65547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834779" y="212736"/>
            <a:ext cx="3860567" cy="37147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Helvetica Neue"/>
                <a:ea typeface="+mj-ea"/>
                <a:cs typeface="Helvetica Neue"/>
              </a:defRPr>
            </a:lvl1pPr>
          </a:lstStyle>
          <a:p>
            <a:pPr algn="ctr"/>
            <a:r>
              <a:rPr lang="en-US" sz="3600" b="1" dirty="0" err="1">
                <a:solidFill>
                  <a:srgbClr val="0070C0"/>
                </a:solidFill>
                <a:latin typeface="+mj-lt"/>
                <a:ea typeface="Helvetica Neue" charset="0"/>
                <a:cs typeface="Helvetica Neue" charset="0"/>
              </a:rPr>
              <a:t>Fizyopatoloji</a:t>
            </a:r>
            <a:r>
              <a:rPr lang="en-US" sz="3600" b="1" dirty="0">
                <a:solidFill>
                  <a:srgbClr val="0070C0"/>
                </a:solidFill>
                <a:latin typeface="+mj-lt"/>
                <a:ea typeface="Helvetica Neue" charset="0"/>
                <a:cs typeface="Helvetica Neue" charset="0"/>
              </a:rPr>
              <a:t>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4A79ECF-397F-364D-9726-05F196280235}"/>
              </a:ext>
            </a:extLst>
          </p:cNvPr>
          <p:cNvSpPr txBox="1"/>
          <p:nvPr/>
        </p:nvSpPr>
        <p:spPr>
          <a:xfrm>
            <a:off x="718306" y="5961979"/>
            <a:ext cx="8093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venir Next Demi Bold" panose="020B0503020202020204" pitchFamily="34" charset="0"/>
              </a:rPr>
              <a:t>Multi Organ </a:t>
            </a:r>
            <a:r>
              <a:rPr lang="en-US" sz="2400" b="1" dirty="0" err="1">
                <a:latin typeface="Avenir Next Demi Bold" panose="020B0503020202020204" pitchFamily="34" charset="0"/>
              </a:rPr>
              <a:t>Disfonksiyon</a:t>
            </a:r>
            <a:r>
              <a:rPr lang="en-US" sz="2400" b="1" dirty="0">
                <a:latin typeface="Avenir Next Demi Bold" panose="020B0503020202020204" pitchFamily="34" charset="0"/>
              </a:rPr>
              <a:t> </a:t>
            </a:r>
            <a:r>
              <a:rPr lang="en-US" sz="2400" b="1" dirty="0" err="1">
                <a:latin typeface="Avenir Next Demi Bold" panose="020B0503020202020204" pitchFamily="34" charset="0"/>
              </a:rPr>
              <a:t>Sendromu</a:t>
            </a:r>
            <a:r>
              <a:rPr lang="en-US" sz="2400" b="1" dirty="0">
                <a:latin typeface="Avenir Next Demi Bold" panose="020B0503020202020204" pitchFamily="34" charset="0"/>
              </a:rPr>
              <a:t> (MODS)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8834471-0CFC-904F-B5A4-9BFCF6F06D9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219"/>
          <a:stretch/>
        </p:blipFill>
        <p:spPr>
          <a:xfrm>
            <a:off x="6695346" y="1402669"/>
            <a:ext cx="1120972" cy="97646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7878F7D-2F23-8F43-A717-B00336CF0EF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578" r="-1" b="7692"/>
          <a:stretch/>
        </p:blipFill>
        <p:spPr>
          <a:xfrm>
            <a:off x="7890122" y="4029593"/>
            <a:ext cx="1178905" cy="89700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2132D81-3FCF-9A4D-8EE7-30B2090432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8183" y="2944760"/>
            <a:ext cx="1192363" cy="128823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0C512E1-7B96-AD4C-A874-189074EB33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54117" y="2237271"/>
            <a:ext cx="1204657" cy="897006"/>
          </a:xfrm>
          <a:prstGeom prst="rect">
            <a:avLst/>
          </a:prstGeom>
        </p:spPr>
      </p:pic>
      <p:sp>
        <p:nvSpPr>
          <p:cNvPr id="13" name="Rechteckiger Pfeil 12">
            <a:extLst>
              <a:ext uri="{FF2B5EF4-FFF2-40B4-BE49-F238E27FC236}">
                <a16:creationId xmlns:a16="http://schemas.microsoft.com/office/drawing/2014/main" id="{B97C159F-0942-EE4B-9B13-32C85C4E3A0C}"/>
              </a:ext>
            </a:extLst>
          </p:cNvPr>
          <p:cNvSpPr/>
          <p:nvPr/>
        </p:nvSpPr>
        <p:spPr>
          <a:xfrm rot="10800000" flipH="1">
            <a:off x="7299725" y="2441384"/>
            <a:ext cx="356995" cy="36582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7952"/>
            </a:avLst>
          </a:prstGeom>
          <a:gradFill>
            <a:gsLst>
              <a:gs pos="0">
                <a:srgbClr val="002060"/>
              </a:gs>
              <a:gs pos="99000">
                <a:srgbClr val="00B0F0"/>
              </a:gs>
            </a:gsLst>
          </a:gra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4" name="Rechteckiger Pfeil 13">
            <a:extLst>
              <a:ext uri="{FF2B5EF4-FFF2-40B4-BE49-F238E27FC236}">
                <a16:creationId xmlns:a16="http://schemas.microsoft.com/office/drawing/2014/main" id="{124F6048-77F8-6848-A037-0A2575EEE52C}"/>
              </a:ext>
            </a:extLst>
          </p:cNvPr>
          <p:cNvSpPr/>
          <p:nvPr/>
        </p:nvSpPr>
        <p:spPr>
          <a:xfrm flipH="1" flipV="1">
            <a:off x="8109885" y="3250502"/>
            <a:ext cx="346560" cy="356996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7952"/>
            </a:avLst>
          </a:prstGeom>
          <a:gradFill>
            <a:gsLst>
              <a:gs pos="0">
                <a:srgbClr val="002060"/>
              </a:gs>
              <a:gs pos="99000">
                <a:srgbClr val="00B0F0"/>
              </a:gs>
            </a:gsLst>
          </a:gra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6" name="Rechteckiger Pfeil 15">
            <a:extLst>
              <a:ext uri="{FF2B5EF4-FFF2-40B4-BE49-F238E27FC236}">
                <a16:creationId xmlns:a16="http://schemas.microsoft.com/office/drawing/2014/main" id="{ACD56542-8AD1-E94A-9400-3E68FDFCDAEB}"/>
              </a:ext>
            </a:extLst>
          </p:cNvPr>
          <p:cNvSpPr/>
          <p:nvPr/>
        </p:nvSpPr>
        <p:spPr>
          <a:xfrm flipV="1">
            <a:off x="7541322" y="4097379"/>
            <a:ext cx="348800" cy="357057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57952"/>
            </a:avLst>
          </a:prstGeom>
          <a:gradFill>
            <a:gsLst>
              <a:gs pos="0">
                <a:srgbClr val="002060"/>
              </a:gs>
              <a:gs pos="99000">
                <a:srgbClr val="00B0F0"/>
              </a:gs>
            </a:gsLst>
          </a:gra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332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rafik 53">
            <a:extLst>
              <a:ext uri="{FF2B5EF4-FFF2-40B4-BE49-F238E27FC236}">
                <a16:creationId xmlns:a16="http://schemas.microsoft.com/office/drawing/2014/main" id="{457F735E-BC1C-6E40-B274-26861C2088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631"/>
          <a:stretch/>
        </p:blipFill>
        <p:spPr>
          <a:xfrm>
            <a:off x="5191548" y="1193290"/>
            <a:ext cx="2467443" cy="5001000"/>
          </a:xfrm>
          <a:prstGeom prst="rect">
            <a:avLst/>
          </a:prstGeom>
        </p:spPr>
      </p:pic>
      <p:pic>
        <p:nvPicPr>
          <p:cNvPr id="108" name="Bild 107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21454" y="3118277"/>
            <a:ext cx="885788" cy="8857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9" name="Textfeld 78"/>
          <p:cNvSpPr txBox="1"/>
          <p:nvPr/>
        </p:nvSpPr>
        <p:spPr>
          <a:xfrm>
            <a:off x="1988959" y="2812566"/>
            <a:ext cx="31097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Kardiyovasküler</a:t>
            </a:r>
            <a:r>
              <a:rPr lang="en-US" sz="1600" b="1" dirty="0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 / </a:t>
            </a:r>
            <a:r>
              <a:rPr lang="en-US" sz="1600" b="1" dirty="0" err="1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Mikrodolaşım</a:t>
            </a:r>
            <a:r>
              <a:rPr lang="en-US" sz="1600" b="1" dirty="0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bozukluğu</a:t>
            </a:r>
            <a:r>
              <a:rPr lang="en-US" sz="1600" b="1" dirty="0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=&gt;</a:t>
            </a:r>
          </a:p>
          <a:p>
            <a:pPr algn="ctr"/>
            <a:r>
              <a:rPr lang="en-US" sz="1600" b="1" dirty="0" err="1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Yetersiz</a:t>
            </a:r>
            <a:r>
              <a:rPr lang="en-US" sz="1600" b="1" dirty="0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 Organ </a:t>
            </a:r>
            <a:r>
              <a:rPr lang="en-US" sz="1600" b="1" dirty="0" err="1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Oksijen</a:t>
            </a:r>
            <a:r>
              <a:rPr lang="en-US" sz="1600" b="1" dirty="0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Avenir Next Demi Bold" panose="020B0503020202020204" pitchFamily="34" charset="0"/>
                <a:ea typeface="Helvetica Neue" charset="0"/>
                <a:cs typeface="Helvetica Neue" charset="0"/>
              </a:rPr>
              <a:t>Sunumu</a:t>
            </a:r>
            <a:endParaRPr lang="en-US" sz="1600" b="1" dirty="0">
              <a:solidFill>
                <a:srgbClr val="002060"/>
              </a:solidFill>
              <a:latin typeface="Avenir Next Demi Bold" panose="020B0503020202020204" pitchFamily="34" charset="0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2013176" y="1608880"/>
            <a:ext cx="3125208" cy="3842795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sp>
        <p:nvSpPr>
          <p:cNvPr id="126" name="Textfeld 125"/>
          <p:cNvSpPr txBox="1"/>
          <p:nvPr/>
        </p:nvSpPr>
        <p:spPr>
          <a:xfrm>
            <a:off x="7266869" y="3933143"/>
            <a:ext cx="1877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Hücrelerde</a:t>
            </a:r>
            <a:r>
              <a:rPr lang="en-US" sz="1200" dirty="0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doğrudan</a:t>
            </a:r>
            <a:r>
              <a:rPr lang="en-US" sz="1200" dirty="0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toksik</a:t>
            </a:r>
            <a:r>
              <a:rPr lang="en-US" sz="1200" dirty="0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etki</a:t>
            </a:r>
            <a:r>
              <a:rPr lang="en-US" sz="1200" dirty="0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:</a:t>
            </a:r>
          </a:p>
          <a:p>
            <a:pPr algn="ctr"/>
            <a:endParaRPr lang="en-US" sz="1200" dirty="0">
              <a:solidFill>
                <a:srgbClr val="002060"/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Ödem</a:t>
            </a:r>
            <a:endParaRPr lang="en-US" sz="1200" dirty="0">
              <a:solidFill>
                <a:srgbClr val="002060"/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Hücre</a:t>
            </a:r>
            <a:r>
              <a:rPr lang="en-US" sz="1200" dirty="0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venir Next Medium" panose="020B0503020202020204" pitchFamily="34" charset="0"/>
                <a:ea typeface="Helvetica Neue" charset="0"/>
                <a:cs typeface="Helvetica Neue" charset="0"/>
              </a:rPr>
              <a:t>hasarı</a:t>
            </a:r>
            <a:endParaRPr lang="en-US" sz="1200" dirty="0">
              <a:solidFill>
                <a:srgbClr val="002060"/>
              </a:solidFill>
              <a:latin typeface="Avenir Next Medium" panose="020B0503020202020204" pitchFamily="34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C6515DB-CD75-1F4F-82B6-EC25E0053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110" y="121932"/>
            <a:ext cx="7772400" cy="482928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err="1">
                <a:solidFill>
                  <a:srgbClr val="0070C0"/>
                </a:solidFill>
              </a:rPr>
              <a:t>Yetersiz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Oksijen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Sunumu</a:t>
            </a:r>
            <a:r>
              <a:rPr lang="en-US" sz="2400" b="1" dirty="0">
                <a:solidFill>
                  <a:srgbClr val="0070C0"/>
                </a:solidFill>
              </a:rPr>
              <a:t> -&gt; MODS</a:t>
            </a:r>
          </a:p>
        </p:txBody>
      </p:sp>
      <p:pic>
        <p:nvPicPr>
          <p:cNvPr id="49" name="Bild 14">
            <a:extLst>
              <a:ext uri="{FF2B5EF4-FFF2-40B4-BE49-F238E27FC236}">
                <a16:creationId xmlns:a16="http://schemas.microsoft.com/office/drawing/2014/main" id="{52B9D5D3-4DA9-C84D-953E-9636CA3AAD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1553" y="4407431"/>
            <a:ext cx="798563" cy="891487"/>
          </a:xfrm>
          <a:prstGeom prst="rect">
            <a:avLst/>
          </a:prstGeom>
        </p:spPr>
      </p:pic>
      <p:pic>
        <p:nvPicPr>
          <p:cNvPr id="52" name="Bild 13">
            <a:extLst>
              <a:ext uri="{FF2B5EF4-FFF2-40B4-BE49-F238E27FC236}">
                <a16:creationId xmlns:a16="http://schemas.microsoft.com/office/drawing/2014/main" id="{B890FAFB-F935-9140-ABC1-DDC766B98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21" y="2022321"/>
            <a:ext cx="1578229" cy="765040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id="{E15B61AE-C234-9548-9863-B3357BB885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31" r="55540"/>
          <a:stretch/>
        </p:blipFill>
        <p:spPr>
          <a:xfrm>
            <a:off x="186334" y="1060672"/>
            <a:ext cx="1758461" cy="5001000"/>
          </a:xfrm>
          <a:prstGeom prst="rect">
            <a:avLst/>
          </a:prstGeom>
        </p:spPr>
      </p:pic>
      <p:sp>
        <p:nvSpPr>
          <p:cNvPr id="5" name="Pfeil nach rechts 4">
            <a:extLst>
              <a:ext uri="{FF2B5EF4-FFF2-40B4-BE49-F238E27FC236}">
                <a16:creationId xmlns:a16="http://schemas.microsoft.com/office/drawing/2014/main" id="{06676AEA-F30F-9A4D-95A7-8BEFF5997D3E}"/>
              </a:ext>
            </a:extLst>
          </p:cNvPr>
          <p:cNvSpPr/>
          <p:nvPr/>
        </p:nvSpPr>
        <p:spPr>
          <a:xfrm rot="10800000">
            <a:off x="7543170" y="3281444"/>
            <a:ext cx="415340" cy="559455"/>
          </a:xfrm>
          <a:prstGeom prst="rightArrow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9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 animBg="1"/>
      <p:bldP spid="126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>
            <a:extLst>
              <a:ext uri="{FF2B5EF4-FFF2-40B4-BE49-F238E27FC236}">
                <a16:creationId xmlns:a16="http://schemas.microsoft.com/office/drawing/2014/main" id="{CA9F2ED5-088A-3D4E-9C41-718D2C257E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32" b="12658"/>
          <a:stretch/>
        </p:blipFill>
        <p:spPr>
          <a:xfrm>
            <a:off x="750277" y="2490046"/>
            <a:ext cx="8171500" cy="436795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970E571-AE10-234B-82DA-867A6A830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350" y="2184003"/>
            <a:ext cx="779840" cy="116976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66671A2-3B29-F24A-94B2-3EDC3BB0C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108" y="2074008"/>
            <a:ext cx="1279756" cy="1279756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782F8B4-D206-8B41-94F4-9B2EE0FC0A9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120" b="14054"/>
          <a:stretch/>
        </p:blipFill>
        <p:spPr>
          <a:xfrm>
            <a:off x="1701299" y="3466469"/>
            <a:ext cx="1171141" cy="99417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1F23F65-96A1-3B43-AF57-1393E7291B25}"/>
              </a:ext>
            </a:extLst>
          </p:cNvPr>
          <p:cNvSpPr txBox="1"/>
          <p:nvPr/>
        </p:nvSpPr>
        <p:spPr>
          <a:xfrm>
            <a:off x="1377717" y="2481840"/>
            <a:ext cx="1279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Avenir Next Demi Bold" panose="020B0503020202020204" pitchFamily="34" charset="0"/>
              </a:rPr>
              <a:t>Iskemi</a:t>
            </a:r>
            <a:r>
              <a:rPr lang="en-US" b="1" dirty="0">
                <a:latin typeface="Avenir Next Demi Bold" panose="020B0503020202020204" pitchFamily="34" charset="0"/>
              </a:rPr>
              <a:t> !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03E062B-F42F-CE42-AFFF-206A61F53D60}"/>
              </a:ext>
            </a:extLst>
          </p:cNvPr>
          <p:cNvSpPr txBox="1"/>
          <p:nvPr/>
        </p:nvSpPr>
        <p:spPr>
          <a:xfrm>
            <a:off x="6838056" y="1264175"/>
            <a:ext cx="2441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latin typeface="Avenir Next Demi Bold" panose="020B0503020202020204" pitchFamily="34" charset="0"/>
              </a:rPr>
              <a:t>Ödem</a:t>
            </a:r>
            <a:r>
              <a:rPr lang="en-US" sz="1600" b="1" dirty="0">
                <a:latin typeface="Avenir Next Demi Bold" panose="020B0503020202020204" pitchFamily="34" charset="0"/>
              </a:rPr>
              <a:t>/</a:t>
            </a:r>
            <a:r>
              <a:rPr lang="en-US" sz="1600" b="1" dirty="0" err="1">
                <a:latin typeface="Avenir Next Demi Bold" panose="020B0503020202020204" pitchFamily="34" charset="0"/>
              </a:rPr>
              <a:t>Hipervolemi</a:t>
            </a:r>
            <a:r>
              <a:rPr lang="en-US" sz="1600" b="1" dirty="0">
                <a:latin typeface="Avenir Next Demi Bold" panose="020B0503020202020204" pitchFamily="34" charset="0"/>
              </a:rPr>
              <a:t> !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DE3A84E-FB37-C44A-9ECA-7CFB799165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5521" y="945123"/>
            <a:ext cx="1262255" cy="157820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B40038E-D034-9F47-80DB-A2FACFB78A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295" y="1101984"/>
            <a:ext cx="2278008" cy="1366805"/>
          </a:xfrm>
          <a:prstGeom prst="rect">
            <a:avLst/>
          </a:prstGeom>
        </p:spPr>
      </p:pic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CC5A48CA-ACBA-7F43-BA3F-900CA16D1AB9}"/>
              </a:ext>
            </a:extLst>
          </p:cNvPr>
          <p:cNvGrpSpPr/>
          <p:nvPr/>
        </p:nvGrpSpPr>
        <p:grpSpPr>
          <a:xfrm>
            <a:off x="3023743" y="323903"/>
            <a:ext cx="2512256" cy="2465117"/>
            <a:chOff x="3023743" y="323903"/>
            <a:chExt cx="2512256" cy="2465117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690F7BC7-707B-F944-BB07-0BF39A535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70882" y="323903"/>
              <a:ext cx="2465117" cy="2465117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5B52271-A790-544C-9FB0-02E3F1582699}"/>
                </a:ext>
              </a:extLst>
            </p:cNvPr>
            <p:cNvSpPr/>
            <p:nvPr/>
          </p:nvSpPr>
          <p:spPr>
            <a:xfrm>
              <a:off x="3023743" y="757146"/>
              <a:ext cx="2382793" cy="1014059"/>
            </a:xfrm>
            <a:prstGeom prst="ellips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3774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/>
          </p:cNvSpPr>
          <p:nvPr/>
        </p:nvSpPr>
        <p:spPr bwMode="auto">
          <a:xfrm>
            <a:off x="6351147" y="5257800"/>
            <a:ext cx="161009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0479" bIns="0"/>
          <a:lstStyle/>
          <a:p>
            <a:pPr marL="29766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NeueLT Std" panose="020B0604020202020204" pitchFamily="34" charset="0"/>
                <a:ea typeface="+mn-ea"/>
                <a:cs typeface="+mn-cs"/>
                <a:sym typeface="Tahoma" charset="0"/>
              </a:rPr>
              <a:t>			4</a:t>
            </a:r>
          </a:p>
        </p:txBody>
      </p:sp>
      <p:sp>
        <p:nvSpPr>
          <p:cNvPr id="14344" name="Titel 1"/>
          <p:cNvSpPr>
            <a:spLocks noGrp="1"/>
          </p:cNvSpPr>
          <p:nvPr>
            <p:ph type="title"/>
          </p:nvPr>
        </p:nvSpPr>
        <p:spPr>
          <a:xfrm>
            <a:off x="1124884" y="61826"/>
            <a:ext cx="6172200" cy="454829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0070C0"/>
                </a:solidFill>
                <a:sym typeface="Impact" charset="0"/>
              </a:rPr>
              <a:t>The CytoSorb adsorber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4342" name="Rectangle 7"/>
          <p:cNvSpPr>
            <a:spLocks/>
          </p:cNvSpPr>
          <p:nvPr/>
        </p:nvSpPr>
        <p:spPr bwMode="auto">
          <a:xfrm>
            <a:off x="1358505" y="1584722"/>
            <a:ext cx="6524992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30479" bIns="0"/>
          <a:lstStyle/>
          <a:p>
            <a:pPr marL="0" marR="0" lvl="0" indent="0" algn="l" defTabSz="3429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C0E5F"/>
              </a:solidFill>
              <a:effectLst/>
              <a:uLnTx/>
              <a:uFillTx/>
              <a:latin typeface="HelveticaNeueLT Std" panose="020B0604020202020204" pitchFamily="34" charset="0"/>
              <a:ea typeface="+mn-ea"/>
              <a:cs typeface="Helvetica Neue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569383" y="4519967"/>
            <a:ext cx="8371460" cy="1689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ＭＳ Ｐゴシック" charset="0"/>
              <a:cs typeface="Helvetica Neue"/>
            </a:endParaRPr>
          </a:p>
          <a:p>
            <a:pPr marL="285750" marR="0" lvl="0" indent="-2857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İleri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dereced</a:t>
            </a:r>
            <a:r>
              <a:rPr lang="en-US" dirty="0">
                <a:ea typeface="ＭＳ Ｐゴシック" charset="0"/>
                <a:cs typeface="Helvetica Neue"/>
              </a:rPr>
              <a:t>e </a:t>
            </a:r>
            <a:r>
              <a:rPr lang="en-US" dirty="0" err="1">
                <a:ea typeface="ＭＳ Ｐゴシック" charset="0"/>
                <a:cs typeface="Helvetica Neue"/>
              </a:rPr>
              <a:t>biyouyumlu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boncuk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benzeri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poröz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polimerlerden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oluşur</a:t>
            </a:r>
            <a:r>
              <a:rPr lang="en-US" dirty="0">
                <a:ea typeface="ＭＳ Ｐゴシック" charset="0"/>
                <a:cs typeface="Helvetica Neue"/>
              </a:rPr>
              <a:t> (</a:t>
            </a:r>
            <a:r>
              <a:rPr lang="en-US" dirty="0" err="1">
                <a:ea typeface="ＭＳ Ｐゴシック" charset="0"/>
                <a:cs typeface="Helvetica Neue"/>
              </a:rPr>
              <a:t>yüzeyinde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sayısız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por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içeren</a:t>
            </a:r>
            <a:r>
              <a:rPr lang="en-US" dirty="0">
                <a:ea typeface="ＭＳ Ｐゴシック" charset="0"/>
                <a:cs typeface="Helvetica Neue"/>
              </a:rPr>
              <a:t>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ＭＳ Ｐゴシック" charset="0"/>
              <a:cs typeface="Helvetica Neue"/>
            </a:endParaRPr>
          </a:p>
          <a:p>
            <a:pPr marL="285750" marR="0" lvl="0" indent="-2857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Her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bir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boncuk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bir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tuz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tanesi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büyüklüğünde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)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adsorpsiyon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yoluyla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tam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kandan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istenmeyen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maddeleri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emen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bir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spanç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gibi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etkili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olur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ＭＳ Ｐゴシック" charset="0"/>
              <a:cs typeface="Helvetica Neue"/>
            </a:endParaRPr>
          </a:p>
          <a:p>
            <a:pPr marL="285750" marR="0" lvl="0" indent="-2857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dirty="0" err="1">
                <a:ea typeface="ＭＳ Ｐゴシック" charset="0"/>
                <a:cs typeface="Helvetica Neue"/>
              </a:rPr>
              <a:t>Adsorpsiyon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için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etki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gösteren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yüzey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boncukların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iç</a:t>
            </a:r>
            <a:r>
              <a:rPr lang="en-US" dirty="0">
                <a:ea typeface="ＭＳ Ｐゴシック" charset="0"/>
                <a:cs typeface="Helvetica Neue"/>
              </a:rPr>
              <a:t> </a:t>
            </a:r>
            <a:r>
              <a:rPr lang="en-US" dirty="0" err="1">
                <a:ea typeface="ＭＳ Ｐゴシック" charset="0"/>
                <a:cs typeface="Helvetica Neue"/>
              </a:rPr>
              <a:t>yüzeyidir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ＭＳ Ｐゴシック" charset="0"/>
                <a:cs typeface="Helvetica Neue"/>
              </a:rPr>
              <a:t>   </a:t>
            </a:r>
          </a:p>
        </p:txBody>
      </p:sp>
      <p:grpSp>
        <p:nvGrpSpPr>
          <p:cNvPr id="9" name="Group 12">
            <a:extLst>
              <a:ext uri="{FF2B5EF4-FFF2-40B4-BE49-F238E27FC236}">
                <a16:creationId xmlns:a16="http://schemas.microsoft.com/office/drawing/2014/main" id="{F8A180A0-1521-CF40-9C5A-AD80EDBD1CFD}"/>
              </a:ext>
            </a:extLst>
          </p:cNvPr>
          <p:cNvGrpSpPr>
            <a:grpSpLocks noChangeAspect="1"/>
          </p:cNvGrpSpPr>
          <p:nvPr/>
        </p:nvGrpSpPr>
        <p:grpSpPr>
          <a:xfrm>
            <a:off x="1358505" y="837006"/>
            <a:ext cx="6731629" cy="3362610"/>
            <a:chOff x="-21335" y="1066800"/>
            <a:chExt cx="7603236" cy="3798000"/>
          </a:xfrm>
        </p:grpSpPr>
        <p:pic>
          <p:nvPicPr>
            <p:cNvPr id="10" name="Content Placeholder 5">
              <a:extLst>
                <a:ext uri="{FF2B5EF4-FFF2-40B4-BE49-F238E27FC236}">
                  <a16:creationId xmlns:a16="http://schemas.microsoft.com/office/drawing/2014/main" id="{A95E7AB9-06E6-3247-B790-79DB614190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8592"/>
            <a:stretch/>
          </p:blipFill>
          <p:spPr>
            <a:xfrm>
              <a:off x="-21335" y="1066800"/>
              <a:ext cx="5583936" cy="3798000"/>
            </a:xfrm>
            <a:prstGeom prst="rect">
              <a:avLst/>
            </a:prstGeom>
          </p:spPr>
        </p:pic>
        <p:pic>
          <p:nvPicPr>
            <p:cNvPr id="11" name="Content Placeholder 5">
              <a:extLst>
                <a:ext uri="{FF2B5EF4-FFF2-40B4-BE49-F238E27FC236}">
                  <a16:creationId xmlns:a16="http://schemas.microsoft.com/office/drawing/2014/main" id="{C32E0834-1B47-5740-BC24-B6C47F5CC8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621" r="15965"/>
            <a:stretch/>
          </p:blipFill>
          <p:spPr>
            <a:xfrm>
              <a:off x="3543301" y="1066800"/>
              <a:ext cx="4038600" cy="3798000"/>
            </a:xfrm>
            <a:prstGeom prst="ellipse">
              <a:avLst/>
            </a:prstGeom>
          </p:spPr>
        </p:pic>
      </p:grpSp>
      <p:pic>
        <p:nvPicPr>
          <p:cNvPr id="12" name="Bild 11">
            <a:extLst>
              <a:ext uri="{FF2B5EF4-FFF2-40B4-BE49-F238E27FC236}">
                <a16:creationId xmlns:a16="http://schemas.microsoft.com/office/drawing/2014/main" id="{BBA0D5F0-CA6F-9E43-BA26-BA75AB5AD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239" y="-160938"/>
            <a:ext cx="1253986" cy="267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35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">
            <a:extLst>
              <a:ext uri="{FF2B5EF4-FFF2-40B4-BE49-F238E27FC236}">
                <a16:creationId xmlns:a16="http://schemas.microsoft.com/office/drawing/2014/main" id="{DE5EB3AD-8E8E-FC48-A14C-0558F0BFB035}"/>
              </a:ext>
            </a:extLst>
          </p:cNvPr>
          <p:cNvSpPr txBox="1">
            <a:spLocks/>
          </p:cNvSpPr>
          <p:nvPr/>
        </p:nvSpPr>
        <p:spPr>
          <a:xfrm>
            <a:off x="110010" y="136135"/>
            <a:ext cx="6061271" cy="514350"/>
          </a:xfrm>
          <a:prstGeom prst="rect">
            <a:avLst/>
          </a:prstGeom>
        </p:spPr>
        <p:txBody>
          <a:bodyPr anchor="ctr"/>
          <a:lstStyle>
            <a:lvl1pPr algn="l" defTabSz="3429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Helvetica Neue"/>
                <a:ea typeface="+mj-ea"/>
                <a:cs typeface="Helvetica Neue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62975"/>
              </a:solidFill>
              <a:effectLst/>
              <a:uLnTx/>
              <a:uFillTx/>
              <a:latin typeface="Avenir Next Medium" panose="020B0503020202020204" pitchFamily="34" charset="0"/>
              <a:ea typeface="+mj-ea"/>
              <a:cs typeface="Helvetica Neue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C70ECB7-B9AC-1640-AB8B-E503D7C0CA7D}"/>
              </a:ext>
            </a:extLst>
          </p:cNvPr>
          <p:cNvSpPr txBox="1">
            <a:spLocks noChangeArrowheads="1"/>
          </p:cNvSpPr>
          <p:nvPr/>
        </p:nvSpPr>
        <p:spPr>
          <a:xfrm>
            <a:off x="110010" y="681281"/>
            <a:ext cx="9033990" cy="5175265"/>
          </a:xfrm>
          <a:prstGeom prst="rect">
            <a:avLst/>
          </a:prstGeom>
        </p:spPr>
        <p:txBody>
          <a:bodyPr lIns="0" tIns="0" rIns="0" bIns="0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5281" marR="0" lvl="0" indent="-345281" algn="l" defTabSz="457200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FF0000"/>
              </a:buClr>
              <a:buSzTx/>
              <a:buFont typeface="Arial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30000" noProof="0" dirty="0">
              <a:ln>
                <a:noFill/>
              </a:ln>
              <a:effectLst/>
              <a:uLnTx/>
              <a:uFillTx/>
              <a:latin typeface="+mn-lt"/>
              <a:sym typeface="Arial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Geniş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adsorpsiyon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yüzeyi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: </a:t>
            </a:r>
            <a:r>
              <a:rPr lang="en-US" sz="2000" dirty="0">
                <a:ea typeface="Helvetica Neue" charset="0"/>
                <a:cs typeface="Helvetica Neue" charset="0"/>
              </a:rPr>
              <a:t>45.000 m</a:t>
            </a:r>
            <a:r>
              <a:rPr lang="en-US" sz="2000" baseline="30000" dirty="0">
                <a:ea typeface="Helvetica Neue" charset="0"/>
                <a:cs typeface="Helvetica Neue" charset="0"/>
              </a:rPr>
              <a:t>2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Helvetica Neue" charset="0"/>
              <a:cs typeface="Helvetica Neue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Helvetica Neue" charset="0"/>
              <a:cs typeface="Helvetica Neue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Helvetica Neue" charset="0"/>
              <a:cs typeface="Helvetica Neue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lang="en-US" sz="2000" dirty="0" err="1">
                <a:latin typeface="+mn-lt"/>
                <a:ea typeface="Helvetica Neue" charset="0"/>
                <a:cs typeface="Helvetica Neue" charset="0"/>
              </a:rPr>
              <a:t>Hidrofobik</a:t>
            </a:r>
            <a:r>
              <a:rPr lang="en-US" sz="2000" dirty="0"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60kDa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civarındaki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madde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büyüklüğüne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özel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20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etki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Helvetica Neue" charset="0"/>
              <a:cs typeface="Helvetica Neue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Boncuk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yapısına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girebilmek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için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cesametleri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uygun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olmalı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ve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adsorpiyon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reaksiyonunu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başlatmak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için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hidrofobik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yapıda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olmalıdır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Helvetica Neue" charset="0"/>
              <a:cs typeface="Helvetica Neue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Helvetica Neue" charset="0"/>
              <a:cs typeface="Helvetica Neue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Konsantrasyona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bağımlı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uzaklaştırma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otoregülasyon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Helvetica Neue" charset="0"/>
              <a:cs typeface="Helvetica Neue" charset="0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Sadece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yükselmiş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konsantrasyonlarda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yüksek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uzaklaştırma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 </a:t>
            </a:r>
            <a:r>
              <a:rPr kumimoji="0" lang="en-US" sz="18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Helvetica Neue" charset="0"/>
                <a:cs typeface="Helvetica Neue" charset="0"/>
              </a:rPr>
              <a:t>etkinliği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Helvetica Neue" charset="0"/>
              <a:cs typeface="Helvetica Neue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1865C0D-F282-1348-BF56-84C525059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31" y="4502206"/>
            <a:ext cx="2693772" cy="198876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86030A0-D85A-9D43-867D-F11769B46A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341" y="4502206"/>
            <a:ext cx="1871693" cy="187169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ACC5ADE-00B5-8843-8966-371CD8D5BF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6172" y="4443653"/>
            <a:ext cx="3522976" cy="2047314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16BED200-E6E1-F34F-AB0B-D4AA1B061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83" y="130808"/>
            <a:ext cx="8229600" cy="59912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</a:rPr>
              <a:t>Özellikler</a:t>
            </a: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7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Titel 1"/>
          <p:cNvSpPr>
            <a:spLocks noGrp="1"/>
          </p:cNvSpPr>
          <p:nvPr>
            <p:ph type="title"/>
          </p:nvPr>
        </p:nvSpPr>
        <p:spPr>
          <a:xfrm>
            <a:off x="2123371" y="232145"/>
            <a:ext cx="4293823" cy="58411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  <a:sym typeface="Impact" charset="0"/>
              </a:rPr>
              <a:t>Güvenlik</a:t>
            </a:r>
            <a:r>
              <a:rPr lang="en-US" sz="3200" b="1" dirty="0">
                <a:solidFill>
                  <a:srgbClr val="0070C0"/>
                </a:solidFill>
                <a:sym typeface="Impact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sym typeface="Impact" charset="0"/>
              </a:rPr>
              <a:t>Profili</a:t>
            </a:r>
            <a:r>
              <a:rPr lang="en-US" sz="3200" b="1" dirty="0">
                <a:solidFill>
                  <a:srgbClr val="0070C0"/>
                </a:solidFill>
                <a:sym typeface="Impact" charset="0"/>
              </a:rPr>
              <a:t> 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C77F48A-77E8-4B41-BEC6-5C7439192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470" y="115680"/>
            <a:ext cx="727671" cy="71203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75F3905-B8EA-A34B-BDBF-85FD020D14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40" y="2861080"/>
            <a:ext cx="632126" cy="63212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F7F8618-45BC-B54E-8CC1-8EC25EDE9198}"/>
              </a:ext>
            </a:extLst>
          </p:cNvPr>
          <p:cNvSpPr txBox="1"/>
          <p:nvPr/>
        </p:nvSpPr>
        <p:spPr>
          <a:xfrm>
            <a:off x="475803" y="3543319"/>
            <a:ext cx="1647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dirty="0" err="1"/>
              <a:t>Cesamet</a:t>
            </a:r>
            <a:r>
              <a:rPr lang="de-DE" sz="1400" dirty="0"/>
              <a:t> </a:t>
            </a:r>
            <a:r>
              <a:rPr lang="de-DE" sz="1400" dirty="0" err="1"/>
              <a:t>seçimi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A6E5293-B2F7-D248-B85F-0022E3D8A5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373" y="1239595"/>
            <a:ext cx="1051060" cy="610805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222BF6C-A22B-F744-9BCC-57F47AB7D010}"/>
              </a:ext>
            </a:extLst>
          </p:cNvPr>
          <p:cNvSpPr txBox="1"/>
          <p:nvPr/>
        </p:nvSpPr>
        <p:spPr>
          <a:xfrm>
            <a:off x="414019" y="1850400"/>
            <a:ext cx="1873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Konsantrasyon</a:t>
            </a: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bağımlı</a:t>
            </a:r>
            <a:endParaRPr kumimoji="0" lang="de-DE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CFB00FE-1C03-E747-96AA-2D7816C50D8E}"/>
              </a:ext>
            </a:extLst>
          </p:cNvPr>
          <p:cNvSpPr/>
          <p:nvPr/>
        </p:nvSpPr>
        <p:spPr>
          <a:xfrm>
            <a:off x="2443130" y="1544997"/>
            <a:ext cx="6485937" cy="431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defTabSz="342900">
              <a:spcBef>
                <a:spcPct val="20000"/>
              </a:spcBef>
              <a:buFont typeface="Wingdings" charset="2"/>
              <a:buChar char="Ø"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Fizyolojik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yanıtın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tesisi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fizyolojik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mediyatörler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tamamen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Helvetica Neue" charset="0"/>
                <a:cs typeface="Helvetica Neue" charset="0"/>
                <a:sym typeface="Arial" charset="0"/>
              </a:rPr>
              <a:t>uzaklaştırılmaz</a:t>
            </a:r>
            <a:r>
              <a:rPr lang="en-US" sz="2800" dirty="0">
                <a:ea typeface="Helvetica Neue" charset="0"/>
                <a:cs typeface="Helvetica Neue" charset="0"/>
                <a:sym typeface="Arial" charset="0"/>
              </a:rPr>
              <a:t>) (Albumin, </a:t>
            </a:r>
            <a:r>
              <a:rPr lang="en-US" sz="2800" dirty="0" err="1">
                <a:ea typeface="Helvetica Neue" charset="0"/>
                <a:cs typeface="Helvetica Neue" charset="0"/>
                <a:sym typeface="Arial" charset="0"/>
              </a:rPr>
              <a:t>pıhtılaşma</a:t>
            </a:r>
            <a:r>
              <a:rPr lang="en-US" sz="2800" dirty="0">
                <a:ea typeface="Helvetica Neue" charset="0"/>
                <a:cs typeface="Helvetica Neue" charset="0"/>
                <a:sym typeface="Arial" charset="0"/>
              </a:rPr>
              <a:t> </a:t>
            </a:r>
            <a:r>
              <a:rPr lang="en-US" sz="2800" dirty="0" err="1">
                <a:ea typeface="Helvetica Neue" charset="0"/>
                <a:cs typeface="Helvetica Neue" charset="0"/>
                <a:sym typeface="Arial" charset="0"/>
              </a:rPr>
              <a:t>faktörleri</a:t>
            </a:r>
            <a:r>
              <a:rPr lang="en-US" sz="2800" dirty="0">
                <a:ea typeface="Helvetica Neue" charset="0"/>
                <a:cs typeface="Helvetica Neue" charset="0"/>
                <a:sym typeface="Arial" charset="0"/>
              </a:rPr>
              <a:t> </a:t>
            </a:r>
            <a:r>
              <a:rPr lang="en-US" sz="2800" dirty="0" err="1">
                <a:ea typeface="Helvetica Neue" charset="0"/>
                <a:cs typeface="Helvetica Neue" charset="0"/>
                <a:sym typeface="Arial" charset="0"/>
              </a:rPr>
              <a:t>ve</a:t>
            </a:r>
            <a:r>
              <a:rPr lang="en-US" sz="2800" dirty="0">
                <a:ea typeface="Helvetica Neue" charset="0"/>
                <a:cs typeface="Helvetica Neue" charset="0"/>
                <a:sym typeface="Arial" charset="0"/>
              </a:rPr>
              <a:t> </a:t>
            </a:r>
            <a:r>
              <a:rPr lang="en-US" sz="2800" dirty="0" err="1">
                <a:ea typeface="Helvetica Neue" charset="0"/>
                <a:cs typeface="Helvetica Neue" charset="0"/>
                <a:sym typeface="Arial" charset="0"/>
              </a:rPr>
              <a:t>immünglobuluinler</a:t>
            </a:r>
            <a:r>
              <a:rPr lang="en-US" sz="2800" dirty="0">
                <a:ea typeface="Helvetica Neue" charset="0"/>
                <a:cs typeface="Helvetica Neue" charset="0"/>
                <a:sym typeface="Arial" charset="0"/>
              </a:rPr>
              <a:t>)</a:t>
            </a:r>
          </a:p>
          <a:p>
            <a:pPr marL="257175" lvl="0" indent="-257175" defTabSz="342900">
              <a:spcBef>
                <a:spcPct val="20000"/>
              </a:spcBef>
              <a:buFont typeface="Wingdings" charset="2"/>
              <a:buChar char="Ø"/>
              <a:defRPr/>
            </a:pPr>
            <a:r>
              <a:rPr lang="en-US" sz="2800" dirty="0">
                <a:ea typeface="Helvetica Neue" charset="0"/>
                <a:cs typeface="Helvetica Neue" charset="0"/>
              </a:rPr>
              <a:t>Pıhtılaşma </a:t>
            </a:r>
            <a:r>
              <a:rPr lang="en-US" sz="2800" dirty="0" err="1">
                <a:ea typeface="Helvetica Neue" charset="0"/>
                <a:cs typeface="Helvetica Neue" charset="0"/>
              </a:rPr>
              <a:t>ve</a:t>
            </a:r>
            <a:r>
              <a:rPr lang="en-US" sz="2800" dirty="0">
                <a:ea typeface="Helvetica Neue" charset="0"/>
                <a:cs typeface="Helvetica Neue" charset="0"/>
              </a:rPr>
              <a:t> </a:t>
            </a:r>
            <a:r>
              <a:rPr lang="en-US" sz="2800" dirty="0" err="1">
                <a:ea typeface="Helvetica Neue" charset="0"/>
                <a:cs typeface="Helvetica Neue" charset="0"/>
              </a:rPr>
              <a:t>kompleman</a:t>
            </a:r>
            <a:r>
              <a:rPr lang="en-US" sz="2800" dirty="0">
                <a:ea typeface="Helvetica Neue" charset="0"/>
                <a:cs typeface="Helvetica Neue" charset="0"/>
              </a:rPr>
              <a:t> </a:t>
            </a:r>
            <a:r>
              <a:rPr lang="en-US" sz="2800" dirty="0" err="1">
                <a:ea typeface="Helvetica Neue" charset="0"/>
                <a:cs typeface="Helvetica Neue" charset="0"/>
              </a:rPr>
              <a:t>sistem</a:t>
            </a:r>
            <a:r>
              <a:rPr lang="en-US" sz="2800" dirty="0">
                <a:ea typeface="Helvetica Neue" charset="0"/>
                <a:cs typeface="Helvetica Neue" charset="0"/>
              </a:rPr>
              <a:t> </a:t>
            </a:r>
            <a:r>
              <a:rPr lang="en-US" sz="2800" dirty="0" err="1">
                <a:ea typeface="Helvetica Neue" charset="0"/>
                <a:cs typeface="Helvetica Neue" charset="0"/>
              </a:rPr>
              <a:t>aktivasyonu</a:t>
            </a:r>
            <a:r>
              <a:rPr lang="en-US" sz="2800" dirty="0">
                <a:ea typeface="Helvetica Neue" charset="0"/>
                <a:cs typeface="Helvetica Neue" charset="0"/>
              </a:rPr>
              <a:t> </a:t>
            </a:r>
            <a:r>
              <a:rPr lang="en-US" sz="2800" dirty="0" err="1">
                <a:ea typeface="Helvetica Neue" charset="0"/>
                <a:cs typeface="Helvetica Neue" charset="0"/>
              </a:rPr>
              <a:t>gelişmez</a:t>
            </a:r>
            <a:endParaRPr lang="en-US" sz="2800" dirty="0">
              <a:ea typeface="Helvetica Neue" charset="0"/>
              <a:cs typeface="Helvetica Neue" charset="0"/>
            </a:endParaRPr>
          </a:p>
          <a:p>
            <a:pPr marL="257175" lvl="0" indent="-257175" defTabSz="342900">
              <a:spcBef>
                <a:spcPct val="20000"/>
              </a:spcBef>
              <a:buFont typeface="Wingdings" charset="2"/>
              <a:buChar char="Ø"/>
              <a:defRPr/>
            </a:pPr>
            <a:r>
              <a:rPr lang="en-US" sz="2800" dirty="0">
                <a:ea typeface="Helvetica Neue" charset="0"/>
                <a:cs typeface="Helvetica Neue" charset="0"/>
              </a:rPr>
              <a:t>Az </a:t>
            </a:r>
            <a:r>
              <a:rPr lang="en-US" sz="2800" dirty="0" err="1">
                <a:ea typeface="Helvetica Neue" charset="0"/>
                <a:cs typeface="Helvetica Neue" charset="0"/>
              </a:rPr>
              <a:t>miktarda</a:t>
            </a:r>
            <a:r>
              <a:rPr lang="en-US" sz="2800" dirty="0">
                <a:ea typeface="Helvetica Neue" charset="0"/>
                <a:cs typeface="Helvetica Neue" charset="0"/>
              </a:rPr>
              <a:t> </a:t>
            </a:r>
            <a:r>
              <a:rPr lang="en-US" sz="2800" dirty="0" err="1">
                <a:ea typeface="Helvetica Neue" charset="0"/>
                <a:cs typeface="Helvetica Neue" charset="0"/>
              </a:rPr>
              <a:t>trombosit</a:t>
            </a:r>
            <a:r>
              <a:rPr lang="en-US" sz="2800" dirty="0">
                <a:ea typeface="Helvetica Neue" charset="0"/>
                <a:cs typeface="Helvetica Neue" charset="0"/>
              </a:rPr>
              <a:t> </a:t>
            </a:r>
            <a:r>
              <a:rPr lang="en-US" sz="2800" dirty="0" err="1">
                <a:ea typeface="Helvetica Neue" charset="0"/>
                <a:cs typeface="Helvetica Neue" charset="0"/>
              </a:rPr>
              <a:t>kaybı</a:t>
            </a:r>
            <a:endParaRPr lang="en-US" sz="2800" dirty="0">
              <a:ea typeface="Helvetica Neue" charset="0"/>
              <a:cs typeface="Helvetica Neue" charset="0"/>
            </a:endParaRPr>
          </a:p>
          <a:p>
            <a:pPr marL="257175" indent="-257175" defTabSz="342900">
              <a:spcBef>
                <a:spcPct val="20000"/>
              </a:spcBef>
              <a:buFont typeface="Wingdings" charset="2"/>
              <a:buChar char="Ø"/>
              <a:defRPr/>
            </a:pPr>
            <a:endParaRPr lang="en-US" sz="2800" dirty="0">
              <a:ea typeface="Helvetica Neue" charset="0"/>
              <a:cs typeface="Helvetica Neue" charset="0"/>
              <a:sym typeface="Arial" charset="0"/>
            </a:endParaRP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Helvetica Neue" charset="0"/>
              <a:cs typeface="Helvetica Neue" charset="0"/>
              <a:sym typeface="Arial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303C497-6FA3-EC42-A3B2-0FF8B14A9B1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77406" y="4441234"/>
            <a:ext cx="804992" cy="804992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D387A87E-A9C2-9943-8883-BFE4B2B9E48F}"/>
              </a:ext>
            </a:extLst>
          </p:cNvPr>
          <p:cNvSpPr txBox="1"/>
          <p:nvPr/>
        </p:nvSpPr>
        <p:spPr>
          <a:xfrm>
            <a:off x="640429" y="5187750"/>
            <a:ext cx="1647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İleri </a:t>
            </a:r>
            <a:r>
              <a:rPr kumimoji="0" lang="de-DE" sz="1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biyouyumluluk</a:t>
            </a:r>
            <a:endParaRPr kumimoji="0" lang="de-DE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57FEA17-7C70-9145-901E-6F6EA42C7DB7}"/>
              </a:ext>
            </a:extLst>
          </p:cNvPr>
          <p:cNvSpPr txBox="1"/>
          <p:nvPr/>
        </p:nvSpPr>
        <p:spPr>
          <a:xfrm>
            <a:off x="423606" y="6002262"/>
            <a:ext cx="8505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&gt; 150,000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uygulama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43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7" grpId="0"/>
      <p:bldP spid="14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134C8-EC99-6C4F-A1FB-68B789A8C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78" y="149407"/>
            <a:ext cx="8229600" cy="492955"/>
          </a:xfrm>
        </p:spPr>
        <p:txBody>
          <a:bodyPr/>
          <a:lstStyle/>
          <a:p>
            <a:pPr algn="ctr"/>
            <a:r>
              <a:rPr lang="en-GB" sz="2400" b="1" dirty="0" err="1">
                <a:solidFill>
                  <a:srgbClr val="0070C0"/>
                </a:solidFill>
              </a:rPr>
              <a:t>Uygulama</a:t>
            </a:r>
            <a:r>
              <a:rPr lang="en-GB" sz="2400" b="1" dirty="0">
                <a:solidFill>
                  <a:srgbClr val="0070C0"/>
                </a:solidFill>
              </a:rPr>
              <a:t> </a:t>
            </a:r>
            <a:r>
              <a:rPr lang="en-GB" sz="2400" b="1" dirty="0" err="1">
                <a:solidFill>
                  <a:srgbClr val="0070C0"/>
                </a:solidFill>
              </a:rPr>
              <a:t>Platformları</a:t>
            </a:r>
            <a:endParaRPr lang="en-GB" sz="2400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B0625-D3FC-414D-AB45-4B458698C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7F9569-D6FC-074C-8DD1-2B122097B72C}" type="slidenum">
              <a:rPr kumimoji="0" lang="de-DE" sz="788" b="0" i="0" u="none" strike="noStrike" kern="1200" cap="none" spc="0" normalizeH="0" baseline="0" noProof="0" smtClean="0">
                <a:ln>
                  <a:noFill/>
                </a:ln>
                <a:solidFill>
                  <a:srgbClr val="262975">
                    <a:tint val="75000"/>
                  </a:srgbClr>
                </a:solidFill>
                <a:effectLst/>
                <a:uLnTx/>
                <a:uFillTx/>
                <a:latin typeface="Helvetica Neue"/>
                <a:ea typeface="+mn-ea"/>
                <a:cs typeface="Helvetica Neue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788" b="0" i="0" u="none" strike="noStrike" kern="1200" cap="none" spc="0" normalizeH="0" baseline="0" noProof="0">
              <a:ln>
                <a:noFill/>
              </a:ln>
              <a:solidFill>
                <a:srgbClr val="262975">
                  <a:tint val="75000"/>
                </a:srgbClr>
              </a:solidFill>
              <a:effectLst/>
              <a:uLnTx/>
              <a:uFillTx/>
              <a:latin typeface="Helvetica Neue"/>
              <a:ea typeface="+mn-ea"/>
              <a:cs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FA0B82-264C-E546-AC18-C28EF3483B31}"/>
              </a:ext>
            </a:extLst>
          </p:cNvPr>
          <p:cNvSpPr txBox="1"/>
          <p:nvPr/>
        </p:nvSpPr>
        <p:spPr>
          <a:xfrm>
            <a:off x="231909" y="5747389"/>
            <a:ext cx="8680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Antikoagülasyon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Protokolü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Sistemik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heparin/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bölgesel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sitrat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B665F1-F9FE-3A44-878E-B2B50EB92CB7}"/>
              </a:ext>
            </a:extLst>
          </p:cNvPr>
          <p:cNvSpPr txBox="1"/>
          <p:nvPr/>
        </p:nvSpPr>
        <p:spPr>
          <a:xfrm>
            <a:off x="381000" y="857404"/>
            <a:ext cx="838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KPB, RRT, EKMO,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Hemoperfüzyon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sistemleri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540B58E-7FE0-1E41-9696-2B790016041E}"/>
              </a:ext>
            </a:extLst>
          </p:cNvPr>
          <p:cNvGrpSpPr>
            <a:grpSpLocks noChangeAspect="1"/>
          </p:cNvGrpSpPr>
          <p:nvPr/>
        </p:nvGrpSpPr>
        <p:grpSpPr>
          <a:xfrm>
            <a:off x="3086618" y="1856227"/>
            <a:ext cx="2750286" cy="1468134"/>
            <a:chOff x="1981200" y="1726326"/>
            <a:chExt cx="2869910" cy="153199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C3AA866-AF07-744B-8891-31DC20250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1200" y="1726326"/>
              <a:ext cx="2869910" cy="1531991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45A1C7D-0DAC-1841-B43A-D2B65015EA99}"/>
                    </a:ext>
                  </a:extLst>
                </p14:cNvPr>
                <p14:cNvContentPartPr/>
                <p14:nvPr/>
              </p14:nvContentPartPr>
              <p14:xfrm>
                <a:off x="4552732" y="1729049"/>
                <a:ext cx="239760" cy="2782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45A1C7D-0DAC-1841-B43A-D2B65015EA9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486967" y="1663704"/>
                  <a:ext cx="370914" cy="40934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AEF2F05-7876-F746-9067-4E2ED6671F7C}"/>
              </a:ext>
            </a:extLst>
          </p:cNvPr>
          <p:cNvGrpSpPr/>
          <p:nvPr/>
        </p:nvGrpSpPr>
        <p:grpSpPr>
          <a:xfrm>
            <a:off x="3318870" y="3615313"/>
            <a:ext cx="2086010" cy="1665484"/>
            <a:chOff x="5986172" y="3178857"/>
            <a:chExt cx="2913560" cy="208927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7EB4BDF-00E0-7348-9FDE-7BA9D566A17B}"/>
                </a:ext>
              </a:extLst>
            </p:cNvPr>
            <p:cNvGrpSpPr/>
            <p:nvPr/>
          </p:nvGrpSpPr>
          <p:grpSpPr>
            <a:xfrm>
              <a:off x="5986172" y="3513801"/>
              <a:ext cx="2913560" cy="1754326"/>
              <a:chOff x="5986172" y="3513801"/>
              <a:chExt cx="2913560" cy="1754326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8A389AA1-766A-A241-901E-8B050BEA84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86172" y="3513801"/>
                <a:ext cx="2776828" cy="1754326"/>
              </a:xfrm>
              <a:prstGeom prst="rect">
                <a:avLst/>
              </a:prstGeom>
            </p:spPr>
          </p:pic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982EDB90-2D30-6645-B9F1-0994624413B5}"/>
                      </a:ext>
                    </a:extLst>
                  </p14:cNvPr>
                  <p14:cNvContentPartPr/>
                  <p14:nvPr/>
                </p14:nvContentPartPr>
                <p14:xfrm>
                  <a:off x="8674732" y="3592409"/>
                  <a:ext cx="225000" cy="165240"/>
                </p14:xfrm>
              </p:contentPart>
            </mc:Choice>
            <mc:Fallback xmlns=""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982EDB90-2D30-6645-B9F1-0994624413B5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8586841" y="3513401"/>
                    <a:ext cx="400279" cy="322805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B947B9B-BAF5-444E-B918-01A5C169B6A2}"/>
                </a:ext>
              </a:extLst>
            </p:cNvPr>
            <p:cNvSpPr txBox="1"/>
            <p:nvPr/>
          </p:nvSpPr>
          <p:spPr>
            <a:xfrm>
              <a:off x="6433268" y="3178857"/>
              <a:ext cx="2057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D99"/>
                  </a:solidFill>
                  <a:effectLst/>
                  <a:uLnTx/>
                  <a:uFillTx/>
                  <a:latin typeface="Avenir Next Medium" panose="020B0503020202020204" pitchFamily="34" charset="0"/>
                  <a:ea typeface="+mn-ea"/>
                  <a:cs typeface="+mn-cs"/>
                </a:rPr>
                <a:t>Hemoperfusion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BAC2C2-28C0-E84D-ADED-569132224C50}"/>
              </a:ext>
            </a:extLst>
          </p:cNvPr>
          <p:cNvGrpSpPr/>
          <p:nvPr/>
        </p:nvGrpSpPr>
        <p:grpSpPr>
          <a:xfrm>
            <a:off x="470274" y="3592965"/>
            <a:ext cx="2286000" cy="1665125"/>
            <a:chOff x="222398" y="3273623"/>
            <a:chExt cx="2375519" cy="188565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8D4D4C-5EE1-3C44-9665-F9468F4C4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2398" y="3542463"/>
              <a:ext cx="2375519" cy="161681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3AF77E-62A9-8844-BC35-D556802CF3E8}"/>
                </a:ext>
              </a:extLst>
            </p:cNvPr>
            <p:cNvSpPr txBox="1"/>
            <p:nvPr/>
          </p:nvSpPr>
          <p:spPr>
            <a:xfrm>
              <a:off x="381457" y="3273623"/>
              <a:ext cx="2057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D99"/>
                  </a:solidFill>
                  <a:effectLst/>
                  <a:uLnTx/>
                  <a:uFillTx/>
                  <a:latin typeface="Avenir Next Medium" panose="020B0503020202020204" pitchFamily="34" charset="0"/>
                  <a:ea typeface="+mn-ea"/>
                  <a:cs typeface="+mn-cs"/>
                </a:rPr>
                <a:t>ECMO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37C0B77-BFA2-5747-A72A-E9D53816E68D}"/>
              </a:ext>
            </a:extLst>
          </p:cNvPr>
          <p:cNvSpPr txBox="1"/>
          <p:nvPr/>
        </p:nvSpPr>
        <p:spPr>
          <a:xfrm>
            <a:off x="3461622" y="1565275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404D99"/>
                </a:solidFill>
                <a:effectLst/>
                <a:uLnTx/>
                <a:uFillTx/>
                <a:latin typeface="Avenir Next Medium" panose="020B0503020202020204" pitchFamily="34" charset="0"/>
                <a:ea typeface="+mn-ea"/>
                <a:cs typeface="+mn-cs"/>
              </a:rPr>
              <a:t>RRT – pre-filter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94A0E9-D684-174E-835D-DB8736BCB35A}"/>
              </a:ext>
            </a:extLst>
          </p:cNvPr>
          <p:cNvGrpSpPr>
            <a:grpSpLocks noChangeAspect="1"/>
          </p:cNvGrpSpPr>
          <p:nvPr/>
        </p:nvGrpSpPr>
        <p:grpSpPr>
          <a:xfrm>
            <a:off x="5815647" y="1565275"/>
            <a:ext cx="2890838" cy="1721740"/>
            <a:chOff x="5289257" y="1521023"/>
            <a:chExt cx="3022823" cy="180034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2309374-F21E-6F43-B8DB-5FD383CE3E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89257" y="1839818"/>
              <a:ext cx="3022823" cy="148155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801E07-72E5-F54E-B534-AE5F51E4D3A2}"/>
                </a:ext>
              </a:extLst>
            </p:cNvPr>
            <p:cNvSpPr txBox="1"/>
            <p:nvPr/>
          </p:nvSpPr>
          <p:spPr>
            <a:xfrm>
              <a:off x="5771968" y="1521023"/>
              <a:ext cx="2057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D99"/>
                  </a:solidFill>
                  <a:effectLst/>
                  <a:uLnTx/>
                  <a:uFillTx/>
                  <a:latin typeface="Avenir Next Medium" panose="020B0503020202020204" pitchFamily="34" charset="0"/>
                  <a:ea typeface="+mn-ea"/>
                  <a:cs typeface="+mn-cs"/>
                </a:rPr>
                <a:t>RRT – post-filter</a:t>
              </a: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B59BAF8-17F0-0548-9472-C5C3D5833724}"/>
                    </a:ext>
                  </a:extLst>
                </p14:cNvPr>
                <p14:cNvContentPartPr/>
                <p14:nvPr/>
              </p14:nvContentPartPr>
              <p14:xfrm>
                <a:off x="7910812" y="1815042"/>
                <a:ext cx="394920" cy="3740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B59BAF8-17F0-0548-9472-C5C3D583372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45306" y="1749190"/>
                  <a:ext cx="526309" cy="505368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35D05AF0-FF8C-9749-9A7B-2DADF570A776}"/>
              </a:ext>
            </a:extLst>
          </p:cNvPr>
          <p:cNvSpPr/>
          <p:nvPr/>
        </p:nvSpPr>
        <p:spPr>
          <a:xfrm>
            <a:off x="6392080" y="3522860"/>
            <a:ext cx="1988115" cy="1805336"/>
          </a:xfrm>
          <a:prstGeom prst="ellipse">
            <a:avLst/>
          </a:prstGeom>
          <a:gradFill>
            <a:gsLst>
              <a:gs pos="0">
                <a:srgbClr val="0070C0"/>
              </a:gs>
              <a:gs pos="100000">
                <a:srgbClr val="00B0F0"/>
              </a:gs>
            </a:gsLst>
          </a:gra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prstClr val="white"/>
                </a:solidFill>
                <a:latin typeface="Avenir Next Demi Bold" panose="020B0503020202020204" pitchFamily="34" charset="0"/>
              </a:rPr>
              <a:t>Kan</a:t>
            </a:r>
            <a:r>
              <a:rPr lang="en-US" b="1" dirty="0">
                <a:solidFill>
                  <a:prstClr val="white"/>
                </a:solidFill>
                <a:latin typeface="Avenir Next Demi Bold" panose="020B0503020202020204" pitchFamily="34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latin typeface="Avenir Next Demi Bold" panose="020B0503020202020204" pitchFamily="34" charset="0"/>
              </a:rPr>
              <a:t>Akımı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Demi Bold" panose="020B0503020202020204" pitchFamily="34" charset="0"/>
                <a:ea typeface="+mn-ea"/>
                <a:cs typeface="+mn-cs"/>
              </a:rPr>
              <a:t> 100 – 700 ml/</a:t>
            </a:r>
            <a:r>
              <a:rPr lang="en-US" b="1" dirty="0" err="1">
                <a:solidFill>
                  <a:prstClr val="white"/>
                </a:solidFill>
                <a:latin typeface="Avenir Next Demi Bold" panose="020B0503020202020204" pitchFamily="34" charset="0"/>
              </a:rPr>
              <a:t>dk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Demi Bold" panose="020B0503020202020204" pitchFamily="34" charset="0"/>
              <a:ea typeface="+mn-ea"/>
              <a:cs typeface="+mn-cs"/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8D8FC16-D63D-1A45-97E2-F6971DD1F7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740" y="1442179"/>
            <a:ext cx="3048000" cy="2667000"/>
          </a:xfrm>
          <a:prstGeom prst="rect">
            <a:avLst/>
          </a:prstGeom>
        </p:spPr>
      </p:pic>
      <p:sp>
        <p:nvSpPr>
          <p:cNvPr id="27" name="TextBox 17">
            <a:extLst>
              <a:ext uri="{FF2B5EF4-FFF2-40B4-BE49-F238E27FC236}">
                <a16:creationId xmlns:a16="http://schemas.microsoft.com/office/drawing/2014/main" id="{83E557B3-4D4F-2A47-BCC0-A8E7FC049F8D}"/>
              </a:ext>
            </a:extLst>
          </p:cNvPr>
          <p:cNvSpPr txBox="1"/>
          <p:nvPr/>
        </p:nvSpPr>
        <p:spPr>
          <a:xfrm>
            <a:off x="698874" y="1567540"/>
            <a:ext cx="2057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404D99"/>
                </a:solidFill>
                <a:effectLst/>
                <a:uLnTx/>
                <a:uFillTx/>
                <a:latin typeface="Avenir Next Medium" panose="020B0503020202020204" pitchFamily="34" charset="0"/>
                <a:ea typeface="+mn-ea"/>
                <a:cs typeface="+mn-cs"/>
              </a:rPr>
              <a:t>CPB</a:t>
            </a:r>
          </a:p>
        </p:txBody>
      </p:sp>
    </p:spTree>
    <p:extLst>
      <p:ext uri="{BB962C8B-B14F-4D97-AF65-F5344CB8AC3E}">
        <p14:creationId xmlns:p14="http://schemas.microsoft.com/office/powerpoint/2010/main" val="2028232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 txBox="1">
            <a:spLocks/>
          </p:cNvSpPr>
          <p:nvPr/>
        </p:nvSpPr>
        <p:spPr>
          <a:xfrm>
            <a:off x="222739" y="808365"/>
            <a:ext cx="8827476" cy="33187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Sitokinler</a:t>
            </a:r>
            <a:r>
              <a:rPr lang="en-US" altLang="de-DE" sz="1600" dirty="0">
                <a:latin typeface="+mn-lt"/>
                <a:ea typeface="ＭＳ Ｐゴシック" charset="-128"/>
              </a:rPr>
              <a:t> 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(IL-6, IL-8, TNF-alpha)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Deoksiadenozin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 </a:t>
            </a: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Monofosfat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 (DAMP): High mobility group protein(HMGB-1</a:t>
            </a:r>
            <a:r>
              <a:rPr lang="en-US" altLang="de-DE" sz="1600" dirty="0">
                <a:latin typeface="+mn-lt"/>
                <a:ea typeface="ＭＳ Ｐゴシック" charset="-128"/>
              </a:rPr>
              <a:t>),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 Circulating free DNA(</a:t>
            </a: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cfDNA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)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Pathogen associated molecular protein (PAMP)(</a:t>
            </a: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bakteriyel</a:t>
            </a:r>
            <a:r>
              <a:rPr kumimoji="0" lang="en-US" altLang="de-DE" sz="1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 </a:t>
            </a:r>
            <a:r>
              <a:rPr kumimoji="0" lang="en-US" altLang="de-DE" sz="16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toksinler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)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Miyoglobin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Bilirubin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Tikagrelor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/</a:t>
            </a:r>
            <a:r>
              <a:rPr kumimoji="0" lang="en-US" altLang="de-DE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Rivaroksaban</a:t>
            </a:r>
            <a:r>
              <a:rPr kumimoji="0" lang="en-US" altLang="de-DE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ＭＳ Ｐゴシック" charset="-128"/>
                <a:cs typeface="Helvetica Neue"/>
              </a:rPr>
              <a:t>  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idx="4294967295"/>
          </p:nvPr>
        </p:nvSpPr>
        <p:spPr>
          <a:xfrm>
            <a:off x="1008185" y="85014"/>
            <a:ext cx="7886700" cy="573087"/>
          </a:xfrm>
          <a:prstGeom prst="rect">
            <a:avLst/>
          </a:prstGeom>
        </p:spPr>
        <p:txBody>
          <a:bodyPr>
            <a:normAutofit/>
          </a:bodyPr>
          <a:lstStyle/>
          <a:p>
            <a:pPr rtl="0" eaLnBrk="1" latinLnBrk="0" hangingPunct="1"/>
            <a:r>
              <a:rPr lang="en-US" sz="2400" b="1" dirty="0" err="1">
                <a:solidFill>
                  <a:srgbClr val="0070C0"/>
                </a:solidFill>
                <a:effectLst/>
              </a:rPr>
              <a:t>Etkin</a:t>
            </a:r>
            <a:r>
              <a:rPr lang="en-US" sz="2400" b="1" dirty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effectLst/>
              </a:rPr>
              <a:t>Uzaklaştırma</a:t>
            </a:r>
            <a:r>
              <a:rPr lang="en-US" sz="2400" b="1" dirty="0">
                <a:solidFill>
                  <a:srgbClr val="0070C0"/>
                </a:solidFill>
                <a:effectLst/>
              </a:rPr>
              <a:t> (</a:t>
            </a:r>
            <a:r>
              <a:rPr lang="en-US" sz="2400" b="1" dirty="0" err="1">
                <a:solidFill>
                  <a:srgbClr val="0070C0"/>
                </a:solidFill>
                <a:effectLst/>
              </a:rPr>
              <a:t>Yükselmiş</a:t>
            </a:r>
            <a:r>
              <a:rPr lang="en-US" sz="2400" b="1" dirty="0">
                <a:solidFill>
                  <a:srgbClr val="0070C0"/>
                </a:solidFill>
                <a:effectLst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effectLst/>
              </a:rPr>
              <a:t>Düzey</a:t>
            </a:r>
            <a:r>
              <a:rPr lang="en-US" sz="2400" b="1" dirty="0">
                <a:solidFill>
                  <a:srgbClr val="0070C0"/>
                </a:solidFill>
                <a:effectLst/>
              </a:rPr>
              <a:t>)</a:t>
            </a:r>
          </a:p>
        </p:txBody>
      </p:sp>
      <p:pic>
        <p:nvPicPr>
          <p:cNvPr id="23" name="Bild 1">
            <a:extLst>
              <a:ext uri="{FF2B5EF4-FFF2-40B4-BE49-F238E27FC236}">
                <a16:creationId xmlns:a16="http://schemas.microsoft.com/office/drawing/2014/main" id="{16AEB34D-C7FE-8048-847C-D9876DC150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423" y="3361097"/>
            <a:ext cx="7987103" cy="2585038"/>
          </a:xfrm>
          <a:prstGeom prst="rect">
            <a:avLst/>
          </a:prstGeom>
          <a:gradFill flip="none" rotWithShape="1">
            <a:gsLst>
              <a:gs pos="0">
                <a:srgbClr val="0070C0">
                  <a:alpha val="60000"/>
                </a:srgbClr>
              </a:gs>
              <a:gs pos="100000">
                <a:srgbClr val="0070C0">
                  <a:shade val="100000"/>
                  <a:satMod val="115000"/>
                  <a:lumMod val="86000"/>
                </a:srgbClr>
              </a:gs>
            </a:gsLst>
            <a:lin ang="16200000" scaled="1"/>
            <a:tileRect/>
          </a:gradFill>
          <a:effectLst/>
        </p:spPr>
      </p:pic>
    </p:spTree>
    <p:extLst>
      <p:ext uri="{BB962C8B-B14F-4D97-AF65-F5344CB8AC3E}">
        <p14:creationId xmlns:p14="http://schemas.microsoft.com/office/powerpoint/2010/main" val="230885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006393" y="79095"/>
            <a:ext cx="6342806" cy="5839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Helvetica Neue"/>
                <a:ea typeface="+mj-ea"/>
                <a:cs typeface="Helvetica Neue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Helvetica Neue"/>
              </a:rPr>
              <a:t>Endikasyonlar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Helvetica Neue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venir Next Medium" panose="020B0503020202020204" pitchFamily="34" charset="0"/>
              <a:ea typeface="+mj-ea"/>
              <a:cs typeface="Helvetica Neue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6B999C9-06B7-A344-9020-DD90791D9B0B}"/>
              </a:ext>
            </a:extLst>
          </p:cNvPr>
          <p:cNvSpPr txBox="1"/>
          <p:nvPr/>
        </p:nvSpPr>
        <p:spPr>
          <a:xfrm>
            <a:off x="3768436" y="718567"/>
            <a:ext cx="4156364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 Medium" panose="020B0503020202020204" pitchFamily="34" charset="0"/>
                <a:ea typeface="+mn-ea"/>
                <a:cs typeface="+mn-cs"/>
              </a:rPr>
              <a:t>	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Hastalık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Septik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vazoplezik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şok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COVID-19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Kalp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cerrahisi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(intra-/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postoperatif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Acil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kalp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cerrahisi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intraoperatif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dirty="0"/>
              <a:t>KC </a:t>
            </a:r>
            <a:r>
              <a:rPr lang="en-US" dirty="0" err="1"/>
              <a:t>Yetmezliği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Rhabdomyoliz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en-US" dirty="0"/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Intoksikasyon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</a:p>
        </p:txBody>
      </p:sp>
      <p:pic>
        <p:nvPicPr>
          <p:cNvPr id="15" name="Grafik 14" descr="Ein Bild, das Zubehör enthält.&#10;&#10;Automatisch generierte Beschreibung">
            <a:extLst>
              <a:ext uri="{FF2B5EF4-FFF2-40B4-BE49-F238E27FC236}">
                <a16:creationId xmlns:a16="http://schemas.microsoft.com/office/drawing/2014/main" id="{7AAC8AC5-0F9B-2F41-900A-3BC4459DB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453" y="4348001"/>
            <a:ext cx="821012" cy="478119"/>
          </a:xfrm>
          <a:prstGeom prst="rect">
            <a:avLst/>
          </a:prstGeom>
        </p:spPr>
      </p:pic>
      <p:cxnSp>
        <p:nvCxnSpPr>
          <p:cNvPr id="46" name="Gerade Verbindung 45">
            <a:extLst>
              <a:ext uri="{FF2B5EF4-FFF2-40B4-BE49-F238E27FC236}">
                <a16:creationId xmlns:a16="http://schemas.microsoft.com/office/drawing/2014/main" id="{206E4A75-946E-CB49-BC37-AC9D8E8F5022}"/>
              </a:ext>
            </a:extLst>
          </p:cNvPr>
          <p:cNvCxnSpPr>
            <a:cxnSpLocks/>
          </p:cNvCxnSpPr>
          <p:nvPr/>
        </p:nvCxnSpPr>
        <p:spPr>
          <a:xfrm>
            <a:off x="536427" y="1981149"/>
            <a:ext cx="80660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E6B56C52-65C0-934C-9745-B0AD477BB5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3080" y="4894418"/>
            <a:ext cx="616880" cy="419179"/>
          </a:xfrm>
          <a:prstGeom prst="rect">
            <a:avLst/>
          </a:prstGeom>
        </p:spPr>
      </p:pic>
      <p:cxnSp>
        <p:nvCxnSpPr>
          <p:cNvPr id="32" name="Gerade Verbindung 31">
            <a:extLst>
              <a:ext uri="{FF2B5EF4-FFF2-40B4-BE49-F238E27FC236}">
                <a16:creationId xmlns:a16="http://schemas.microsoft.com/office/drawing/2014/main" id="{46DD5218-B03D-224C-81E2-EE0C92F178FC}"/>
              </a:ext>
            </a:extLst>
          </p:cNvPr>
          <p:cNvCxnSpPr>
            <a:cxnSpLocks/>
          </p:cNvCxnSpPr>
          <p:nvPr/>
        </p:nvCxnSpPr>
        <p:spPr>
          <a:xfrm>
            <a:off x="536427" y="3116287"/>
            <a:ext cx="80660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>
            <a:extLst>
              <a:ext uri="{FF2B5EF4-FFF2-40B4-BE49-F238E27FC236}">
                <a16:creationId xmlns:a16="http://schemas.microsoft.com/office/drawing/2014/main" id="{7DC659DB-95CA-A549-ADDC-70AFD0FC8B1A}"/>
              </a:ext>
            </a:extLst>
          </p:cNvPr>
          <p:cNvCxnSpPr>
            <a:cxnSpLocks/>
          </p:cNvCxnSpPr>
          <p:nvPr/>
        </p:nvCxnSpPr>
        <p:spPr>
          <a:xfrm>
            <a:off x="536427" y="4253968"/>
            <a:ext cx="80660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>
            <a:extLst>
              <a:ext uri="{FF2B5EF4-FFF2-40B4-BE49-F238E27FC236}">
                <a16:creationId xmlns:a16="http://schemas.microsoft.com/office/drawing/2014/main" id="{BFCACDFD-D7B9-504F-8002-76CE61177381}"/>
              </a:ext>
            </a:extLst>
          </p:cNvPr>
          <p:cNvCxnSpPr>
            <a:cxnSpLocks/>
          </p:cNvCxnSpPr>
          <p:nvPr/>
        </p:nvCxnSpPr>
        <p:spPr>
          <a:xfrm>
            <a:off x="536427" y="5415389"/>
            <a:ext cx="80660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CA510815-9EAA-0B4F-AFDB-F6F0C70E8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9052" y="5730946"/>
            <a:ext cx="603132" cy="452349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B44D0930-85D7-2943-8FC9-051D91D5AF1A}"/>
              </a:ext>
            </a:extLst>
          </p:cNvPr>
          <p:cNvSpPr txBox="1"/>
          <p:nvPr/>
        </p:nvSpPr>
        <p:spPr>
          <a:xfrm>
            <a:off x="215777" y="729366"/>
            <a:ext cx="415636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/>
              <a:t>Uzaklaştırılan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Inflamatuvar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mediyatörler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  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lvl="1" indent="-285750" defTabSz="914400">
              <a:buFont typeface="Courier New" panose="02070309020205020404" pitchFamily="49" charset="0"/>
              <a:buChar char="o"/>
              <a:defRPr/>
            </a:pPr>
            <a:r>
              <a:rPr lang="en-US" dirty="0"/>
              <a:t>Inflamatuvar </a:t>
            </a:r>
            <a:r>
              <a:rPr lang="en-US" dirty="0" err="1"/>
              <a:t>mediyatörler</a:t>
            </a:r>
            <a:endParaRPr lang="en-US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Tikagrelor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Rivaroksaban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Bilirubin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lang="en-US" sz="1400" dirty="0" err="1"/>
              <a:t>safra</a:t>
            </a:r>
            <a:r>
              <a:rPr lang="en-US" sz="1400" dirty="0"/>
              <a:t> aside, </a:t>
            </a:r>
            <a:r>
              <a:rPr lang="en-US" sz="1400" dirty="0" err="1"/>
              <a:t>amonyak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Miyoglobin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Toksin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İlaçlar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6" name="Grafik 15" descr="Ein Bild, das Text, Spiralfeder enthält.&#10;&#10;Automatisch generierte Beschreibung">
            <a:extLst>
              <a:ext uri="{FF2B5EF4-FFF2-40B4-BE49-F238E27FC236}">
                <a16:creationId xmlns:a16="http://schemas.microsoft.com/office/drawing/2014/main" id="{5C7FA6CE-0814-CE43-9991-7B4D9CE9E5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0585" y="825979"/>
            <a:ext cx="1251296" cy="1065460"/>
          </a:xfrm>
          <a:prstGeom prst="rect">
            <a:avLst/>
          </a:prstGeom>
        </p:spPr>
      </p:pic>
      <p:pic>
        <p:nvPicPr>
          <p:cNvPr id="17" name="Grafik 16" descr="Ein Bild, das Text, Spiralfeder enthält.&#10;&#10;Automatisch generierte Beschreibung">
            <a:extLst>
              <a:ext uri="{FF2B5EF4-FFF2-40B4-BE49-F238E27FC236}">
                <a16:creationId xmlns:a16="http://schemas.microsoft.com/office/drawing/2014/main" id="{837D7693-2EFD-9943-BE33-8BFC19C947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4351" y="2011748"/>
            <a:ext cx="1251296" cy="106546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3CF2ED0-9F2F-8941-A8AE-1D840C110A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2464" y="4925366"/>
            <a:ext cx="352477" cy="357284"/>
          </a:xfrm>
          <a:prstGeom prst="rect">
            <a:avLst/>
          </a:prstGeom>
        </p:spPr>
      </p:pic>
      <p:pic>
        <p:nvPicPr>
          <p:cNvPr id="20" name="Grafik 19" descr="Ein Bild, das Zubehör enthält.&#10;&#10;Automatisch generierte Beschreibung">
            <a:extLst>
              <a:ext uri="{FF2B5EF4-FFF2-40B4-BE49-F238E27FC236}">
                <a16:creationId xmlns:a16="http://schemas.microsoft.com/office/drawing/2014/main" id="{68D11871-14AB-0A4C-8F6D-F1766F6956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7494" y="4320223"/>
            <a:ext cx="441535" cy="360798"/>
          </a:xfrm>
          <a:prstGeom prst="rect">
            <a:avLst/>
          </a:prstGeom>
        </p:spPr>
      </p:pic>
      <p:pic>
        <p:nvPicPr>
          <p:cNvPr id="22" name="Grafik 21" descr="Ein Bild, das Pfeil enthält.&#10;&#10;Automatisch generierte Beschreibung">
            <a:extLst>
              <a:ext uri="{FF2B5EF4-FFF2-40B4-BE49-F238E27FC236}">
                <a16:creationId xmlns:a16="http://schemas.microsoft.com/office/drawing/2014/main" id="{67BB9F18-2031-FB44-BEA2-BC32DDBDFA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2584" y="1577609"/>
            <a:ext cx="582448" cy="372942"/>
          </a:xfrm>
          <a:prstGeom prst="rect">
            <a:avLst/>
          </a:prstGeom>
        </p:spPr>
      </p:pic>
      <p:pic>
        <p:nvPicPr>
          <p:cNvPr id="23" name="Grafik 22" descr="Ein Bild, das Pfeil enthält.&#10;&#10;Automatisch generierte Beschreibung">
            <a:extLst>
              <a:ext uri="{FF2B5EF4-FFF2-40B4-BE49-F238E27FC236}">
                <a16:creationId xmlns:a16="http://schemas.microsoft.com/office/drawing/2014/main" id="{68CF1831-7B74-EF49-93F8-D7B6D1722C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2279" y="2651738"/>
            <a:ext cx="569800" cy="36484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5F1BDCD-8478-3543-A52C-C43B04C7A46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8442"/>
          <a:stretch/>
        </p:blipFill>
        <p:spPr>
          <a:xfrm>
            <a:off x="3065026" y="4788590"/>
            <a:ext cx="438367" cy="429149"/>
          </a:xfrm>
          <a:prstGeom prst="rect">
            <a:avLst/>
          </a:prstGeom>
        </p:spPr>
      </p:pic>
      <p:pic>
        <p:nvPicPr>
          <p:cNvPr id="3076" name="Picture 4" descr="Rivaroxaban gerinnungshemmenden Medikament (direkter Faktor Xa-Inhibitor),  chemische Struktur Stockfotografie - Alamy">
            <a:extLst>
              <a:ext uri="{FF2B5EF4-FFF2-40B4-BE49-F238E27FC236}">
                <a16:creationId xmlns:a16="http://schemas.microsoft.com/office/drawing/2014/main" id="{C5415BCC-16C3-7E4C-94CD-1ED5F5304B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2"/>
          <a:stretch/>
        </p:blipFill>
        <p:spPr bwMode="auto">
          <a:xfrm>
            <a:off x="3676716" y="4757877"/>
            <a:ext cx="501080" cy="49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A41C4B5-A885-174D-8F55-EECFBADFE732}"/>
              </a:ext>
            </a:extLst>
          </p:cNvPr>
          <p:cNvSpPr/>
          <p:nvPr/>
        </p:nvSpPr>
        <p:spPr>
          <a:xfrm>
            <a:off x="2634179" y="5752360"/>
            <a:ext cx="119776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 w="6600">
                  <a:solidFill>
                    <a:srgbClr val="AC001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AC001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Off </a:t>
            </a:r>
            <a:r>
              <a:rPr kumimoji="0" lang="de-DE" sz="2000" b="1" i="0" u="none" strike="noStrike" kern="1200" cap="none" spc="0" normalizeH="0" baseline="0" noProof="0" dirty="0" err="1">
                <a:ln w="6600">
                  <a:solidFill>
                    <a:srgbClr val="AC001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AC0010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label</a:t>
            </a:r>
            <a:endParaRPr kumimoji="0" lang="de-DE" sz="2000" b="1" i="0" u="none" strike="noStrike" kern="1200" cap="none" spc="0" normalizeH="0" baseline="0" noProof="0" dirty="0">
              <a:ln w="6600">
                <a:solidFill>
                  <a:srgbClr val="AC001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AC0010"/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2E2B70F-3B93-7A48-B6AC-6DA1001696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77384" y="3199963"/>
            <a:ext cx="646468" cy="96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2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88264" y="270178"/>
            <a:ext cx="8229600" cy="45372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0070C0"/>
                </a:solidFill>
              </a:rPr>
              <a:t>Hemodinamik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Stabilizasyon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için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Destek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Tedavisi</a:t>
            </a:r>
            <a:r>
              <a:rPr lang="en-US" b="1" dirty="0">
                <a:solidFill>
                  <a:srgbClr val="0070C0"/>
                </a:solidFill>
              </a:rPr>
              <a:t> 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E9297FB-48B2-5D48-AD19-8784C9278D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8007" y="2117665"/>
            <a:ext cx="1136374" cy="146308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6732B6C-44E7-C241-924C-B58EA4C9BC0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4216" y="2023872"/>
            <a:ext cx="7101840" cy="1420368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8A71135-1FC2-4F46-9F7C-135720EE68A0}"/>
              </a:ext>
            </a:extLst>
          </p:cNvPr>
          <p:cNvSpPr/>
          <p:nvPr/>
        </p:nvSpPr>
        <p:spPr>
          <a:xfrm>
            <a:off x="387096" y="4177452"/>
            <a:ext cx="8430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cs typeface="GillSans" panose="020B0502020104020203" pitchFamily="34" charset="-79"/>
              </a:rPr>
              <a:t>Rehberlere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dayalı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standat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tedaviler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sonuç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vermezse</a:t>
            </a:r>
            <a:r>
              <a:rPr lang="en-US" sz="2000" dirty="0">
                <a:cs typeface="GillSans" panose="020B0502020104020203" pitchFamily="34" charset="-79"/>
              </a:rPr>
              <a:t> (6-24 s), </a:t>
            </a:r>
            <a:r>
              <a:rPr lang="en-US" sz="2000" dirty="0" err="1">
                <a:cs typeface="GillSans" panose="020B0502020104020203" pitchFamily="34" charset="-79"/>
              </a:rPr>
              <a:t>CytoSorb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destek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bir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tedavi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yöntemi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olarak</a:t>
            </a:r>
            <a:r>
              <a:rPr lang="en-US" sz="2000" dirty="0">
                <a:cs typeface="GillSans" panose="020B0502020104020203" pitchFamily="34" charset="-79"/>
              </a:rPr>
              <a:t> </a:t>
            </a:r>
            <a:r>
              <a:rPr lang="en-US" sz="2000" dirty="0" err="1">
                <a:cs typeface="GillSans" panose="020B0502020104020203" pitchFamily="34" charset="-79"/>
              </a:rPr>
              <a:t>denenebilir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603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64A7AA-4747-AA4A-8F25-0BF7DE4F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3" y="122467"/>
            <a:ext cx="8538295" cy="59912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rgbClr val="0070C0"/>
                </a:solidFill>
              </a:rPr>
              <a:t>Çok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Geç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Kalmayalım</a:t>
            </a:r>
            <a:endParaRPr lang="en-US" sz="1600" b="1" dirty="0">
              <a:solidFill>
                <a:srgbClr val="0070C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1F055B-F10D-4148-AA9F-373E86F90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30" y="768651"/>
            <a:ext cx="8538295" cy="5676895"/>
          </a:xfrm>
          <a:prstGeom prst="rect">
            <a:avLst/>
          </a:prstGeom>
          <a:solidFill>
            <a:schemeClr val="accent4">
              <a:lumMod val="20000"/>
              <a:lumOff val="80000"/>
              <a:alpha val="48000"/>
            </a:schemeClr>
          </a:solidFill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8D0B92BB-1FDE-AF41-B508-F806B9418B6E}"/>
              </a:ext>
            </a:extLst>
          </p:cNvPr>
          <p:cNvSpPr/>
          <p:nvPr/>
        </p:nvSpPr>
        <p:spPr>
          <a:xfrm>
            <a:off x="194131" y="983764"/>
            <a:ext cx="8538294" cy="779444"/>
          </a:xfrm>
          <a:prstGeom prst="rect">
            <a:avLst/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tr-TR" sz="2000" dirty="0">
                <a:ea typeface="Calibri" panose="020F0502020204030204" pitchFamily="34" charset="0"/>
                <a:cs typeface="Times New Roman" panose="02020603050405020304" pitchFamily="18" charset="0"/>
              </a:rPr>
              <a:t>6-24 s</a:t>
            </a: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lang="tr-TR" sz="2000" dirty="0">
                <a:ea typeface="Calibri" panose="020F0502020204030204" pitchFamily="34" charset="0"/>
                <a:cs typeface="Times New Roman" panose="02020603050405020304" pitchFamily="18" charset="0"/>
              </a:rPr>
              <a:t>Klinik duruma göre erken başladıkça başarı şansı artabilir</a:t>
            </a:r>
            <a:endParaRPr lang="de-DE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C637115A-B1AB-EF49-92A3-02DF7B97F488}"/>
              </a:ext>
            </a:extLst>
          </p:cNvPr>
          <p:cNvSpPr/>
          <p:nvPr/>
        </p:nvSpPr>
        <p:spPr>
          <a:xfrm>
            <a:off x="194130" y="5091910"/>
            <a:ext cx="8538294" cy="425501"/>
          </a:xfrm>
          <a:prstGeom prst="rect">
            <a:avLst/>
          </a:prstGeom>
          <a:solidFill>
            <a:schemeClr val="accent4">
              <a:lumMod val="20000"/>
              <a:lumOff val="80000"/>
              <a:alpha val="49000"/>
            </a:schemeClr>
          </a:solidFill>
        </p:spPr>
        <p:txBody>
          <a:bodyPr wrap="square">
            <a:spAutoFit/>
          </a:bodyPr>
          <a:lstStyle/>
          <a:p>
            <a:pPr marL="800100" lvl="1" indent="-34290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Ø"/>
            </a:pPr>
            <a:r>
              <a:rPr lang="en-US" sz="2000" dirty="0">
                <a:cs typeface="Times New Roman" panose="02020603050405020304" pitchFamily="18" charset="0"/>
              </a:rPr>
              <a:t>48 s </a:t>
            </a:r>
            <a:r>
              <a:rPr lang="en-US" sz="2000" dirty="0" err="1">
                <a:cs typeface="Times New Roman" panose="02020603050405020304" pitchFamily="18" charset="0"/>
              </a:rPr>
              <a:t>sonrası</a:t>
            </a:r>
            <a:r>
              <a:rPr lang="en-US" sz="2000" dirty="0"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cs typeface="Times New Roman" panose="02020603050405020304" pitchFamily="18" charset="0"/>
              </a:rPr>
              <a:t>başlamak</a:t>
            </a:r>
            <a:r>
              <a:rPr lang="en-US" sz="2000" dirty="0"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cs typeface="Times New Roman" panose="02020603050405020304" pitchFamily="18" charset="0"/>
              </a:rPr>
              <a:t>için</a:t>
            </a:r>
            <a:r>
              <a:rPr lang="en-US" sz="2000" dirty="0"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cs typeface="Times New Roman" panose="02020603050405020304" pitchFamily="18" charset="0"/>
              </a:rPr>
              <a:t>dikkatli</a:t>
            </a:r>
            <a:r>
              <a:rPr lang="en-US" sz="2000" dirty="0"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cs typeface="Times New Roman" panose="02020603050405020304" pitchFamily="18" charset="0"/>
              </a:rPr>
              <a:t>değerlendirme</a:t>
            </a:r>
            <a:r>
              <a:rPr lang="en-US" sz="2000" dirty="0"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cs typeface="Times New Roman" panose="02020603050405020304" pitchFamily="18" charset="0"/>
              </a:rPr>
              <a:t>önerilmektedir</a:t>
            </a:r>
            <a:endParaRPr lang="de-DE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41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DD390AA-1772-5449-BBE4-A0E5DFAD2A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8044" y="231272"/>
            <a:ext cx="8992624" cy="6335795"/>
          </a:xfrm>
          <a:prstGeom prst="rect">
            <a:avLst/>
          </a:prstGeom>
        </p:spPr>
      </p:pic>
      <p:pic>
        <p:nvPicPr>
          <p:cNvPr id="3" name="Bild 12">
            <a:extLst>
              <a:ext uri="{FF2B5EF4-FFF2-40B4-BE49-F238E27FC236}">
                <a16:creationId xmlns:a16="http://schemas.microsoft.com/office/drawing/2014/main" id="{BB294DB3-BB33-BF47-BCCD-4337C47EF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557" y="2227326"/>
            <a:ext cx="468701" cy="468701"/>
          </a:xfrm>
          <a:prstGeom prst="rect">
            <a:avLst/>
          </a:prstGeom>
        </p:spPr>
      </p:pic>
      <p:pic>
        <p:nvPicPr>
          <p:cNvPr id="4" name="Bild 12">
            <a:extLst>
              <a:ext uri="{FF2B5EF4-FFF2-40B4-BE49-F238E27FC236}">
                <a16:creationId xmlns:a16="http://schemas.microsoft.com/office/drawing/2014/main" id="{AD85D801-2C78-C64C-896B-62D8CF04B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532" y="2876874"/>
            <a:ext cx="468701" cy="468701"/>
          </a:xfrm>
          <a:prstGeom prst="rect">
            <a:avLst/>
          </a:prstGeom>
        </p:spPr>
      </p:pic>
      <p:pic>
        <p:nvPicPr>
          <p:cNvPr id="5" name="Bild 12">
            <a:extLst>
              <a:ext uri="{FF2B5EF4-FFF2-40B4-BE49-F238E27FC236}">
                <a16:creationId xmlns:a16="http://schemas.microsoft.com/office/drawing/2014/main" id="{1E90F479-2509-9B46-83A3-54595B254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99" y="3631386"/>
            <a:ext cx="468701" cy="46870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D361C8B-6CDF-FB44-B94E-561E65E37CFB}"/>
              </a:ext>
            </a:extLst>
          </p:cNvPr>
          <p:cNvSpPr txBox="1"/>
          <p:nvPr/>
        </p:nvSpPr>
        <p:spPr>
          <a:xfrm>
            <a:off x="6355235" y="3510908"/>
            <a:ext cx="131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5F2C"/>
                </a:solidFill>
              </a:rPr>
              <a:t>(     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8D19D26-3002-3A48-B0BC-E8FECF8334A5}"/>
              </a:ext>
            </a:extLst>
          </p:cNvPr>
          <p:cNvSpPr txBox="1"/>
          <p:nvPr/>
        </p:nvSpPr>
        <p:spPr>
          <a:xfrm>
            <a:off x="6555304" y="4602832"/>
            <a:ext cx="588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5F2C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0136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DDD390AA-1772-5449-BBE4-A0E5DFAD2A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4983" y="234717"/>
            <a:ext cx="8874033" cy="625476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78B51E35-3878-1F4A-842C-A220A998E21F}"/>
              </a:ext>
            </a:extLst>
          </p:cNvPr>
          <p:cNvSpPr txBox="1"/>
          <p:nvPr/>
        </p:nvSpPr>
        <p:spPr>
          <a:xfrm>
            <a:off x="704336" y="1507247"/>
            <a:ext cx="7525265" cy="36933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Hemodynamic stabilization yes/no? =&gt; Need to continue with CytoSorb no/yes </a:t>
            </a:r>
          </a:p>
        </p:txBody>
      </p:sp>
    </p:spTree>
    <p:extLst>
      <p:ext uri="{BB962C8B-B14F-4D97-AF65-F5344CB8AC3E}">
        <p14:creationId xmlns:p14="http://schemas.microsoft.com/office/powerpoint/2010/main" val="72322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5409" y="155878"/>
            <a:ext cx="8229600" cy="51298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Clinical data </a:t>
            </a:r>
            <a:endParaRPr lang="en-US" sz="2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47B82C0-1C28-4F42-9AED-B1570CED0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61" y="1197684"/>
            <a:ext cx="7888224" cy="408318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29AB932-4C8E-874A-9C4C-E52F06D7081A}"/>
              </a:ext>
            </a:extLst>
          </p:cNvPr>
          <p:cNvSpPr/>
          <p:nvPr/>
        </p:nvSpPr>
        <p:spPr>
          <a:xfrm>
            <a:off x="7449312" y="1280160"/>
            <a:ext cx="1633728" cy="1490920"/>
          </a:xfrm>
          <a:prstGeom prst="ellipse">
            <a:avLst/>
          </a:prstGeom>
          <a:gradFill>
            <a:gsLst>
              <a:gs pos="0">
                <a:srgbClr val="0070C0"/>
              </a:gs>
              <a:gs pos="100000">
                <a:srgbClr val="00B0F0"/>
              </a:gs>
            </a:gsLst>
          </a:gra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venir Next Demi Bold" panose="020B0503020202020204" pitchFamily="34" charset="0"/>
              </a:rPr>
              <a:t>PROCYSS RCT </a:t>
            </a:r>
          </a:p>
          <a:p>
            <a:pPr algn="ctr"/>
            <a:r>
              <a:rPr lang="en-US" sz="1400" b="1" dirty="0">
                <a:latin typeface="Avenir Next Demi Bold" panose="020B0503020202020204" pitchFamily="34" charset="0"/>
              </a:rPr>
              <a:t>Just started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80CB9DF-49BB-AA4A-B8CA-1ABC7267E891}"/>
              </a:ext>
            </a:extLst>
          </p:cNvPr>
          <p:cNvSpPr txBox="1"/>
          <p:nvPr/>
        </p:nvSpPr>
        <p:spPr>
          <a:xfrm>
            <a:off x="2613536" y="4849872"/>
            <a:ext cx="62256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Safety and feasibility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Hemodynamic stabilization and vasopressor reduction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/>
              <a:t>First signals towards enhanced survival </a:t>
            </a:r>
          </a:p>
        </p:txBody>
      </p:sp>
    </p:spTree>
    <p:extLst>
      <p:ext uri="{BB962C8B-B14F-4D97-AF65-F5344CB8AC3E}">
        <p14:creationId xmlns:p14="http://schemas.microsoft.com/office/powerpoint/2010/main" val="2486717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17169" y="157161"/>
            <a:ext cx="9026831" cy="45482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2400" dirty="0" err="1"/>
              <a:t>Comparison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CRRT </a:t>
            </a:r>
            <a:r>
              <a:rPr lang="de-DE" sz="2400" dirty="0" err="1"/>
              <a:t>group</a:t>
            </a:r>
            <a:r>
              <a:rPr lang="de-DE" sz="2400" dirty="0"/>
              <a:t> after IPTW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64EE33A-CD56-2647-A46D-989AA48AE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365" y="2131717"/>
            <a:ext cx="3494591" cy="3804595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0859A117-BDF2-5C41-8903-FBEEDDEE5E36}"/>
              </a:ext>
            </a:extLst>
          </p:cNvPr>
          <p:cNvSpPr/>
          <p:nvPr/>
        </p:nvSpPr>
        <p:spPr>
          <a:xfrm>
            <a:off x="235411" y="6581001"/>
            <a:ext cx="30908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 err="1">
                <a:solidFill>
                  <a:schemeClr val="bg1"/>
                </a:solidFill>
                <a:latin typeface="Avenir Next Medium" panose="020B0503020202020204" pitchFamily="34" charset="0"/>
              </a:rPr>
              <a:t>Brouwer</a:t>
            </a:r>
            <a:r>
              <a:rPr lang="de-DE" sz="1200" dirty="0">
                <a:solidFill>
                  <a:schemeClr val="bg1"/>
                </a:solidFill>
                <a:latin typeface="Avenir Next Medium" panose="020B0503020202020204" pitchFamily="34" charset="0"/>
              </a:rPr>
              <a:t> WP et al. </a:t>
            </a:r>
            <a:r>
              <a:rPr lang="de-DE" sz="1200" dirty="0" err="1">
                <a:solidFill>
                  <a:schemeClr val="bg1"/>
                </a:solidFill>
                <a:latin typeface="Avenir Next Medium" panose="020B0503020202020204" pitchFamily="34" charset="0"/>
              </a:rPr>
              <a:t>Crit</a:t>
            </a:r>
            <a:r>
              <a:rPr lang="de-DE" sz="1200" dirty="0">
                <a:solidFill>
                  <a:schemeClr val="bg1"/>
                </a:solidFill>
                <a:latin typeface="Avenir Next Medium" panose="020B0503020202020204" pitchFamily="34" charset="0"/>
              </a:rPr>
              <a:t> Care 2019 23:317 </a:t>
            </a:r>
            <a:endParaRPr lang="de-DE" sz="1200" dirty="0">
              <a:solidFill>
                <a:schemeClr val="bg1"/>
              </a:solidFill>
              <a:effectLst/>
              <a:latin typeface="Avenir Next Medium" panose="020B0503020202020204" pitchFamily="34" charset="0"/>
            </a:endParaRPr>
          </a:p>
        </p:txBody>
      </p:sp>
      <p:pic>
        <p:nvPicPr>
          <p:cNvPr id="9" name="Bild 1">
            <a:extLst>
              <a:ext uri="{FF2B5EF4-FFF2-40B4-BE49-F238E27FC236}">
                <a16:creationId xmlns:a16="http://schemas.microsoft.com/office/drawing/2014/main" id="{689D4DBC-98E4-F446-885B-4249001CA5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35411" y="927099"/>
            <a:ext cx="1743656" cy="889509"/>
          </a:xfrm>
          <a:prstGeom prst="rect">
            <a:avLst/>
          </a:prstGeom>
          <a:ln w="44450"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E326E66E-4D43-C248-B169-00CAFBE60D5E}"/>
              </a:ext>
            </a:extLst>
          </p:cNvPr>
          <p:cNvSpPr/>
          <p:nvPr/>
        </p:nvSpPr>
        <p:spPr>
          <a:xfrm>
            <a:off x="2133600" y="1048687"/>
            <a:ext cx="701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a typeface="Helvetica Neue" charset="0"/>
                <a:cs typeface="Helvetica Neue" charset="0"/>
              </a:rPr>
              <a:t>By mathematically simulating the situation as if the doctor would not have had a free choice to select which patients to be treated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en-US" dirty="0">
                <a:ea typeface="Helvetica Neue" charset="0"/>
                <a:cs typeface="Helvetica Neue" charset="0"/>
              </a:rPr>
              <a:t>“To mimic a randomized controlled trial” </a:t>
            </a:r>
            <a:endParaRPr lang="en-US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9735C06-94C2-9844-A6C8-6B34034A4D1C}"/>
              </a:ext>
            </a:extLst>
          </p:cNvPr>
          <p:cNvSpPr/>
          <p:nvPr/>
        </p:nvSpPr>
        <p:spPr>
          <a:xfrm>
            <a:off x="4558148" y="3456555"/>
            <a:ext cx="4322620" cy="1200329"/>
          </a:xfrm>
          <a:prstGeom prst="rect">
            <a:avLst/>
          </a:prstGeom>
          <a:ln w="254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dirty="0"/>
              <a:t>One out of four patients requiring CRRT, who would die from septic shock, could be saved by adding CytoSorb therapy to the treatment. 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2D8A91-D8CB-9240-86CD-9B50892EF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825" y="4710902"/>
            <a:ext cx="4572000" cy="145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8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17169" y="157161"/>
            <a:ext cx="9026831" cy="45482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2400" dirty="0"/>
              <a:t>CytoSorb in </a:t>
            </a:r>
            <a:r>
              <a:rPr lang="de-DE" sz="2400" dirty="0" err="1"/>
              <a:t>septic</a:t>
            </a:r>
            <a:r>
              <a:rPr lang="de-DE" sz="2400" dirty="0"/>
              <a:t> </a:t>
            </a:r>
            <a:r>
              <a:rPr lang="de-DE" sz="2400" dirty="0" err="1"/>
              <a:t>shock</a:t>
            </a:r>
            <a:endParaRPr lang="de-DE" sz="2400" dirty="0"/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8366" y="1008528"/>
            <a:ext cx="1998304" cy="97490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hteck 8"/>
          <p:cNvSpPr/>
          <p:nvPr/>
        </p:nvSpPr>
        <p:spPr>
          <a:xfrm>
            <a:off x="2839299" y="1008528"/>
            <a:ext cx="5836614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1860"/>
              </a:lnSpc>
              <a:buFont typeface="Courier New" panose="02070309020205020404" pitchFamily="49" charset="0"/>
              <a:buChar char="o"/>
            </a:pPr>
            <a:r>
              <a:rPr lang="de-DE" sz="1600" dirty="0" err="1"/>
              <a:t>Retrospective</a:t>
            </a:r>
            <a:r>
              <a:rPr lang="de-DE" sz="1600" dirty="0"/>
              <a:t> single-center </a:t>
            </a:r>
            <a:r>
              <a:rPr lang="de-DE" sz="1600" dirty="0" err="1"/>
              <a:t>study</a:t>
            </a:r>
            <a:endParaRPr lang="de-DE" sz="1600" dirty="0"/>
          </a:p>
          <a:p>
            <a:pPr marL="285750" indent="-285750">
              <a:lnSpc>
                <a:spcPts val="1860"/>
              </a:lnSpc>
              <a:buFont typeface="Courier New" panose="02070309020205020404" pitchFamily="49" charset="0"/>
              <a:buChar char="o"/>
            </a:pPr>
            <a:r>
              <a:rPr lang="de-DE" sz="1600" dirty="0"/>
              <a:t>42 </a:t>
            </a:r>
            <a:r>
              <a:rPr lang="de-DE" sz="1600" dirty="0" err="1"/>
              <a:t>septic</a:t>
            </a:r>
            <a:r>
              <a:rPr lang="de-DE" sz="1600" dirty="0"/>
              <a:t> </a:t>
            </a:r>
            <a:r>
              <a:rPr lang="de-DE" sz="1600" dirty="0" err="1"/>
              <a:t>shock</a:t>
            </a:r>
            <a:r>
              <a:rPr lang="de-DE" sz="1600" dirty="0"/>
              <a:t> </a:t>
            </a:r>
            <a:r>
              <a:rPr lang="de-DE" sz="1600" dirty="0" err="1"/>
              <a:t>patients</a:t>
            </a:r>
            <a:r>
              <a:rPr lang="de-DE" sz="1600" dirty="0"/>
              <a:t> </a:t>
            </a:r>
            <a:r>
              <a:rPr lang="de-DE" sz="1600" dirty="0" err="1"/>
              <a:t>with</a:t>
            </a:r>
            <a:r>
              <a:rPr lang="de-DE" sz="1600" dirty="0"/>
              <a:t> CRRT </a:t>
            </a:r>
            <a:r>
              <a:rPr lang="de-DE" sz="1600" dirty="0" err="1"/>
              <a:t>and</a:t>
            </a:r>
            <a:r>
              <a:rPr lang="de-DE" sz="1600" dirty="0"/>
              <a:t> CytoSorb </a:t>
            </a:r>
            <a:r>
              <a:rPr lang="de-DE" sz="1600" dirty="0" err="1"/>
              <a:t>therapy</a:t>
            </a:r>
            <a:r>
              <a:rPr lang="de-DE" sz="1600" dirty="0"/>
              <a:t> </a:t>
            </a:r>
            <a:r>
              <a:rPr lang="de-DE" sz="1600" dirty="0" err="1"/>
              <a:t>Compared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42 </a:t>
            </a:r>
            <a:r>
              <a:rPr lang="de-DE" sz="1600" dirty="0" err="1"/>
              <a:t>matched</a:t>
            </a:r>
            <a:r>
              <a:rPr lang="de-DE" sz="1600" dirty="0"/>
              <a:t> </a:t>
            </a:r>
            <a:r>
              <a:rPr lang="de-DE" sz="1600" dirty="0" err="1"/>
              <a:t>control</a:t>
            </a:r>
            <a:r>
              <a:rPr lang="de-DE" sz="1600" dirty="0"/>
              <a:t> (out </a:t>
            </a:r>
            <a:r>
              <a:rPr lang="de-DE" sz="1600" dirty="0" err="1"/>
              <a:t>of</a:t>
            </a:r>
            <a:r>
              <a:rPr lang="de-DE" sz="1600" dirty="0"/>
              <a:t> all 2936 </a:t>
            </a:r>
            <a:r>
              <a:rPr lang="de-DE" sz="1600" dirty="0" err="1"/>
              <a:t>patients</a:t>
            </a:r>
            <a:r>
              <a:rPr lang="de-DE" sz="1600" dirty="0"/>
              <a:t>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B637A9A-B2A2-634A-862A-2C6AD207E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66" y="2252546"/>
            <a:ext cx="6356249" cy="3718167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B89D5D6-6E55-3047-9D3E-D4CED941B3EC}"/>
              </a:ext>
            </a:extLst>
          </p:cNvPr>
          <p:cNvGrpSpPr/>
          <p:nvPr/>
        </p:nvGrpSpPr>
        <p:grpSpPr>
          <a:xfrm>
            <a:off x="6245416" y="2887575"/>
            <a:ext cx="2898584" cy="2027544"/>
            <a:chOff x="6245416" y="2887575"/>
            <a:chExt cx="2898584" cy="2027544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3EF60A4E-8BE2-3D4D-B6DB-AFCDDA156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6245416" y="2887575"/>
              <a:ext cx="2818066" cy="2027544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9C555985-E9BF-4E43-AF21-89E523EB3063}"/>
                </a:ext>
              </a:extLst>
            </p:cNvPr>
            <p:cNvSpPr txBox="1"/>
            <p:nvPr/>
          </p:nvSpPr>
          <p:spPr>
            <a:xfrm>
              <a:off x="7069874" y="3105835"/>
              <a:ext cx="2074126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500" b="1" dirty="0"/>
                <a:t>Friesecke et al 2017 </a:t>
              </a:r>
            </a:p>
          </p:txBody>
        </p:sp>
      </p:grpSp>
      <p:sp>
        <p:nvSpPr>
          <p:cNvPr id="10" name="Pfeil nach unten 9">
            <a:extLst>
              <a:ext uri="{FF2B5EF4-FFF2-40B4-BE49-F238E27FC236}">
                <a16:creationId xmlns:a16="http://schemas.microsoft.com/office/drawing/2014/main" id="{995B4A28-D2D8-3249-8E90-21E43A3659ED}"/>
              </a:ext>
            </a:extLst>
          </p:cNvPr>
          <p:cNvSpPr/>
          <p:nvPr/>
        </p:nvSpPr>
        <p:spPr>
          <a:xfrm rot="12530291">
            <a:off x="1573831" y="3476128"/>
            <a:ext cx="126810" cy="970156"/>
          </a:xfrm>
          <a:prstGeom prst="downArrow">
            <a:avLst/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</a:gradFill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 nach unten 13">
            <a:extLst>
              <a:ext uri="{FF2B5EF4-FFF2-40B4-BE49-F238E27FC236}">
                <a16:creationId xmlns:a16="http://schemas.microsoft.com/office/drawing/2014/main" id="{C4C64E60-CA32-8047-974E-5B4E52FDA848}"/>
              </a:ext>
            </a:extLst>
          </p:cNvPr>
          <p:cNvSpPr/>
          <p:nvPr/>
        </p:nvSpPr>
        <p:spPr>
          <a:xfrm rot="18973494">
            <a:off x="2234745" y="3484102"/>
            <a:ext cx="113712" cy="1142387"/>
          </a:xfrm>
          <a:prstGeom prst="downArrow">
            <a:avLst/>
          </a:prstGeom>
          <a:gradFill>
            <a:gsLst>
              <a:gs pos="0">
                <a:srgbClr val="00B050"/>
              </a:gs>
              <a:gs pos="100000">
                <a:srgbClr val="09642B"/>
              </a:gs>
            </a:gsLst>
          </a:gradFill>
          <a:ln>
            <a:solidFill>
              <a:srgbClr val="0964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C03080C5-F0F9-8A4A-94ED-3162DB569497}"/>
              </a:ext>
            </a:extLst>
          </p:cNvPr>
          <p:cNvCxnSpPr/>
          <p:nvPr/>
        </p:nvCxnSpPr>
        <p:spPr>
          <a:xfrm>
            <a:off x="1857377" y="2994613"/>
            <a:ext cx="814633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" name="Bild 9">
            <a:extLst>
              <a:ext uri="{FF2B5EF4-FFF2-40B4-BE49-F238E27FC236}">
                <a16:creationId xmlns:a16="http://schemas.microsoft.com/office/drawing/2014/main" id="{57816306-6F54-B14E-8CE6-AE21CE7D13C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74121">
            <a:off x="1696205" y="2597335"/>
            <a:ext cx="371881" cy="794556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418F5CE-89FE-DE46-9041-A230ECBC88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0730" y="0"/>
            <a:ext cx="1283628" cy="72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2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17169" y="157161"/>
            <a:ext cx="9026831" cy="45482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2400" dirty="0"/>
              <a:t>CytoSorb in </a:t>
            </a:r>
            <a:r>
              <a:rPr lang="de-DE" sz="2400" dirty="0" err="1"/>
              <a:t>septic</a:t>
            </a:r>
            <a:r>
              <a:rPr lang="de-DE" sz="2400" dirty="0"/>
              <a:t> </a:t>
            </a:r>
            <a:r>
              <a:rPr lang="de-DE" sz="2400" dirty="0" err="1"/>
              <a:t>shock</a:t>
            </a:r>
            <a:endParaRPr lang="de-DE" sz="2400" dirty="0"/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8366" y="1008528"/>
            <a:ext cx="1998304" cy="97490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hteck 8"/>
          <p:cNvSpPr/>
          <p:nvPr/>
        </p:nvSpPr>
        <p:spPr>
          <a:xfrm>
            <a:off x="2839298" y="1008528"/>
            <a:ext cx="61263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sz="1600" dirty="0"/>
              <a:t>In-hospital </a:t>
            </a:r>
            <a:r>
              <a:rPr lang="de-DE" sz="1600" dirty="0" err="1"/>
              <a:t>as</a:t>
            </a:r>
            <a:r>
              <a:rPr lang="de-DE" sz="1600" dirty="0"/>
              <a:t> </a:t>
            </a:r>
            <a:r>
              <a:rPr lang="de-DE" sz="1600" dirty="0" err="1"/>
              <a:t>well</a:t>
            </a:r>
            <a:r>
              <a:rPr lang="de-DE" sz="1600" dirty="0"/>
              <a:t> </a:t>
            </a:r>
            <a:r>
              <a:rPr lang="de-DE" sz="1600" dirty="0" err="1"/>
              <a:t>as</a:t>
            </a:r>
            <a:r>
              <a:rPr lang="de-DE" sz="1600" dirty="0"/>
              <a:t> 28-day </a:t>
            </a:r>
            <a:r>
              <a:rPr lang="de-DE" sz="1600" dirty="0" err="1"/>
              <a:t>mortality</a:t>
            </a:r>
            <a:r>
              <a:rPr lang="de-DE" sz="1600" dirty="0"/>
              <a:t> </a:t>
            </a:r>
            <a:r>
              <a:rPr lang="de-DE" sz="1600" dirty="0" err="1"/>
              <a:t>significantly</a:t>
            </a:r>
            <a:r>
              <a:rPr lang="de-DE" sz="1600" dirty="0"/>
              <a:t> </a:t>
            </a:r>
            <a:r>
              <a:rPr lang="de-DE" sz="1600" dirty="0" err="1"/>
              <a:t>reduced</a:t>
            </a:r>
            <a:r>
              <a:rPr lang="de-DE" sz="1600" dirty="0"/>
              <a:t> 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FA47A3C3-DFAC-5F48-9CDD-A1FD2C9BD010}"/>
              </a:ext>
            </a:extLst>
          </p:cNvPr>
          <p:cNvGrpSpPr/>
          <p:nvPr/>
        </p:nvGrpSpPr>
        <p:grpSpPr>
          <a:xfrm>
            <a:off x="1996451" y="3235417"/>
            <a:ext cx="4671773" cy="3011620"/>
            <a:chOff x="1996451" y="3235417"/>
            <a:chExt cx="4671773" cy="3011620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AA809EF6-0035-6043-A477-2D722935A9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607" r="2845"/>
            <a:stretch/>
          </p:blipFill>
          <p:spPr>
            <a:xfrm>
              <a:off x="1996451" y="3235417"/>
              <a:ext cx="4671773" cy="3011620"/>
            </a:xfrm>
            <a:prstGeom prst="rect">
              <a:avLst/>
            </a:prstGeom>
          </p:spPr>
        </p:pic>
        <p:pic>
          <p:nvPicPr>
            <p:cNvPr id="19" name="Bild 11">
              <a:extLst>
                <a:ext uri="{FF2B5EF4-FFF2-40B4-BE49-F238E27FC236}">
                  <a16:creationId xmlns:a16="http://schemas.microsoft.com/office/drawing/2014/main" id="{41BBE5A1-C574-A342-B1BC-A489CB936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460639">
              <a:off x="6184142" y="3846260"/>
              <a:ext cx="346786" cy="740939"/>
            </a:xfrm>
            <a:prstGeom prst="rect">
              <a:avLst/>
            </a:prstGeom>
          </p:spPr>
        </p:pic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9E4652A0-4AF4-6847-A864-FD8B5C1C0ECA}"/>
              </a:ext>
            </a:extLst>
          </p:cNvPr>
          <p:cNvGrpSpPr/>
          <p:nvPr/>
        </p:nvGrpSpPr>
        <p:grpSpPr>
          <a:xfrm>
            <a:off x="2341529" y="1512360"/>
            <a:ext cx="6400644" cy="1572393"/>
            <a:chOff x="2341529" y="1512360"/>
            <a:chExt cx="6400644" cy="1572393"/>
          </a:xfrm>
        </p:grpSpPr>
        <p:pic>
          <p:nvPicPr>
            <p:cNvPr id="4" name="Grafik 3" descr="Ein Bild, das Text enthält.&#10;&#10;Automatisch generierte Beschreibung">
              <a:extLst>
                <a:ext uri="{FF2B5EF4-FFF2-40B4-BE49-F238E27FC236}">
                  <a16:creationId xmlns:a16="http://schemas.microsoft.com/office/drawing/2014/main" id="{54DFECE5-6AA2-E94C-AF1E-9958B6FE1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41529" y="1899824"/>
              <a:ext cx="6400644" cy="1184929"/>
            </a:xfrm>
            <a:prstGeom prst="rect">
              <a:avLst/>
            </a:prstGeom>
          </p:spPr>
        </p:pic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E229D9FA-528A-2F48-B1B5-038A7B5FB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18365" y="1512360"/>
              <a:ext cx="4257548" cy="484271"/>
            </a:xfrm>
            <a:prstGeom prst="rect">
              <a:avLst/>
            </a:prstGeom>
          </p:spPr>
        </p:pic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0DF815E4-76B4-CC49-874A-9EF67C98B4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0730" y="0"/>
            <a:ext cx="1283628" cy="72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07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3">
            <a:extLst>
              <a:ext uri="{FF2B5EF4-FFF2-40B4-BE49-F238E27FC236}">
                <a16:creationId xmlns:a16="http://schemas.microsoft.com/office/drawing/2014/main" id="{90EE50D5-F423-1844-9523-C988732EFFD7}"/>
              </a:ext>
            </a:extLst>
          </p:cNvPr>
          <p:cNvSpPr txBox="1">
            <a:spLocks/>
          </p:cNvSpPr>
          <p:nvPr/>
        </p:nvSpPr>
        <p:spPr>
          <a:xfrm>
            <a:off x="196227" y="183179"/>
            <a:ext cx="7886700" cy="572469"/>
          </a:xfrm>
          <a:prstGeom prst="rect">
            <a:avLst/>
          </a:prstGeom>
        </p:spPr>
        <p:txBody>
          <a:bodyPr/>
          <a:lstStyle>
            <a:lvl1pPr algn="l" defTabSz="3429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Helvetica Neue"/>
                <a:ea typeface="+mj-ea"/>
                <a:cs typeface="Helvetica Neue"/>
              </a:defRPr>
            </a:lvl1pPr>
          </a:lstStyle>
          <a:p>
            <a:r>
              <a:rPr lang="en-US" dirty="0">
                <a:latin typeface="+mj-lt"/>
                <a:ea typeface="Helvetica Neue" charset="0"/>
                <a:cs typeface="Helvetica Neue" charset="0"/>
              </a:rPr>
              <a:t>CytoSorb and COVID-19</a:t>
            </a:r>
            <a:endParaRPr lang="en-US" dirty="0">
              <a:latin typeface="+mj-lt"/>
            </a:endParaRPr>
          </a:p>
        </p:txBody>
      </p:sp>
      <p:pic>
        <p:nvPicPr>
          <p:cNvPr id="19" name="Grafik 18" descr="Ein Bild, das Messer enthält.&#10;&#10;Automatisch generierte Beschreibung">
            <a:extLst>
              <a:ext uri="{FF2B5EF4-FFF2-40B4-BE49-F238E27FC236}">
                <a16:creationId xmlns:a16="http://schemas.microsoft.com/office/drawing/2014/main" id="{9636282A-464B-6140-892E-01F973F75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110" y="1091018"/>
            <a:ext cx="3092243" cy="699188"/>
          </a:xfrm>
          <a:prstGeom prst="rect">
            <a:avLst/>
          </a:prstGeom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04A73B3A-A0C0-9C42-8223-FA2B215DEF9E}"/>
              </a:ext>
            </a:extLst>
          </p:cNvPr>
          <p:cNvSpPr/>
          <p:nvPr/>
        </p:nvSpPr>
        <p:spPr>
          <a:xfrm>
            <a:off x="4304079" y="1094365"/>
            <a:ext cx="3977811" cy="553998"/>
          </a:xfrm>
          <a:prstGeom prst="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r>
              <a:rPr lang="de-DE" sz="1500" dirty="0"/>
              <a:t>„Controlling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inflammatory</a:t>
            </a:r>
            <a:r>
              <a:rPr lang="de-DE" sz="1500" dirty="0"/>
              <a:t> </a:t>
            </a:r>
            <a:r>
              <a:rPr lang="de-DE" sz="1500" dirty="0" err="1"/>
              <a:t>response</a:t>
            </a:r>
            <a:r>
              <a:rPr lang="de-DE" sz="1500" dirty="0"/>
              <a:t> </a:t>
            </a:r>
            <a:r>
              <a:rPr lang="de-DE" sz="1500" dirty="0" err="1"/>
              <a:t>may</a:t>
            </a:r>
            <a:r>
              <a:rPr lang="de-DE" sz="1500" dirty="0"/>
              <a:t> </a:t>
            </a:r>
            <a:r>
              <a:rPr lang="de-DE" sz="1500" dirty="0" err="1"/>
              <a:t>be</a:t>
            </a:r>
            <a:r>
              <a:rPr lang="de-DE" sz="1500" dirty="0"/>
              <a:t> </a:t>
            </a:r>
            <a:r>
              <a:rPr lang="de-DE" sz="1500" dirty="0" err="1"/>
              <a:t>as</a:t>
            </a:r>
            <a:r>
              <a:rPr lang="de-DE" sz="1500" dirty="0"/>
              <a:t> </a:t>
            </a:r>
            <a:r>
              <a:rPr lang="de-DE" sz="1500" dirty="0" err="1"/>
              <a:t>important</a:t>
            </a:r>
            <a:r>
              <a:rPr lang="de-DE" sz="1500" dirty="0"/>
              <a:t> </a:t>
            </a:r>
            <a:r>
              <a:rPr lang="de-DE" sz="1500" dirty="0" err="1"/>
              <a:t>as</a:t>
            </a:r>
            <a:r>
              <a:rPr lang="de-DE" sz="1500" dirty="0"/>
              <a:t> </a:t>
            </a:r>
            <a:r>
              <a:rPr lang="de-DE" sz="1500" dirty="0" err="1"/>
              <a:t>targeting</a:t>
            </a:r>
            <a:r>
              <a:rPr lang="de-DE" sz="1500" dirty="0"/>
              <a:t> </a:t>
            </a:r>
            <a:r>
              <a:rPr lang="de-DE" sz="1500" dirty="0" err="1"/>
              <a:t>the</a:t>
            </a:r>
            <a:r>
              <a:rPr lang="de-DE" sz="1500" dirty="0"/>
              <a:t> </a:t>
            </a:r>
            <a:r>
              <a:rPr lang="de-DE" sz="1500" dirty="0" err="1"/>
              <a:t>virus</a:t>
            </a:r>
            <a:r>
              <a:rPr lang="de-DE" sz="1500" dirty="0"/>
              <a:t>.“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2E32960-7B38-004C-944E-28DE350AE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2" y="4894164"/>
            <a:ext cx="8419667" cy="86947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C0D0051-4ED4-0F42-A9B7-3C259DDBFD48}"/>
              </a:ext>
            </a:extLst>
          </p:cNvPr>
          <p:cNvSpPr txBox="1"/>
          <p:nvPr/>
        </p:nvSpPr>
        <p:spPr>
          <a:xfrm>
            <a:off x="602140" y="6011514"/>
            <a:ext cx="826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&gt; 7000 COVID-19 </a:t>
            </a:r>
            <a:r>
              <a:rPr lang="de-DE" dirty="0" err="1"/>
              <a:t>patients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CytoSorb </a:t>
            </a:r>
            <a:r>
              <a:rPr lang="de-DE" dirty="0" err="1"/>
              <a:t>therapy</a:t>
            </a:r>
            <a:r>
              <a:rPr lang="de-DE" dirty="0"/>
              <a:t> so </a:t>
            </a:r>
            <a:r>
              <a:rPr lang="de-DE" dirty="0" err="1"/>
              <a:t>far</a:t>
            </a:r>
            <a:r>
              <a:rPr lang="de-DE" dirty="0"/>
              <a:t>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68A0EF6-A262-B54A-8799-DF69C6AAD5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58646" y="2032510"/>
            <a:ext cx="5903440" cy="27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2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36679C8-0DC8-304D-A31D-A41CBCAA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13" y="1601644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FİLTRASYON /ADSORPSİYON TEKNOLOJİLER KONUSUNDA DENEYİMLERİMİZ</a:t>
            </a:r>
          </a:p>
        </p:txBody>
      </p:sp>
    </p:spTree>
    <p:extLst>
      <p:ext uri="{BB962C8B-B14F-4D97-AF65-F5344CB8AC3E}">
        <p14:creationId xmlns:p14="http://schemas.microsoft.com/office/powerpoint/2010/main" val="3615002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01" name="Rectangle 2">
            <a:extLst>
              <a:ext uri="{FF2B5EF4-FFF2-40B4-BE49-F238E27FC236}">
                <a16:creationId xmlns:a16="http://schemas.microsoft.com/office/drawing/2014/main" id="{66BB87AA-42D0-3A40-A032-4C41F6741BCC}"/>
              </a:ext>
            </a:extLst>
          </p:cNvPr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Photo File" r:id="rId3" imgW="0" imgH="0" progId="CorelPhotoAlbumPhoto">
                  <p:embed/>
                </p:oleObj>
              </mc:Choice>
              <mc:Fallback>
                <p:oleObj name="Photo File" r:id="rId3" imgW="0" imgH="0" progId="CorelPhotoAlbumPhoto">
                  <p:embed/>
                  <p:pic>
                    <p:nvPicPr>
                      <p:cNvPr id="51201" name="Rectangle 2">
                        <a:extLst>
                          <a:ext uri="{FF2B5EF4-FFF2-40B4-BE49-F238E27FC236}">
                            <a16:creationId xmlns:a16="http://schemas.microsoft.com/office/drawing/2014/main" id="{66BB87AA-42D0-3A40-A032-4C41F6741BC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Rectangle 9">
            <a:extLst>
              <a:ext uri="{FF2B5EF4-FFF2-40B4-BE49-F238E27FC236}">
                <a16:creationId xmlns:a16="http://schemas.microsoft.com/office/drawing/2014/main" id="{1AB2F16A-348B-6846-B469-AFEBC295F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0" y="1524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tr-TR" altLang="tr-TR" sz="1800">
              <a:latin typeface="Arial" panose="020B0604020202020204" pitchFamily="34" charset="0"/>
            </a:endParaRPr>
          </a:p>
        </p:txBody>
      </p:sp>
      <p:pic>
        <p:nvPicPr>
          <p:cNvPr id="51206" name="Picture 8">
            <a:extLst>
              <a:ext uri="{FF2B5EF4-FFF2-40B4-BE49-F238E27FC236}">
                <a16:creationId xmlns:a16="http://schemas.microsoft.com/office/drawing/2014/main" id="{17C6348A-3868-D944-BBE2-6B852173F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51025"/>
            <a:ext cx="3429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7" name="Text Box 11">
            <a:extLst>
              <a:ext uri="{FF2B5EF4-FFF2-40B4-BE49-F238E27FC236}">
                <a16:creationId xmlns:a16="http://schemas.microsoft.com/office/drawing/2014/main" id="{5CB29391-D0D9-154A-ADDA-208F3C229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68" y="220662"/>
            <a:ext cx="84248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tr-TR" sz="3200" b="1" dirty="0">
                <a:solidFill>
                  <a:srgbClr val="1F4AB8"/>
                </a:solidFill>
                <a:latin typeface="+mj-lt"/>
              </a:rPr>
              <a:t>THE LEUKOCYTE INH</a:t>
            </a:r>
            <a:r>
              <a:rPr lang="tr-TR" altLang="tr-TR" sz="3200" b="1" dirty="0">
                <a:solidFill>
                  <a:srgbClr val="1F4AB8"/>
                </a:solidFill>
                <a:latin typeface="+mj-lt"/>
              </a:rPr>
              <a:t>I</a:t>
            </a:r>
            <a:r>
              <a:rPr lang="en-GB" altLang="tr-TR" sz="3200" b="1" dirty="0">
                <a:solidFill>
                  <a:srgbClr val="1F4AB8"/>
                </a:solidFill>
                <a:latin typeface="+mj-lt"/>
              </a:rPr>
              <a:t>B</a:t>
            </a:r>
            <a:r>
              <a:rPr lang="tr-TR" altLang="tr-TR" sz="3200" b="1" dirty="0">
                <a:solidFill>
                  <a:srgbClr val="1F4AB8"/>
                </a:solidFill>
                <a:latin typeface="+mj-lt"/>
              </a:rPr>
              <a:t>I</a:t>
            </a:r>
            <a:r>
              <a:rPr lang="en-GB" altLang="tr-TR" sz="3200" b="1" dirty="0">
                <a:solidFill>
                  <a:srgbClr val="1F4AB8"/>
                </a:solidFill>
                <a:latin typeface="+mj-lt"/>
              </a:rPr>
              <a:t>T</a:t>
            </a:r>
            <a:r>
              <a:rPr lang="tr-TR" altLang="tr-TR" sz="3200" b="1" dirty="0">
                <a:solidFill>
                  <a:srgbClr val="1F4AB8"/>
                </a:solidFill>
                <a:latin typeface="+mj-lt"/>
              </a:rPr>
              <a:t>I</a:t>
            </a:r>
            <a:r>
              <a:rPr lang="en-GB" altLang="tr-TR" sz="3200" b="1" dirty="0">
                <a:solidFill>
                  <a:srgbClr val="1F4AB8"/>
                </a:solidFill>
                <a:latin typeface="+mj-lt"/>
              </a:rPr>
              <a:t>ON MODULE (LIM)</a:t>
            </a:r>
          </a:p>
        </p:txBody>
      </p:sp>
      <p:sp>
        <p:nvSpPr>
          <p:cNvPr id="51208" name="Text Box 12">
            <a:extLst>
              <a:ext uri="{FF2B5EF4-FFF2-40B4-BE49-F238E27FC236}">
                <a16:creationId xmlns:a16="http://schemas.microsoft.com/office/drawing/2014/main" id="{7A0648BE-7871-DA42-A0F7-E0FE60FCC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905000"/>
            <a:ext cx="4038600" cy="327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9F9F9"/>
              </a:buClr>
              <a:buSzPct val="65000"/>
              <a:buFont typeface="Wingdings 2" pitchFamily="2" charset="2"/>
              <a:buChar char=""/>
              <a:defRPr sz="28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itchFamily="2" charset="2"/>
              <a:buChar char=""/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itchFamily="2" charset="2"/>
              <a:buChar char=""/>
              <a:defRPr sz="22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itchFamily="2" charset="2"/>
              <a:buChar char="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2" charset="2"/>
              <a:buChar char=""/>
              <a:defRPr sz="20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Clr>
                <a:srgbClr val="FF0000"/>
              </a:buClr>
              <a:buSzTx/>
              <a:buFont typeface="Courier New" panose="02070309020205020404" pitchFamily="49" charset="0"/>
              <a:buChar char="o"/>
            </a:pPr>
            <a:r>
              <a:rPr lang="en-GB" altLang="tr-TR" sz="1800" dirty="0" err="1">
                <a:latin typeface="+mn-lt"/>
                <a:cs typeface="Times New Roman" panose="02020603050405020304" pitchFamily="18" charset="0"/>
              </a:rPr>
              <a:t>Fas</a:t>
            </a:r>
            <a:r>
              <a:rPr lang="en-GB" altLang="tr-TR" sz="1800" dirty="0">
                <a:latin typeface="+mn-lt"/>
                <a:cs typeface="Times New Roman" panose="02020603050405020304" pitchFamily="18" charset="0"/>
              </a:rPr>
              <a:t> (CD95; APO-1)</a:t>
            </a:r>
            <a:r>
              <a:rPr lang="tr-TR" altLang="tr-TR" sz="18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tr-TR" altLang="tr-TR" sz="1800" dirty="0" err="1">
                <a:latin typeface="+mn-lt"/>
                <a:cs typeface="Times New Roman" panose="02020603050405020304" pitchFamily="18" charset="0"/>
              </a:rPr>
              <a:t>kovalent</a:t>
            </a:r>
            <a:r>
              <a:rPr lang="tr-TR" altLang="tr-TR" sz="1800" dirty="0">
                <a:latin typeface="+mn-lt"/>
                <a:cs typeface="Times New Roman" panose="02020603050405020304" pitchFamily="18" charset="0"/>
              </a:rPr>
              <a:t> olarak bağlayarak hızlı </a:t>
            </a:r>
            <a:r>
              <a:rPr lang="tr-TR" altLang="tr-TR" sz="1800" dirty="0" err="1">
                <a:latin typeface="+mn-lt"/>
                <a:cs typeface="Times New Roman" panose="02020603050405020304" pitchFamily="18" charset="0"/>
              </a:rPr>
              <a:t>nötrofil</a:t>
            </a:r>
            <a:r>
              <a:rPr lang="tr-TR" altLang="tr-TR" sz="1800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tr-TR" altLang="tr-TR" sz="1800" dirty="0" err="1">
                <a:latin typeface="+mn-lt"/>
                <a:cs typeface="Times New Roman" panose="02020603050405020304" pitchFamily="18" charset="0"/>
              </a:rPr>
              <a:t>hiperaktivasyonunu</a:t>
            </a:r>
            <a:r>
              <a:rPr lang="tr-TR" altLang="tr-TR" sz="1800" dirty="0">
                <a:latin typeface="+mn-lt"/>
                <a:cs typeface="Times New Roman" panose="02020603050405020304" pitchFamily="18" charset="0"/>
              </a:rPr>
              <a:t> önleyen poliüretan bir </a:t>
            </a:r>
            <a:r>
              <a:rPr lang="tr-TR" altLang="tr-TR" sz="1800" dirty="0" err="1">
                <a:latin typeface="+mn-lt"/>
                <a:cs typeface="Times New Roman" panose="02020603050405020304" pitchFamily="18" charset="0"/>
              </a:rPr>
              <a:t>matrikstir</a:t>
            </a:r>
            <a:endParaRPr lang="tr-TR" altLang="tr-TR" sz="1800" dirty="0">
              <a:latin typeface="+mn-lt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50000"/>
              </a:spcBef>
              <a:buClr>
                <a:srgbClr val="FF0000"/>
              </a:buClr>
              <a:buSzTx/>
              <a:buFont typeface="Courier New" panose="02070309020205020404" pitchFamily="49" charset="0"/>
              <a:buChar char="o"/>
            </a:pPr>
            <a:endParaRPr lang="tr-TR" altLang="tr-TR" sz="1800" dirty="0">
              <a:latin typeface="+mn-lt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50000"/>
              </a:spcBef>
              <a:buClr>
                <a:srgbClr val="FF0000"/>
              </a:buClr>
              <a:buSzTx/>
              <a:buFont typeface="Courier New" panose="02070309020205020404" pitchFamily="49" charset="0"/>
              <a:buChar char="o"/>
            </a:pPr>
            <a:r>
              <a:rPr lang="tr-TR" altLang="tr-TR" sz="1800" dirty="0" err="1">
                <a:latin typeface="+mn-lt"/>
                <a:cs typeface="Times New Roman" panose="02020603050405020304" pitchFamily="18" charset="0"/>
              </a:rPr>
              <a:t>İmmunomodülatör</a:t>
            </a:r>
            <a:r>
              <a:rPr lang="tr-TR" altLang="tr-TR" sz="1800" dirty="0">
                <a:latin typeface="+mn-lt"/>
                <a:cs typeface="Times New Roman" panose="02020603050405020304" pitchFamily="18" charset="0"/>
              </a:rPr>
              <a:t> antikorların sistemik uygulamalarına alternatif olarak daha az </a:t>
            </a:r>
            <a:r>
              <a:rPr lang="tr-TR" altLang="tr-TR" sz="1800" dirty="0" err="1">
                <a:latin typeface="+mn-lt"/>
                <a:cs typeface="Times New Roman" panose="02020603050405020304" pitchFamily="18" charset="0"/>
              </a:rPr>
              <a:t>toksisite</a:t>
            </a:r>
            <a:r>
              <a:rPr lang="tr-TR" altLang="tr-TR" sz="1800" dirty="0">
                <a:latin typeface="+mn-lt"/>
                <a:cs typeface="Times New Roman" panose="02020603050405020304" pitchFamily="18" charset="0"/>
              </a:rPr>
              <a:t> ve </a:t>
            </a:r>
            <a:r>
              <a:rPr lang="tr-TR" altLang="tr-TR" sz="1800" dirty="0" err="1">
                <a:latin typeface="+mn-lt"/>
                <a:cs typeface="Times New Roman" panose="02020603050405020304" pitchFamily="18" charset="0"/>
              </a:rPr>
              <a:t>allerjik</a:t>
            </a:r>
            <a:r>
              <a:rPr lang="tr-TR" altLang="tr-TR" sz="1800" dirty="0">
                <a:latin typeface="+mn-lt"/>
                <a:cs typeface="Times New Roman" panose="02020603050405020304" pitchFamily="18" charset="0"/>
              </a:rPr>
              <a:t> reaksiyon hedefler</a:t>
            </a:r>
          </a:p>
          <a:p>
            <a:pPr marL="285750" indent="-285750" eaLnBrk="1" hangingPunct="1">
              <a:spcBef>
                <a:spcPct val="50000"/>
              </a:spcBef>
              <a:buClr>
                <a:srgbClr val="FF0000"/>
              </a:buClr>
              <a:buSzTx/>
              <a:buFont typeface="Courier New" panose="02070309020205020404" pitchFamily="49" charset="0"/>
              <a:buChar char="o"/>
            </a:pPr>
            <a:endParaRPr lang="tr-TR" altLang="tr-TR" sz="1800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292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78032" y="0"/>
            <a:ext cx="7886700" cy="1059873"/>
          </a:xfrm>
        </p:spPr>
        <p:txBody>
          <a:bodyPr>
            <a:scene3d>
              <a:camera prst="orthographicFront"/>
              <a:lightRig rig="soft" dir="t">
                <a:rot lat="0" lon="0" rev="16800000"/>
              </a:lightRig>
            </a:scene3d>
          </a:bodyPr>
          <a:lstStyle/>
          <a:p>
            <a:pPr algn="ctr">
              <a:defRPr/>
            </a:pPr>
            <a:r>
              <a:rPr lang="tr-TR" sz="3600" b="1" dirty="0" err="1">
                <a:solidFill>
                  <a:srgbClr val="1F4AB8"/>
                </a:solidFill>
                <a:ea typeface="+mj-ea"/>
              </a:rPr>
              <a:t>ADSORPSİYON</a:t>
            </a:r>
            <a:r>
              <a:rPr lang="tr-TR" sz="3600" b="1" dirty="0">
                <a:solidFill>
                  <a:srgbClr val="1F4AB8"/>
                </a:solidFill>
                <a:ea typeface="+mj-ea"/>
              </a:rPr>
              <a:t> TEKNOLOJİLERİ</a:t>
            </a: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0800"/>
            <a:ext cx="3994150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644900"/>
            <a:ext cx="4795838" cy="303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413"/>
            <a:ext cx="4652963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842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3" descr="Screenshot_2016-01-13-00-25-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44463"/>
            <a:ext cx="2860675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2" name="Picture 4" descr="Screenshot_2016-01-13-00-26-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233488"/>
            <a:ext cx="6011863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092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4" descr="an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0"/>
            <a:ext cx="874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40715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C:\Users\SERDAR\Desktop\strathclyde-perfusion\Turkey 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100263"/>
            <a:ext cx="4105275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815687" y="240434"/>
            <a:ext cx="7886700" cy="1325563"/>
          </a:xfrm>
        </p:spPr>
        <p:txBody>
          <a:bodyPr>
            <a:normAutofit/>
            <a:scene3d>
              <a:camera prst="orthographicFront"/>
              <a:lightRig rig="soft" dir="t">
                <a:rot lat="0" lon="0" rev="16800000"/>
              </a:lightRig>
            </a:scene3d>
          </a:bodyPr>
          <a:lstStyle/>
          <a:p>
            <a:pPr algn="ctr">
              <a:defRPr/>
            </a:pPr>
            <a:r>
              <a:rPr lang="tr-TR" b="1" dirty="0">
                <a:solidFill>
                  <a:srgbClr val="1F4AB8"/>
                </a:solidFill>
                <a:ea typeface="+mj-ea"/>
                <a:cs typeface="Comic Sans MS"/>
              </a:rPr>
              <a:t>ARTIK KANIN </a:t>
            </a:r>
            <a:r>
              <a:rPr lang="tr-TR" b="1" dirty="0" err="1">
                <a:solidFill>
                  <a:srgbClr val="1F4AB8"/>
                </a:solidFill>
                <a:ea typeface="+mj-ea"/>
                <a:cs typeface="Comic Sans MS"/>
              </a:rPr>
              <a:t>RESİRKÜLASYONU</a:t>
            </a:r>
            <a:endParaRPr lang="tr-TR" b="1" dirty="0">
              <a:solidFill>
                <a:srgbClr val="1F4AB8"/>
              </a:solidFill>
              <a:ea typeface="+mj-ea"/>
              <a:cs typeface="Comic Sans MS"/>
            </a:endParaRPr>
          </a:p>
        </p:txBody>
      </p:sp>
      <p:pic>
        <p:nvPicPr>
          <p:cNvPr id="51203" name="Picture 1" descr="H:\Cell Separation\photo1_2602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060575"/>
            <a:ext cx="3927475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310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filtredesign">
            <a:extLst>
              <a:ext uri="{FF2B5EF4-FFF2-40B4-BE49-F238E27FC236}">
                <a16:creationId xmlns:a16="http://schemas.microsoft.com/office/drawing/2014/main" id="{CB6315CA-E52D-444C-B35C-E0D6F97B66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557338"/>
            <a:ext cx="6192838" cy="4176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6019" name="Rectangle 3">
            <a:extLst>
              <a:ext uri="{FF2B5EF4-FFF2-40B4-BE49-F238E27FC236}">
                <a16:creationId xmlns:a16="http://schemas.microsoft.com/office/drawing/2014/main" id="{E80AA99C-7E9E-0C41-95D3-C38AA65218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84300"/>
          </a:xfrm>
          <a:noFill/>
          <a:ln/>
        </p:spPr>
        <p:txBody>
          <a:bodyPr/>
          <a:lstStyle/>
          <a:p>
            <a:pPr algn="ctr"/>
            <a:r>
              <a:rPr lang="tr-TR" altLang="tr-TR" sz="3200" b="1" dirty="0">
                <a:solidFill>
                  <a:srgbClr val="1F4AB8"/>
                </a:solidFill>
              </a:rPr>
              <a:t>STRATEJİK LÖKOFİLTRASYON</a:t>
            </a:r>
          </a:p>
        </p:txBody>
      </p:sp>
    </p:spTree>
    <p:extLst>
      <p:ext uri="{BB962C8B-B14F-4D97-AF65-F5344CB8AC3E}">
        <p14:creationId xmlns:p14="http://schemas.microsoft.com/office/powerpoint/2010/main" val="69294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AE89DB15-03E6-A34A-B3F6-97BEFE11B8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7886700" cy="580448"/>
          </a:xfrm>
        </p:spPr>
        <p:txBody>
          <a:bodyPr>
            <a:normAutofit/>
          </a:bodyPr>
          <a:lstStyle/>
          <a:p>
            <a:pPr algn="ctr"/>
            <a:r>
              <a:rPr lang="tr-TR" altLang="tr-TR" b="1" dirty="0">
                <a:solidFill>
                  <a:srgbClr val="1F4AB8"/>
                </a:solidFill>
              </a:rPr>
              <a:t>MİKROPARTİKÜLE FAGOSİTE ETMİŞ AKTİVE NEUTROFİL</a:t>
            </a:r>
            <a:endParaRPr lang="en-US" altLang="tr-TR" b="1" dirty="0">
              <a:solidFill>
                <a:srgbClr val="1F4AB8"/>
              </a:solidFill>
            </a:endParaRPr>
          </a:p>
        </p:txBody>
      </p:sp>
      <p:pic>
        <p:nvPicPr>
          <p:cNvPr id="39939" name="Picture 3" descr="09">
            <a:extLst>
              <a:ext uri="{FF2B5EF4-FFF2-40B4-BE49-F238E27FC236}">
                <a16:creationId xmlns:a16="http://schemas.microsoft.com/office/drawing/2014/main" id="{80CA00E5-0298-1C44-BC5A-DACB3B1141BA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981200"/>
            <a:ext cx="7467600" cy="4724400"/>
          </a:xfrm>
        </p:spPr>
      </p:pic>
    </p:spTree>
    <p:extLst>
      <p:ext uri="{BB962C8B-B14F-4D97-AF65-F5344CB8AC3E}">
        <p14:creationId xmlns:p14="http://schemas.microsoft.com/office/powerpoint/2010/main" val="35116520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E730747A-AEBF-D848-BACE-F0FFA4A907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4741" y="147493"/>
            <a:ext cx="7886700" cy="942543"/>
          </a:xfrm>
        </p:spPr>
        <p:txBody>
          <a:bodyPr/>
          <a:lstStyle/>
          <a:p>
            <a:pPr algn="ctr"/>
            <a:r>
              <a:rPr lang="tr-TR" altLang="tr-TR" sz="3200" b="1" dirty="0">
                <a:solidFill>
                  <a:srgbClr val="1F4AB8"/>
                </a:solidFill>
              </a:rPr>
              <a:t>SEM GÖRÜNTÜLERİ</a:t>
            </a:r>
          </a:p>
        </p:txBody>
      </p:sp>
      <p:pic>
        <p:nvPicPr>
          <p:cNvPr id="121860" name="Picture 4" descr="Fig 6-B">
            <a:extLst>
              <a:ext uri="{FF2B5EF4-FFF2-40B4-BE49-F238E27FC236}">
                <a16:creationId xmlns:a16="http://schemas.microsoft.com/office/drawing/2014/main" id="{7ED885E8-A2CF-A841-95CB-2361FCCDC21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1773238"/>
            <a:ext cx="4038600" cy="30591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1862" name="Picture 6" descr="Fig 6-A">
            <a:extLst>
              <a:ext uri="{FF2B5EF4-FFF2-40B4-BE49-F238E27FC236}">
                <a16:creationId xmlns:a16="http://schemas.microsoft.com/office/drawing/2014/main" id="{1E9B5CC6-7F71-5547-AFDA-88C9E03BC1F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700213"/>
            <a:ext cx="4038600" cy="3035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25935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4435421F-3088-C840-BCA5-C4DEC0266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" y="78886"/>
            <a:ext cx="5286697" cy="3728427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EDAA4E0C-A171-C342-A5DA-70D267C63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050" y="400337"/>
            <a:ext cx="4389070" cy="308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524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D10AAA8-6A2F-3943-9C38-0CC88E31B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287127D-9EE7-8547-991C-02993CA3F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938B86F-F8B7-CF47-9487-3FF51656A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6902"/>
            <a:ext cx="9144000" cy="468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285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17E111BB-EE27-C941-8911-51085BFA2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54" y="93786"/>
            <a:ext cx="5744308" cy="294363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C2DBF00-D73C-1B4B-97CD-98656186D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5" y="3516923"/>
            <a:ext cx="5059537" cy="2737324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DFBBF6B9-079B-6B4F-A692-E0EC297A5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164" y="2417701"/>
            <a:ext cx="5562836" cy="219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51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36679C8-0DC8-304D-A31D-A41CBCAA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213" y="160164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İLAÇ ELİMİNASYONU KONUSUNDAKİ DENEYİMLERİMİZ</a:t>
            </a:r>
          </a:p>
        </p:txBody>
      </p:sp>
    </p:spTree>
    <p:extLst>
      <p:ext uri="{BB962C8B-B14F-4D97-AF65-F5344CB8AC3E}">
        <p14:creationId xmlns:p14="http://schemas.microsoft.com/office/powerpoint/2010/main" val="2482350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C5F0A60-70A5-8B4C-A3C1-BE3231C0A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59" y="1880321"/>
            <a:ext cx="4308152" cy="720080"/>
          </a:xfrm>
        </p:spPr>
        <p:txBody>
          <a:bodyPr>
            <a:noAutofit/>
          </a:bodyPr>
          <a:lstStyle/>
          <a:p>
            <a:pPr algn="ctr"/>
            <a:r>
              <a:rPr lang="tr-TR" sz="3600" dirty="0">
                <a:solidFill>
                  <a:schemeClr val="accent1">
                    <a:lumMod val="75000"/>
                  </a:schemeClr>
                </a:solidFill>
                <a:latin typeface="Comic Sans MS" panose="030F0902030302020204" pitchFamily="66" charset="0"/>
              </a:rPr>
              <a:t>Bir kardiyolog arkadaşınız sizi durduk yere kendi isteğiyle arıyorsa ne olmuş olabilir</a:t>
            </a:r>
            <a:endParaRPr lang="tr-TR" sz="3600" dirty="0">
              <a:solidFill>
                <a:srgbClr val="FF0000"/>
              </a:solidFill>
              <a:latin typeface="Comic Sans MS" panose="030F0902030302020204" pitchFamily="66" charset="0"/>
            </a:endParaRP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22AA187-00F7-F34A-94EF-ADF31ABFE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3758" y="2924944"/>
            <a:ext cx="7022604" cy="2160240"/>
          </a:xfrm>
        </p:spPr>
        <p:txBody>
          <a:bodyPr>
            <a:no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latin typeface="Comic Sans MS" panose="030F0902030302020204" pitchFamily="66" charset="0"/>
              </a:rPr>
              <a:t>😱 😱 😱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Comic Sans MS" panose="030F0902030302020204" pitchFamily="66" charset="0"/>
              </a:rPr>
              <a:t>💀☠️☠️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Comic Sans MS" panose="030F0902030302020204" pitchFamily="66" charset="0"/>
              </a:rPr>
              <a:t>🚑🚑</a:t>
            </a:r>
            <a:endParaRPr lang="tr-TR" sz="2800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AA983BC-4F3A-3B4A-BCD4-E5C129D52B47}"/>
              </a:ext>
            </a:extLst>
          </p:cNvPr>
          <p:cNvSpPr txBox="1"/>
          <p:nvPr/>
        </p:nvSpPr>
        <p:spPr>
          <a:xfrm>
            <a:off x="683568" y="4509120"/>
            <a:ext cx="77768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Özlemiştir ve «merhaba» demek istiyordur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Yeni çıkan bir cerrahi tekniği merak ediyordur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Acilen </a:t>
            </a:r>
            <a:r>
              <a:rPr lang="tr-TR" sz="2000" dirty="0" err="1">
                <a:latin typeface="Georgia" panose="02040502050405020303" pitchFamily="18" charset="0"/>
              </a:rPr>
              <a:t>katatere</a:t>
            </a:r>
            <a:r>
              <a:rPr lang="tr-TR" sz="2000" dirty="0">
                <a:latin typeface="Georgia" panose="02040502050405020303" pitchFamily="18" charset="0"/>
              </a:rPr>
              <a:t> çağırıyordur çünkü PTCA </a:t>
            </a:r>
            <a:r>
              <a:rPr lang="tr-TR" sz="2000" dirty="0" err="1">
                <a:latin typeface="Georgia" panose="02040502050405020303" pitchFamily="18" charset="0"/>
              </a:rPr>
              <a:t>sonrasi</a:t>
            </a:r>
            <a:r>
              <a:rPr lang="tr-TR" sz="2000" dirty="0">
                <a:latin typeface="Georgia" panose="02040502050405020303" pitchFamily="18" charset="0"/>
              </a:rPr>
              <a:t> </a:t>
            </a:r>
            <a:r>
              <a:rPr lang="tr-TR" sz="2000" dirty="0" err="1">
                <a:latin typeface="Georgia" panose="02040502050405020303" pitchFamily="18" charset="0"/>
              </a:rPr>
              <a:t>diseke</a:t>
            </a:r>
            <a:r>
              <a:rPr lang="tr-TR" sz="2000" dirty="0">
                <a:latin typeface="Georgia" panose="02040502050405020303" pitchFamily="18" charset="0"/>
              </a:rPr>
              <a:t> olmuş bir koroner vardır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Genellikle de vaka acildir ama hiç de korkacak bir şey yoktur </a:t>
            </a:r>
          </a:p>
          <a:p>
            <a:pPr>
              <a:buClr>
                <a:srgbClr val="FF0000"/>
              </a:buClr>
            </a:pPr>
            <a:r>
              <a:rPr lang="tr-TR" sz="2000" dirty="0">
                <a:latin typeface="Georgia" panose="02040502050405020303" pitchFamily="18" charset="0"/>
              </a:rPr>
              <a:t> 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endParaRPr lang="tr-TR" sz="2000" dirty="0">
              <a:latin typeface="Georgia" panose="02040502050405020303" pitchFamily="18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5EEA0F5-6BCE-EA43-98FA-B007CCD7D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280369"/>
            <a:ext cx="2320032" cy="232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15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7B2F11B-D610-844E-BEEA-E4500F25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823" y="288907"/>
            <a:ext cx="7886700" cy="629420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1F4AB8"/>
                </a:solidFill>
              </a:rPr>
              <a:t>Kalp Cerrahisinin En Kötü Senaryolarından Biri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5336F42-3359-054B-B6BE-6A96A158D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1268760"/>
            <a:ext cx="7886700" cy="4464496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800" dirty="0">
                <a:solidFill>
                  <a:schemeClr val="tx1"/>
                </a:solidFill>
              </a:rPr>
              <a:t>Koroner </a:t>
            </a:r>
            <a:r>
              <a:rPr lang="tr-TR" sz="2800" dirty="0" err="1">
                <a:solidFill>
                  <a:schemeClr val="tx1"/>
                </a:solidFill>
              </a:rPr>
              <a:t>stentli</a:t>
            </a:r>
            <a:r>
              <a:rPr lang="tr-TR" sz="2800" dirty="0">
                <a:solidFill>
                  <a:schemeClr val="tx1"/>
                </a:solidFill>
              </a:rPr>
              <a:t> genç bir hasta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800" dirty="0">
                <a:solidFill>
                  <a:schemeClr val="tx1"/>
                </a:solidFill>
              </a:rPr>
              <a:t>Bir yıldır DAPT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800" dirty="0">
                <a:solidFill>
                  <a:schemeClr val="tx1"/>
                </a:solidFill>
              </a:rPr>
              <a:t>Acil göğüs ağrısıyla gelmiş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800" dirty="0">
                <a:solidFill>
                  <a:schemeClr val="tx1"/>
                </a:solidFill>
              </a:rPr>
              <a:t>LAD total tıkalı, </a:t>
            </a:r>
            <a:r>
              <a:rPr lang="tr-TR" sz="2800" dirty="0" err="1">
                <a:solidFill>
                  <a:schemeClr val="tx1"/>
                </a:solidFill>
              </a:rPr>
              <a:t>Cx</a:t>
            </a:r>
            <a:r>
              <a:rPr lang="tr-TR" sz="2800" dirty="0">
                <a:solidFill>
                  <a:schemeClr val="tx1"/>
                </a:solidFill>
              </a:rPr>
              <a:t>: %90, RCA: %70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800" u="sng" dirty="0">
                <a:solidFill>
                  <a:schemeClr val="tx1"/>
                </a:solidFill>
              </a:rPr>
              <a:t>Karar </a:t>
            </a:r>
            <a:r>
              <a:rPr lang="tr-TR" sz="2800" dirty="0">
                <a:solidFill>
                  <a:schemeClr val="tx1"/>
                </a:solidFill>
              </a:rPr>
              <a:t>: Acil PTCA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800" dirty="0" err="1">
                <a:solidFill>
                  <a:schemeClr val="tx1"/>
                </a:solidFill>
              </a:rPr>
              <a:t>Ticagrelor</a:t>
            </a:r>
            <a:r>
              <a:rPr lang="tr-TR" sz="2800" dirty="0">
                <a:solidFill>
                  <a:schemeClr val="tx1"/>
                </a:solidFill>
              </a:rPr>
              <a:t> 90 mg 2-4 tablet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800" dirty="0">
                <a:solidFill>
                  <a:schemeClr val="tx1"/>
                </a:solidFill>
              </a:rPr>
              <a:t>Başarısız PTCA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800" dirty="0" err="1">
                <a:solidFill>
                  <a:schemeClr val="tx1"/>
                </a:solidFill>
              </a:rPr>
              <a:t>Impending</a:t>
            </a:r>
            <a:r>
              <a:rPr lang="tr-TR" sz="2800" dirty="0">
                <a:solidFill>
                  <a:schemeClr val="tx1"/>
                </a:solidFill>
              </a:rPr>
              <a:t> MI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800" dirty="0">
                <a:solidFill>
                  <a:schemeClr val="tx1"/>
                </a:solidFill>
              </a:rPr>
              <a:t>Acil CABG</a:t>
            </a:r>
          </a:p>
          <a:p>
            <a:pPr marL="285750" indent="-285750">
              <a:buClr>
                <a:srgbClr val="FF0000"/>
              </a:buClr>
              <a:buFont typeface="Wingdings" pitchFamily="2" charset="2"/>
              <a:buChar char="§"/>
            </a:pPr>
            <a:endParaRPr lang="tr-TR" sz="2800" dirty="0">
              <a:solidFill>
                <a:schemeClr val="tx1"/>
              </a:solidFill>
            </a:endParaRPr>
          </a:p>
          <a:p>
            <a:pPr algn="ctr">
              <a:buClr>
                <a:srgbClr val="FF0000"/>
              </a:buClr>
            </a:pPr>
            <a:r>
              <a:rPr lang="tr-TR" sz="4800" dirty="0">
                <a:solidFill>
                  <a:srgbClr val="FF0000"/>
                </a:solidFill>
              </a:rPr>
              <a:t>VE</a:t>
            </a:r>
          </a:p>
        </p:txBody>
      </p:sp>
    </p:spTree>
    <p:extLst>
      <p:ext uri="{BB962C8B-B14F-4D97-AF65-F5344CB8AC3E}">
        <p14:creationId xmlns:p14="http://schemas.microsoft.com/office/powerpoint/2010/main" val="7269116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2237.m4v">
            <a:hlinkClick r:id="" action="ppaction://media"/>
            <a:extLst>
              <a:ext uri="{FF2B5EF4-FFF2-40B4-BE49-F238E27FC236}">
                <a16:creationId xmlns:a16="http://schemas.microsoft.com/office/drawing/2014/main" id="{57F0C73D-81F9-874E-B06B-3A7FA4D450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65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70E8C72B-42B9-014F-A47B-69FF374D4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6" y="964406"/>
            <a:ext cx="4122329" cy="1571756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835198D-D319-B048-AA76-91EEDF466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35" y="2824687"/>
            <a:ext cx="5299472" cy="280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0737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331CF0-FB8C-4011-86FC-5FD8D0223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687" y="1813620"/>
            <a:ext cx="5806446" cy="40392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F00AFB-9E44-4C09-83CD-4D92B38EB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675" y="1227122"/>
            <a:ext cx="5818583" cy="58649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B4F9D2B-0BEA-4B27-944D-6F6210F15070}"/>
              </a:ext>
            </a:extLst>
          </p:cNvPr>
          <p:cNvSpPr/>
          <p:nvPr/>
        </p:nvSpPr>
        <p:spPr>
          <a:xfrm>
            <a:off x="3284272" y="4818885"/>
            <a:ext cx="5755388" cy="24740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r-TR" sz="135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EC36999E-A8F5-6A4B-B4C8-BE23B643D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46" y="1075459"/>
            <a:ext cx="3109041" cy="157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34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FEDD9519-7D4A-B346-9412-310612193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57250"/>
            <a:ext cx="4571999" cy="1535469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0A55745F-DD73-684D-BBB5-232E097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60" y="3191357"/>
            <a:ext cx="6279356" cy="2568646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9346F051-CD32-8E4B-913A-0ECF32AD9E01}"/>
              </a:ext>
            </a:extLst>
          </p:cNvPr>
          <p:cNvSpPr txBox="1"/>
          <p:nvPr/>
        </p:nvSpPr>
        <p:spPr>
          <a:xfrm>
            <a:off x="5134090" y="1805788"/>
            <a:ext cx="340061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350" dirty="0" err="1"/>
              <a:t>ticagrelor</a:t>
            </a:r>
            <a:r>
              <a:rPr lang="tr-TR" sz="1350" dirty="0"/>
              <a:t> (n= 43)</a:t>
            </a:r>
          </a:p>
          <a:p>
            <a:r>
              <a:rPr lang="tr-TR" sz="1350" dirty="0" err="1"/>
              <a:t>rivaroksaban</a:t>
            </a:r>
            <a:r>
              <a:rPr lang="tr-TR" sz="1350" dirty="0"/>
              <a:t> (n =12) (39/55 olguda </a:t>
            </a:r>
            <a:r>
              <a:rPr lang="tr-TR" sz="1350" dirty="0" err="1"/>
              <a:t>filtrasyon</a:t>
            </a:r>
            <a:r>
              <a:rPr lang="tr-TR" sz="135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095335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176222D-BCAF-2943-92F4-5A698BDAE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630" y="1044287"/>
            <a:ext cx="8528858" cy="624948"/>
          </a:xfrm>
        </p:spPr>
        <p:txBody>
          <a:bodyPr>
            <a:noAutofit/>
          </a:bodyPr>
          <a:lstStyle/>
          <a:p>
            <a:r>
              <a:rPr lang="tr-TR" sz="3000" b="1" dirty="0">
                <a:solidFill>
                  <a:srgbClr val="0070C0"/>
                </a:solidFill>
                <a:cs typeface="Al Tarikh" pitchFamily="2" charset="-78"/>
              </a:rPr>
              <a:t>Olgu- Ankara Numune Hastanesi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E957A56-CD90-D542-BA9C-AB685CA889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249" y="1993908"/>
            <a:ext cx="6858000" cy="3526782"/>
          </a:xfrm>
        </p:spPr>
        <p:txBody>
          <a:bodyPr>
            <a:normAutofit/>
          </a:bodyPr>
          <a:lstStyle/>
          <a:p>
            <a:pPr marL="257175" indent="-257175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cs typeface="Al Nile" pitchFamily="2" charset="-78"/>
              </a:rPr>
              <a:t>59 y, Erkek </a:t>
            </a:r>
          </a:p>
          <a:p>
            <a:pPr marL="257175" indent="-257175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cs typeface="Al Nile" pitchFamily="2" charset="-78"/>
              </a:rPr>
              <a:t>PTCA- RCA (Dış Merkez- DES)- </a:t>
            </a:r>
            <a:r>
              <a:rPr lang="tr-TR" dirty="0" err="1">
                <a:cs typeface="Al Nile" pitchFamily="2" charset="-78"/>
              </a:rPr>
              <a:t>Ticagrelor</a:t>
            </a:r>
            <a:r>
              <a:rPr lang="tr-TR" dirty="0">
                <a:cs typeface="Al Nile" pitchFamily="2" charset="-78"/>
              </a:rPr>
              <a:t> </a:t>
            </a:r>
          </a:p>
          <a:p>
            <a:pPr marL="257175" indent="-257175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cs typeface="Al Nile" pitchFamily="2" charset="-78"/>
              </a:rPr>
              <a:t>İşlem sırasında LAD </a:t>
            </a:r>
            <a:r>
              <a:rPr lang="tr-TR" dirty="0" err="1">
                <a:cs typeface="Al Nile" pitchFamily="2" charset="-78"/>
              </a:rPr>
              <a:t>Diseksiyonu-Ekstravazasyon</a:t>
            </a:r>
            <a:endParaRPr lang="tr-TR" dirty="0">
              <a:cs typeface="Al Nile" pitchFamily="2" charset="-78"/>
            </a:endParaRPr>
          </a:p>
          <a:p>
            <a:pPr marL="257175" indent="-257175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 err="1">
                <a:cs typeface="Al Nile" pitchFamily="2" charset="-78"/>
              </a:rPr>
              <a:t>Cover</a:t>
            </a:r>
            <a:r>
              <a:rPr lang="tr-TR" dirty="0">
                <a:cs typeface="Al Nile" pitchFamily="2" charset="-78"/>
              </a:rPr>
              <a:t> </a:t>
            </a:r>
            <a:r>
              <a:rPr lang="tr-TR" dirty="0" err="1">
                <a:cs typeface="Al Nile" pitchFamily="2" charset="-78"/>
              </a:rPr>
              <a:t>Stent</a:t>
            </a:r>
            <a:r>
              <a:rPr lang="tr-TR" dirty="0">
                <a:cs typeface="Al Nile" pitchFamily="2" charset="-78"/>
              </a:rPr>
              <a:t> başarısız- LAD zayıf akım</a:t>
            </a:r>
          </a:p>
          <a:p>
            <a:pPr marL="257175" indent="-257175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 err="1">
                <a:cs typeface="Al Nile" pitchFamily="2" charset="-78"/>
              </a:rPr>
              <a:t>Troponin</a:t>
            </a:r>
            <a:r>
              <a:rPr lang="tr-TR" dirty="0">
                <a:cs typeface="Al Nile" pitchFamily="2" charset="-78"/>
              </a:rPr>
              <a:t> </a:t>
            </a:r>
          </a:p>
          <a:p>
            <a:pPr algn="l">
              <a:buClr>
                <a:srgbClr val="FF0000"/>
              </a:buClr>
            </a:pPr>
            <a:endParaRPr lang="tr-TR" dirty="0">
              <a:cs typeface="Al Nile" pitchFamily="2" charset="-78"/>
            </a:endParaRPr>
          </a:p>
          <a:p>
            <a:pPr marL="257175" indent="-257175" algn="l"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cs typeface="Al Nile" pitchFamily="2" charset="-78"/>
            </a:endParaRPr>
          </a:p>
        </p:txBody>
      </p:sp>
      <p:sp>
        <p:nvSpPr>
          <p:cNvPr id="4" name="Yukarı Ok 3">
            <a:extLst>
              <a:ext uri="{FF2B5EF4-FFF2-40B4-BE49-F238E27FC236}">
                <a16:creationId xmlns:a16="http://schemas.microsoft.com/office/drawing/2014/main" id="{C1714CC2-952A-B846-B1AB-C4C6D3B9A619}"/>
              </a:ext>
            </a:extLst>
          </p:cNvPr>
          <p:cNvSpPr/>
          <p:nvPr/>
        </p:nvSpPr>
        <p:spPr>
          <a:xfrm>
            <a:off x="2254828" y="3801825"/>
            <a:ext cx="716972" cy="2662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9F1ABFCA-D327-0E45-9BFD-C39DAE645CE5}"/>
              </a:ext>
            </a:extLst>
          </p:cNvPr>
          <p:cNvCxnSpPr/>
          <p:nvPr/>
        </p:nvCxnSpPr>
        <p:spPr>
          <a:xfrm>
            <a:off x="4364182" y="3725141"/>
            <a:ext cx="685800" cy="685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Halka 12">
            <a:extLst>
              <a:ext uri="{FF2B5EF4-FFF2-40B4-BE49-F238E27FC236}">
                <a16:creationId xmlns:a16="http://schemas.microsoft.com/office/drawing/2014/main" id="{00C0474C-12FE-B641-8B23-BFD5983852BD}"/>
              </a:ext>
            </a:extLst>
          </p:cNvPr>
          <p:cNvSpPr/>
          <p:nvPr/>
        </p:nvSpPr>
        <p:spPr>
          <a:xfrm>
            <a:off x="4482638" y="4507576"/>
            <a:ext cx="1427711" cy="916478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350" b="1" dirty="0">
                <a:solidFill>
                  <a:srgbClr val="FF0000"/>
                </a:solidFill>
              </a:rPr>
              <a:t>Acil Cerrahi</a:t>
            </a:r>
          </a:p>
        </p:txBody>
      </p:sp>
    </p:spTree>
    <p:extLst>
      <p:ext uri="{BB962C8B-B14F-4D97-AF65-F5344CB8AC3E}">
        <p14:creationId xmlns:p14="http://schemas.microsoft.com/office/powerpoint/2010/main" val="31334990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384D95-B361-8740-8D3D-C169EB9A4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38319"/>
            <a:ext cx="7886700" cy="561585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0070C0"/>
                </a:solidFill>
                <a:cs typeface="Al Tarikh" pitchFamily="2" charset="-78"/>
              </a:rPr>
              <a:t>Operasyon Planlaması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F38C81A-9C9A-9D40-9D3F-E624D85E0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86940"/>
            <a:ext cx="7886700" cy="4003033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cs typeface="Al Nile" pitchFamily="2" charset="-78"/>
              </a:rPr>
              <a:t>Routine TXA: 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>
                <a:cs typeface="Al Nile" pitchFamily="2" charset="-78"/>
              </a:rPr>
              <a:t>Yavaş IV </a:t>
            </a:r>
            <a:r>
              <a:rPr lang="tr-TR" dirty="0" err="1">
                <a:cs typeface="Al Nile" pitchFamily="2" charset="-78"/>
              </a:rPr>
              <a:t>Bolus</a:t>
            </a:r>
            <a:r>
              <a:rPr lang="tr-TR" dirty="0">
                <a:cs typeface="Al Nile" pitchFamily="2" charset="-78"/>
              </a:rPr>
              <a:t>- 20 mg/kg (indüksiyon)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>
                <a:cs typeface="Al Nile" pitchFamily="2" charset="-78"/>
              </a:rPr>
              <a:t>İdame 2 mg/kg/h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cs typeface="Al Nile" pitchFamily="2" charset="-78"/>
              </a:rPr>
              <a:t>DDVAP: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>
                <a:cs typeface="Al Nile" pitchFamily="2" charset="-78"/>
              </a:rPr>
              <a:t>0.4 </a:t>
            </a:r>
            <a:r>
              <a:rPr lang="tr-TR" dirty="0" err="1">
                <a:cs typeface="Al Nile" pitchFamily="2" charset="-78"/>
              </a:rPr>
              <a:t>mcg</a:t>
            </a:r>
            <a:r>
              <a:rPr lang="tr-TR" dirty="0">
                <a:cs typeface="Al Nile" pitchFamily="2" charset="-78"/>
              </a:rPr>
              <a:t>/kg- KPB sonrası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cs typeface="Al Nile" pitchFamily="2" charset="-78"/>
              </a:rPr>
              <a:t>Fibrinojen &lt;1.5g/l 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cs typeface="Al Nile" pitchFamily="2" charset="-78"/>
              </a:rPr>
              <a:t>PCC (INR)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 err="1">
                <a:cs typeface="Al Nile" pitchFamily="2" charset="-78"/>
              </a:rPr>
              <a:t>Transfüyon</a:t>
            </a:r>
            <a:r>
              <a:rPr lang="tr-TR" dirty="0">
                <a:cs typeface="Al Nile" pitchFamily="2" charset="-78"/>
              </a:rPr>
              <a:t> Eşiği &lt;8 g/dl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 err="1">
                <a:cs typeface="Al Nile" pitchFamily="2" charset="-78"/>
              </a:rPr>
              <a:t>Trombosit</a:t>
            </a:r>
            <a:r>
              <a:rPr lang="tr-TR" dirty="0">
                <a:cs typeface="Al Nile" pitchFamily="2" charset="-78"/>
              </a:rPr>
              <a:t> Transfüzyon Eşiği &lt;100.000/mm3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 err="1">
                <a:cs typeface="Al Nile" pitchFamily="2" charset="-78"/>
              </a:rPr>
              <a:t>Postoperatif</a:t>
            </a:r>
            <a:r>
              <a:rPr lang="tr-TR" dirty="0">
                <a:cs typeface="Al Nile" pitchFamily="2" charset="-78"/>
              </a:rPr>
              <a:t> </a:t>
            </a:r>
            <a:r>
              <a:rPr lang="tr-TR" dirty="0" err="1">
                <a:cs typeface="Al Nile" pitchFamily="2" charset="-78"/>
              </a:rPr>
              <a:t>Heparin</a:t>
            </a:r>
            <a:r>
              <a:rPr lang="tr-TR" dirty="0">
                <a:cs typeface="Al Nile" pitchFamily="2" charset="-78"/>
              </a:rPr>
              <a:t> 24 h  (10 000 IU/24 s)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 err="1">
                <a:cs typeface="Al Nile" pitchFamily="2" charset="-78"/>
              </a:rPr>
              <a:t>Postop</a:t>
            </a:r>
            <a:r>
              <a:rPr lang="tr-TR" dirty="0">
                <a:cs typeface="Al Nile" pitchFamily="2" charset="-78"/>
              </a:rPr>
              <a:t> 1: </a:t>
            </a:r>
            <a:r>
              <a:rPr lang="tr-TR" dirty="0" err="1">
                <a:cs typeface="Al Nile" pitchFamily="2" charset="-78"/>
              </a:rPr>
              <a:t>Ticagrelor</a:t>
            </a:r>
            <a:endParaRPr lang="tr-TR" dirty="0">
              <a:cs typeface="Al Nile" pitchFamily="2" charset="-78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cs typeface="Al Nile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65634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A4163C38-133F-F34C-A1F7-6D68D9A80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47" y="2808663"/>
            <a:ext cx="4258826" cy="2436668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5E01506C-53DA-284A-94F7-9D21E595B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74" y="3066404"/>
            <a:ext cx="3762873" cy="1921185"/>
          </a:xfrm>
          <a:prstGeom prst="rect">
            <a:avLst/>
          </a:prstGeom>
        </p:spPr>
      </p:pic>
      <p:sp>
        <p:nvSpPr>
          <p:cNvPr id="4" name="Unvan 1">
            <a:extLst>
              <a:ext uri="{FF2B5EF4-FFF2-40B4-BE49-F238E27FC236}">
                <a16:creationId xmlns:a16="http://schemas.microsoft.com/office/drawing/2014/main" id="{0BCEF86A-7851-6E4F-9825-0CD475491034}"/>
              </a:ext>
            </a:extLst>
          </p:cNvPr>
          <p:cNvSpPr txBox="1">
            <a:spLocks/>
          </p:cNvSpPr>
          <p:nvPr/>
        </p:nvSpPr>
        <p:spPr>
          <a:xfrm>
            <a:off x="600647" y="667615"/>
            <a:ext cx="7886700" cy="5615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300" b="1" dirty="0">
                <a:solidFill>
                  <a:srgbClr val="0070C0"/>
                </a:solidFill>
                <a:cs typeface="Al Tarikh" pitchFamily="2" charset="-78"/>
              </a:rPr>
              <a:t>Operasyon Planlaması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5226486-B4D7-7046-B1C7-759ED9A62E72}"/>
              </a:ext>
            </a:extLst>
          </p:cNvPr>
          <p:cNvSpPr txBox="1"/>
          <p:nvPr/>
        </p:nvSpPr>
        <p:spPr>
          <a:xfrm>
            <a:off x="227646" y="1432220"/>
            <a:ext cx="8095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İlaç Etkisi Değerlendirmesi: (</a:t>
            </a:r>
            <a:r>
              <a:rPr lang="tr-TR" sz="2000" dirty="0" err="1"/>
              <a:t>Multiplate</a:t>
            </a:r>
            <a:r>
              <a:rPr lang="tr-TR" sz="2000" dirty="0"/>
              <a:t>, ADP Test-</a:t>
            </a:r>
            <a:r>
              <a:rPr lang="tr-TR" sz="2000" dirty="0" err="1"/>
              <a:t>Roche</a:t>
            </a:r>
            <a:r>
              <a:rPr lang="tr-TR" sz="2000" dirty="0"/>
              <a:t>, İsviçre):</a:t>
            </a:r>
          </a:p>
          <a:p>
            <a:r>
              <a:rPr lang="tr-TR" sz="2000" dirty="0" err="1"/>
              <a:t>Pre</a:t>
            </a:r>
            <a:r>
              <a:rPr lang="tr-TR" sz="2000" dirty="0"/>
              <a:t>-KPB: &lt;10 U</a:t>
            </a:r>
          </a:p>
          <a:p>
            <a:r>
              <a:rPr lang="tr-TR" sz="2000" dirty="0"/>
              <a:t>KPB Sonrası: 12 U</a:t>
            </a:r>
          </a:p>
        </p:txBody>
      </p:sp>
    </p:spTree>
    <p:extLst>
      <p:ext uri="{BB962C8B-B14F-4D97-AF65-F5344CB8AC3E}">
        <p14:creationId xmlns:p14="http://schemas.microsoft.com/office/powerpoint/2010/main" val="3463739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1">
            <a:extLst>
              <a:ext uri="{FF2B5EF4-FFF2-40B4-BE49-F238E27FC236}">
                <a16:creationId xmlns:a16="http://schemas.microsoft.com/office/drawing/2014/main" id="{C99CBD4F-9CEF-6C4B-ADFB-F0F7472193D0}"/>
              </a:ext>
            </a:extLst>
          </p:cNvPr>
          <p:cNvSpPr txBox="1">
            <a:spLocks/>
          </p:cNvSpPr>
          <p:nvPr/>
        </p:nvSpPr>
        <p:spPr>
          <a:xfrm>
            <a:off x="628650" y="572064"/>
            <a:ext cx="7886700" cy="5615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3300" b="1" dirty="0">
                <a:solidFill>
                  <a:srgbClr val="0070C0"/>
                </a:solidFill>
                <a:cs typeface="Al Tarikh" pitchFamily="2" charset="-78"/>
              </a:rPr>
              <a:t>Ameliyat Sonrası</a:t>
            </a:r>
          </a:p>
        </p:txBody>
      </p:sp>
      <p:sp>
        <p:nvSpPr>
          <p:cNvPr id="6" name="Alt Başlık 5">
            <a:extLst>
              <a:ext uri="{FF2B5EF4-FFF2-40B4-BE49-F238E27FC236}">
                <a16:creationId xmlns:a16="http://schemas.microsoft.com/office/drawing/2014/main" id="{AD948D6F-5B0C-CB4E-ABFA-1032AB1D1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6" y="1407861"/>
            <a:ext cx="6858000" cy="376778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CABGX3: LIMA-AD, </a:t>
            </a:r>
            <a:r>
              <a:rPr lang="tr-TR" dirty="0" err="1"/>
              <a:t>Ao</a:t>
            </a:r>
            <a:r>
              <a:rPr lang="tr-TR" dirty="0"/>
              <a:t>-CXPL, </a:t>
            </a:r>
            <a:r>
              <a:rPr lang="tr-TR" dirty="0" err="1"/>
              <a:t>Ao</a:t>
            </a:r>
            <a:r>
              <a:rPr lang="tr-TR" dirty="0"/>
              <a:t>-D</a:t>
            </a:r>
          </a:p>
        </p:txBody>
      </p:sp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80458E42-25F1-FD4D-A0EC-52596059BCC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47776" y="1969445"/>
          <a:ext cx="6096000" cy="3665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83286599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108334873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endParaRPr lang="tr-TR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tr-TR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76207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KPB (</a:t>
                      </a:r>
                      <a:r>
                        <a:rPr lang="tr-TR" sz="1400" dirty="0" err="1"/>
                        <a:t>dk</a:t>
                      </a:r>
                      <a:r>
                        <a:rPr lang="tr-TR" sz="1400" dirty="0"/>
                        <a:t>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83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160603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X-</a:t>
                      </a:r>
                      <a:r>
                        <a:rPr lang="tr-TR" sz="1400" dirty="0" err="1"/>
                        <a:t>Klemp</a:t>
                      </a:r>
                      <a:r>
                        <a:rPr lang="tr-TR" sz="1400" dirty="0"/>
                        <a:t> (</a:t>
                      </a:r>
                      <a:r>
                        <a:rPr lang="tr-TR" sz="1400" dirty="0" err="1"/>
                        <a:t>dk</a:t>
                      </a:r>
                      <a:r>
                        <a:rPr lang="tr-TR" sz="1400" dirty="0"/>
                        <a:t>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65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2254977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 err="1"/>
                        <a:t>Ultrafiltrasyon</a:t>
                      </a:r>
                      <a:r>
                        <a:rPr lang="tr-TR" sz="1400" dirty="0"/>
                        <a:t> (</a:t>
                      </a:r>
                      <a:r>
                        <a:rPr lang="tr-TR" sz="1400" dirty="0" err="1"/>
                        <a:t>mL</a:t>
                      </a:r>
                      <a:r>
                        <a:rPr lang="tr-TR" sz="1400" dirty="0"/>
                        <a:t>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1055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9768288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Kanama (24 s) (</a:t>
                      </a:r>
                      <a:r>
                        <a:rPr lang="tr-TR" sz="1400" dirty="0" err="1"/>
                        <a:t>mL</a:t>
                      </a:r>
                      <a:r>
                        <a:rPr lang="tr-TR" sz="1400" dirty="0"/>
                        <a:t>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650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7921674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Kanama (Total) (</a:t>
                      </a:r>
                      <a:r>
                        <a:rPr lang="tr-TR" sz="1400" dirty="0" err="1"/>
                        <a:t>mL</a:t>
                      </a:r>
                      <a:r>
                        <a:rPr lang="tr-TR" sz="1400" dirty="0"/>
                        <a:t>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1100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063263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Cell </a:t>
                      </a:r>
                      <a:r>
                        <a:rPr lang="tr-TR" sz="1400" dirty="0" err="1"/>
                        <a:t>Saver</a:t>
                      </a:r>
                      <a:r>
                        <a:rPr lang="tr-TR" sz="1400" dirty="0"/>
                        <a:t> (</a:t>
                      </a:r>
                      <a:r>
                        <a:rPr lang="tr-TR" sz="1400" dirty="0" err="1"/>
                        <a:t>mL</a:t>
                      </a:r>
                      <a:r>
                        <a:rPr lang="tr-TR" sz="1400" dirty="0"/>
                        <a:t>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1050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73176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Mekanik Solunum (s)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16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673791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Eritrosit (U)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541143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TDP (U)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03542967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 err="1"/>
                        <a:t>Havuzlanmış</a:t>
                      </a:r>
                      <a:r>
                        <a:rPr lang="tr-TR" sz="1400" dirty="0"/>
                        <a:t> </a:t>
                      </a:r>
                      <a:r>
                        <a:rPr lang="tr-TR" sz="1400" dirty="0" err="1"/>
                        <a:t>Trombosit</a:t>
                      </a:r>
                      <a:r>
                        <a:rPr lang="tr-TR" sz="1400" dirty="0"/>
                        <a:t> (U)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0699084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Fibrinojen (g)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05252156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tr-TR" sz="1400" dirty="0"/>
                        <a:t>YB/Hastane Yatış (g)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dirty="0"/>
                        <a:t>2/7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48972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1378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DABCF4D-C231-4247-AE99-09891465C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305" y="2079625"/>
            <a:ext cx="7886700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Böbrek Fonksiyonu Sınırda Olan Yoğun Bakım Hastalarında </a:t>
            </a:r>
            <a:r>
              <a:rPr lang="tr-TR" b="1" dirty="0" err="1">
                <a:solidFill>
                  <a:srgbClr val="0070C0"/>
                </a:solidFill>
              </a:rPr>
              <a:t>Sitokin</a:t>
            </a:r>
            <a:r>
              <a:rPr lang="tr-TR" b="1" dirty="0">
                <a:solidFill>
                  <a:srgbClr val="0070C0"/>
                </a:solidFill>
              </a:rPr>
              <a:t> Filtre</a:t>
            </a:r>
            <a:br>
              <a:rPr lang="tr-TR" b="1" dirty="0">
                <a:solidFill>
                  <a:srgbClr val="0070C0"/>
                </a:solidFill>
              </a:rPr>
            </a:br>
            <a:r>
              <a:rPr lang="tr-TR" b="1" dirty="0">
                <a:solidFill>
                  <a:srgbClr val="0070C0"/>
                </a:solidFill>
              </a:rPr>
              <a:t>Kullanımının Klinik Sonuçlara Etkisi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31281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2AEEB82-FEC1-B948-AB0D-9E8CC668C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99" y="92149"/>
            <a:ext cx="7886700" cy="648697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1F4AB8"/>
                </a:solidFill>
              </a:rPr>
              <a:t>Kalp Cerrahisi Sonrası AKI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A36BACC-1C85-564E-A219-9C384E267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706" y="819076"/>
            <a:ext cx="7886700" cy="4351338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0000"/>
              </a:buClr>
            </a:pPr>
            <a:r>
              <a:rPr lang="tr-TR" dirty="0"/>
              <a:t>Kalp cerrahisine alınan hastaların yaklaşık %18 inde AKI (%2-6 hemodiyaliz gereksinimi)</a:t>
            </a:r>
          </a:p>
          <a:p>
            <a:pPr>
              <a:buClr>
                <a:srgbClr val="FF0000"/>
              </a:buClr>
            </a:pPr>
            <a:r>
              <a:rPr lang="tr-TR" dirty="0">
                <a:solidFill>
                  <a:srgbClr val="C00000"/>
                </a:solidFill>
              </a:rPr>
              <a:t>RIFLE/AKIN </a:t>
            </a:r>
            <a:r>
              <a:rPr lang="tr-TR" dirty="0" err="1">
                <a:solidFill>
                  <a:srgbClr val="C00000"/>
                </a:solidFill>
              </a:rPr>
              <a:t>Stage</a:t>
            </a:r>
            <a:r>
              <a:rPr lang="tr-TR" dirty="0">
                <a:solidFill>
                  <a:srgbClr val="C00000"/>
                </a:solidFill>
              </a:rPr>
              <a:t> I- AKI %17-49</a:t>
            </a:r>
          </a:p>
          <a:p>
            <a:pPr>
              <a:buClr>
                <a:srgbClr val="FF0000"/>
              </a:buClr>
            </a:pPr>
            <a:r>
              <a:rPr lang="tr-TR" dirty="0"/>
              <a:t>Hemodiyaliz ihtiyacı ilk kez gelişenlerde %64 kalıcı hale gelir %90 bir yılda kaybedilir</a:t>
            </a:r>
            <a:endParaRPr lang="tr-TR" dirty="0">
              <a:solidFill>
                <a:srgbClr val="C00000"/>
              </a:solidFill>
            </a:endParaRPr>
          </a:p>
          <a:p>
            <a:pPr>
              <a:buClr>
                <a:srgbClr val="FF0000"/>
              </a:buClr>
            </a:pPr>
            <a:r>
              <a:rPr lang="tr-TR" dirty="0" err="1"/>
              <a:t>Mortalite</a:t>
            </a:r>
            <a:r>
              <a:rPr lang="tr-TR" dirty="0"/>
              <a:t> riskini X3 artırır</a:t>
            </a:r>
          </a:p>
          <a:p>
            <a:pPr>
              <a:buClr>
                <a:srgbClr val="FF0000"/>
              </a:buClr>
            </a:pPr>
            <a:r>
              <a:rPr lang="tr-TR" dirty="0"/>
              <a:t>Olası Nedenler: 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 err="1"/>
              <a:t>Nefrotoksinler</a:t>
            </a:r>
            <a:endParaRPr lang="tr-TR" dirty="0"/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 err="1"/>
              <a:t>Hipoksi</a:t>
            </a:r>
            <a:endParaRPr lang="tr-TR" dirty="0"/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/>
              <a:t>Mekanik travma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/>
              <a:t>SIRS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/>
              <a:t>KPB</a:t>
            </a:r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 err="1"/>
              <a:t>Hemodinsmik</a:t>
            </a:r>
            <a:r>
              <a:rPr lang="tr-TR" dirty="0"/>
              <a:t> </a:t>
            </a:r>
            <a:r>
              <a:rPr lang="tr-TR" dirty="0" err="1"/>
              <a:t>instabilite</a:t>
            </a:r>
            <a:endParaRPr lang="tr-TR" dirty="0"/>
          </a:p>
          <a:p>
            <a:pPr lvl="1">
              <a:buClr>
                <a:srgbClr val="FF0000"/>
              </a:buClr>
              <a:buFont typeface="Wingdings" pitchFamily="2" charset="2"/>
              <a:buChar char="ü"/>
            </a:pPr>
            <a:r>
              <a:rPr lang="tr-TR" dirty="0" err="1"/>
              <a:t>Vazoaktif</a:t>
            </a:r>
            <a:r>
              <a:rPr lang="tr-TR" dirty="0"/>
              <a:t> ajan/Transfüzyon</a:t>
            </a:r>
          </a:p>
        </p:txBody>
      </p:sp>
    </p:spTree>
    <p:extLst>
      <p:ext uri="{BB962C8B-B14F-4D97-AF65-F5344CB8AC3E}">
        <p14:creationId xmlns:p14="http://schemas.microsoft.com/office/powerpoint/2010/main" val="1977074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CA763803-E8CE-8F42-9B2E-AF9E86D8B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" y="0"/>
            <a:ext cx="9144000" cy="6748876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9BA70237-FA31-9A49-A6A0-6C870BAB0B42}"/>
              </a:ext>
            </a:extLst>
          </p:cNvPr>
          <p:cNvSpPr/>
          <p:nvPr/>
        </p:nvSpPr>
        <p:spPr>
          <a:xfrm>
            <a:off x="1436845" y="754269"/>
            <a:ext cx="5611090" cy="44681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FBD9A35-194C-2D47-AC3F-36A0297DC6DA}"/>
              </a:ext>
            </a:extLst>
          </p:cNvPr>
          <p:cNvSpPr/>
          <p:nvPr/>
        </p:nvSpPr>
        <p:spPr>
          <a:xfrm>
            <a:off x="1381992" y="3241962"/>
            <a:ext cx="5372099" cy="33251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F85AFE4-0A11-7145-A3B7-3A8F20469A81}"/>
              </a:ext>
            </a:extLst>
          </p:cNvPr>
          <p:cNvSpPr/>
          <p:nvPr/>
        </p:nvSpPr>
        <p:spPr>
          <a:xfrm>
            <a:off x="1428750" y="5202381"/>
            <a:ext cx="5372099" cy="33251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21407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E52246F0-5E34-6D4A-8D8B-4279F9AA1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166446" y="1499434"/>
            <a:ext cx="6857999" cy="3859132"/>
          </a:xfrm>
          <a:prstGeom prst="rect">
            <a:avLst/>
          </a:prstGeom>
        </p:spPr>
      </p:pic>
      <p:pic>
        <p:nvPicPr>
          <p:cNvPr id="6" name="IMG_8174">
            <a:hlinkClick r:id="" action="ppaction://media"/>
            <a:extLst>
              <a:ext uri="{FF2B5EF4-FFF2-40B4-BE49-F238E27FC236}">
                <a16:creationId xmlns:a16="http://schemas.microsoft.com/office/drawing/2014/main" id="{28C1841F-93E3-3F40-BCA4-4E064E5208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41631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30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8181">
            <a:hlinkClick r:id="" action="ppaction://media"/>
            <a:extLst>
              <a:ext uri="{FF2B5EF4-FFF2-40B4-BE49-F238E27FC236}">
                <a16:creationId xmlns:a16="http://schemas.microsoft.com/office/drawing/2014/main" id="{3257C67F-FF34-DA4C-A830-139ED69EC6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10154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5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52B9A15B-4E29-BD4E-994D-83EB075120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878786"/>
              </p:ext>
            </p:extLst>
          </p:nvPr>
        </p:nvGraphicFramePr>
        <p:xfrm>
          <a:off x="663536" y="1105769"/>
          <a:ext cx="6985091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8278">
                  <a:extLst>
                    <a:ext uri="{9D8B030D-6E8A-4147-A177-3AD203B41FA5}">
                      <a16:colId xmlns:a16="http://schemas.microsoft.com/office/drawing/2014/main" val="3919936169"/>
                    </a:ext>
                  </a:extLst>
                </a:gridCol>
                <a:gridCol w="1131481">
                  <a:extLst>
                    <a:ext uri="{9D8B030D-6E8A-4147-A177-3AD203B41FA5}">
                      <a16:colId xmlns:a16="http://schemas.microsoft.com/office/drawing/2014/main" val="448733994"/>
                    </a:ext>
                  </a:extLst>
                </a:gridCol>
                <a:gridCol w="840470">
                  <a:extLst>
                    <a:ext uri="{9D8B030D-6E8A-4147-A177-3AD203B41FA5}">
                      <a16:colId xmlns:a16="http://schemas.microsoft.com/office/drawing/2014/main" val="3324167119"/>
                    </a:ext>
                  </a:extLst>
                </a:gridCol>
                <a:gridCol w="1637061">
                  <a:extLst>
                    <a:ext uri="{9D8B030D-6E8A-4147-A177-3AD203B41FA5}">
                      <a16:colId xmlns:a16="http://schemas.microsoft.com/office/drawing/2014/main" val="2284825647"/>
                    </a:ext>
                  </a:extLst>
                </a:gridCol>
                <a:gridCol w="1487801">
                  <a:extLst>
                    <a:ext uri="{9D8B030D-6E8A-4147-A177-3AD203B41FA5}">
                      <a16:colId xmlns:a16="http://schemas.microsoft.com/office/drawing/2014/main" val="3791653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/>
                        <a:t>HASTA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/>
                        <a:t>KPB-SONRASI</a:t>
                      </a:r>
                    </a:p>
                    <a:p>
                      <a:pPr algn="ctr"/>
                      <a:r>
                        <a:rPr lang="tr-TR" sz="1200" b="0" dirty="0"/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/>
                        <a:t>TOTAL FİLTRASYON-SONRASI </a:t>
                      </a:r>
                    </a:p>
                    <a:p>
                      <a:pPr algn="ctr"/>
                      <a:r>
                        <a:rPr lang="tr-TR" sz="1200" b="0" dirty="0"/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/>
                        <a:t>DİYALİZ/CRRT</a:t>
                      </a:r>
                    </a:p>
                    <a:p>
                      <a:pPr algn="ctr"/>
                      <a:r>
                        <a:rPr lang="tr-TR" sz="1200" b="0" dirty="0"/>
                        <a:t>0/2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04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/>
                        <a:t>Kreatinin</a:t>
                      </a:r>
                      <a:r>
                        <a:rPr lang="tr-TR" sz="1200" dirty="0"/>
                        <a:t> (&lt;1.1 mg/dl)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/>
                        <a:t>2.1±1.1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1.99±0.9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1.85±0.5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/>
                        <a:t>Mortalite-0</a:t>
                      </a:r>
                    </a:p>
                    <a:p>
                      <a:r>
                        <a:rPr lang="tr-TR" sz="1200" dirty="0"/>
                        <a:t>Taburcu-11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38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/>
                        <a:t>NT-</a:t>
                      </a:r>
                      <a:r>
                        <a:rPr lang="tr-TR" sz="1200" dirty="0" err="1"/>
                        <a:t>proBNP</a:t>
                      </a:r>
                      <a:r>
                        <a:rPr lang="tr-TR" sz="1200" dirty="0"/>
                        <a:t> (&lt;125 </a:t>
                      </a:r>
                      <a:r>
                        <a:rPr lang="tr-TR" sz="1200" dirty="0" err="1"/>
                        <a:t>pg</a:t>
                      </a:r>
                      <a:r>
                        <a:rPr lang="tr-TR" sz="1200" dirty="0"/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154±45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162±65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138±40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97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/>
                        <a:t>Miyoglobulin</a:t>
                      </a:r>
                      <a:r>
                        <a:rPr lang="tr-TR" sz="1200" dirty="0"/>
                        <a:t> (&lt;110 </a:t>
                      </a:r>
                      <a:r>
                        <a:rPr lang="tr-TR" sz="1200" dirty="0" err="1"/>
                        <a:t>pg</a:t>
                      </a:r>
                      <a:r>
                        <a:rPr lang="tr-TR" sz="1200" dirty="0"/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355±110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410±150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175±100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42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 err="1"/>
                        <a:t>Prokalsitonin</a:t>
                      </a:r>
                      <a:r>
                        <a:rPr lang="tr-TR" sz="1200" dirty="0"/>
                        <a:t> (&lt;0.16 </a:t>
                      </a:r>
                      <a:r>
                        <a:rPr lang="tr-TR" sz="1200" dirty="0" err="1"/>
                        <a:t>pg</a:t>
                      </a:r>
                      <a:r>
                        <a:rPr lang="tr-TR" sz="1200" dirty="0"/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1.3±0.8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1.6±0.8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1.1±0.7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64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/>
                        <a:t>C3C (&lt;1.8 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2.4±1.1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2.8±1.5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1.1±0.6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3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200" dirty="0"/>
                        <a:t>C4 (&lt;0.4 g/L)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1.1±0.4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1.3±0.5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/>
                        <a:t>0.7±0.3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81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69309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A6E141FC-5CE4-A241-A79F-9D77637F256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1520" y="1437197"/>
          <a:ext cx="8640960" cy="37170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val="1806609383"/>
                    </a:ext>
                  </a:extLst>
                </a:gridCol>
                <a:gridCol w="951930">
                  <a:extLst>
                    <a:ext uri="{9D8B030D-6E8A-4147-A177-3AD203B41FA5}">
                      <a16:colId xmlns:a16="http://schemas.microsoft.com/office/drawing/2014/main" val="2227912607"/>
                    </a:ext>
                  </a:extLst>
                </a:gridCol>
                <a:gridCol w="1064294">
                  <a:extLst>
                    <a:ext uri="{9D8B030D-6E8A-4147-A177-3AD203B41FA5}">
                      <a16:colId xmlns:a16="http://schemas.microsoft.com/office/drawing/2014/main" val="403604047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068909819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1500557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200896337"/>
                    </a:ext>
                  </a:extLst>
                </a:gridCol>
              </a:tblGrid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Hemoadsorption (N=20)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Control (N=20)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4554594"/>
                  </a:ext>
                </a:extLst>
              </a:tr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Need /Duration of Noradrenaline (n/h)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5*</a:t>
                      </a:r>
                      <a:endParaRPr lang="tr-TR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29.4±10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36.1±12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=0.02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9213599"/>
                  </a:ext>
                </a:extLst>
              </a:tr>
              <a:tr h="5382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Impaired AKIN Stage (n)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1-Stage 2*</a:t>
                      </a:r>
                      <a:endParaRPr lang="tr-TR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7 - Stage 2</a:t>
                      </a:r>
                      <a:endParaRPr lang="tr-TR" sz="1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1 -Stage 3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=0.01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06321379"/>
                  </a:ext>
                </a:extLst>
              </a:tr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Additional Hemoadsorbers (n)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 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N/A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&gt;0.05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7010724"/>
                  </a:ext>
                </a:extLst>
              </a:tr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Respiratory Support (h)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10.1±6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16.8±7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&gt;0.05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4344291"/>
                  </a:ext>
                </a:extLst>
              </a:tr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IABP/ECLS (n)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&gt;0.05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40605129"/>
                  </a:ext>
                </a:extLst>
              </a:tr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Need/Duration RRT (n/h)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2*</a:t>
                      </a:r>
                      <a:endParaRPr lang="tr-TR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18±7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27±10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=0.04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1158816"/>
                  </a:ext>
                </a:extLst>
              </a:tr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Requirement for Dialysis (n)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&gt;0.05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8671303"/>
                  </a:ext>
                </a:extLst>
              </a:tr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ICU Stay (d)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effectLst/>
                        </a:rPr>
                        <a:t>18.6±8*</a:t>
                      </a:r>
                      <a:endParaRPr lang="tr-TR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29.4±8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=0.035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8205530"/>
                  </a:ext>
                </a:extLst>
              </a:tr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Hospital Stay (d)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effectLst/>
                        </a:rPr>
                        <a:t>7.2±2*</a:t>
                      </a:r>
                      <a:endParaRPr lang="tr-TR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600">
                          <a:effectLst/>
                        </a:rPr>
                        <a:t>11.4±5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=0.01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0118979"/>
                  </a:ext>
                </a:extLst>
              </a:tr>
              <a:tr h="2990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Mortality (3 months) (n)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tr-T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&gt;0.05</a:t>
                      </a:r>
                      <a:endParaRPr lang="tr-T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706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0232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83AC9CC-0C59-5F45-9E5D-84069826D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854" y="212651"/>
            <a:ext cx="7886700" cy="627432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0070C0"/>
                </a:solidFill>
              </a:rPr>
              <a:t>EVE GİDERKEN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86C323-8E3B-434C-B8EC-E5F3A898C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4854" y="769457"/>
            <a:ext cx="7886700" cy="4351338"/>
          </a:xfrm>
        </p:spPr>
        <p:txBody>
          <a:bodyPr/>
          <a:lstStyle/>
          <a:p>
            <a:pPr>
              <a:buClr>
                <a:srgbClr val="FF0000"/>
              </a:buClr>
            </a:pPr>
            <a:r>
              <a:rPr lang="tr-TR" dirty="0" err="1"/>
              <a:t>Girşimsel</a:t>
            </a:r>
            <a:r>
              <a:rPr lang="tr-TR" dirty="0"/>
              <a:t> yöntemlerin yaygınlaşmasıyla ileri derecede riskli, eşlik eden hastalıkları olan popülasyon cerrahiye alınmaktadır</a:t>
            </a:r>
          </a:p>
          <a:p>
            <a:pPr>
              <a:buClr>
                <a:srgbClr val="FF0000"/>
              </a:buClr>
            </a:pPr>
            <a:r>
              <a:rPr lang="tr-TR" dirty="0"/>
              <a:t>Bu tür hastalarda konvansiyonel yöntemler yanında </a:t>
            </a:r>
            <a:r>
              <a:rPr lang="tr-TR" dirty="0" err="1"/>
              <a:t>fizyopatolojiyi</a:t>
            </a:r>
            <a:r>
              <a:rPr lang="tr-TR" dirty="0"/>
              <a:t> kontrol edebilecek ek önlemlere gereksinim vardır </a:t>
            </a:r>
          </a:p>
          <a:p>
            <a:pPr>
              <a:buClr>
                <a:srgbClr val="FF0000"/>
              </a:buClr>
            </a:pPr>
            <a:r>
              <a:rPr lang="tr-TR" dirty="0" err="1"/>
              <a:t>Adsorpsiyon</a:t>
            </a:r>
            <a:r>
              <a:rPr lang="tr-TR" dirty="0"/>
              <a:t> teknolojileri özellikle sistemik </a:t>
            </a:r>
            <a:r>
              <a:rPr lang="tr-TR" dirty="0" err="1"/>
              <a:t>inflamatuvar</a:t>
            </a:r>
            <a:r>
              <a:rPr lang="tr-TR" dirty="0"/>
              <a:t> yanıt, </a:t>
            </a:r>
            <a:r>
              <a:rPr lang="tr-TR" dirty="0" err="1"/>
              <a:t>vazopleji</a:t>
            </a:r>
            <a:r>
              <a:rPr lang="tr-TR" dirty="0"/>
              <a:t>, </a:t>
            </a:r>
            <a:r>
              <a:rPr lang="tr-TR" dirty="0" err="1"/>
              <a:t>katekolamin</a:t>
            </a:r>
            <a:r>
              <a:rPr lang="tr-TR" dirty="0"/>
              <a:t> salınımı gibi reaksiyonları kontrol ederek </a:t>
            </a:r>
            <a:r>
              <a:rPr lang="tr-TR" dirty="0" err="1"/>
              <a:t>hemodinamik</a:t>
            </a:r>
            <a:r>
              <a:rPr lang="tr-TR" dirty="0"/>
              <a:t> </a:t>
            </a:r>
            <a:r>
              <a:rPr lang="tr-TR" dirty="0" err="1"/>
              <a:t>stabilite</a:t>
            </a:r>
            <a:r>
              <a:rPr lang="tr-TR" dirty="0"/>
              <a:t> açısından kritik hastalarda sonucu değiştirebilmektedir</a:t>
            </a:r>
          </a:p>
          <a:p>
            <a:pPr>
              <a:buClr>
                <a:srgbClr val="FF0000"/>
              </a:buClr>
            </a:pPr>
            <a:r>
              <a:rPr lang="tr-TR" dirty="0"/>
              <a:t>Zamanlama Önemlidir</a:t>
            </a:r>
          </a:p>
          <a:p>
            <a:pPr>
              <a:buClr>
                <a:srgbClr val="FF0000"/>
              </a:buClr>
            </a:pPr>
            <a:r>
              <a:rPr lang="tr-TR" dirty="0"/>
              <a:t>Daha fazla RCT ve kanıt düzeylerine </a:t>
            </a:r>
            <a:r>
              <a:rPr lang="tr-TR" dirty="0" err="1"/>
              <a:t>gerkesinim</a:t>
            </a:r>
            <a:r>
              <a:rPr lang="tr-TR" dirty="0"/>
              <a:t> bulunmaktadır</a:t>
            </a:r>
          </a:p>
        </p:txBody>
      </p:sp>
    </p:spTree>
    <p:extLst>
      <p:ext uri="{BB962C8B-B14F-4D97-AF65-F5344CB8AC3E}">
        <p14:creationId xmlns:p14="http://schemas.microsoft.com/office/powerpoint/2010/main" val="7321470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G_9083_pDTeTc.mp4">
            <a:hlinkClick r:id="" action="ppaction://media"/>
            <a:extLst>
              <a:ext uri="{FF2B5EF4-FFF2-40B4-BE49-F238E27FC236}">
                <a16:creationId xmlns:a16="http://schemas.microsoft.com/office/drawing/2014/main" id="{FB8A0946-56BE-8F4A-BE07-4BCD9EF84F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75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title"/>
          </p:nvPr>
        </p:nvSpPr>
        <p:spPr>
          <a:xfrm>
            <a:off x="262270" y="2315382"/>
            <a:ext cx="4294553" cy="810090"/>
          </a:xfrm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</a:bodyPr>
          <a:lstStyle/>
          <a:p>
            <a:pPr>
              <a:defRPr/>
            </a:pPr>
            <a:r>
              <a:rPr lang="tr-T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Dr. Serdar Günaydın </a:t>
            </a:r>
            <a:r>
              <a:rPr lang="tr-TR" sz="2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serdarkvc@gmail.com</a:t>
            </a:r>
            <a:br>
              <a:rPr lang="tr-T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tr-TR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3426" name="Picture 3" descr="Thanks!!!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778" y="857250"/>
            <a:ext cx="2423037" cy="1211519"/>
          </a:xfr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198EBC59-465D-0341-9DD2-9048D037A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06" y="3850506"/>
            <a:ext cx="4446134" cy="2796404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55C4755-8136-E546-99A3-C7E2AEDBBA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862" b="14234"/>
          <a:stretch/>
        </p:blipFill>
        <p:spPr>
          <a:xfrm>
            <a:off x="4556824" y="496579"/>
            <a:ext cx="4250660" cy="3353927"/>
          </a:xfrm>
          <a:prstGeom prst="rect">
            <a:avLst/>
          </a:prstGeom>
        </p:spPr>
      </p:pic>
      <p:pic>
        <p:nvPicPr>
          <p:cNvPr id="6" name="Bild 11">
            <a:extLst>
              <a:ext uri="{FF2B5EF4-FFF2-40B4-BE49-F238E27FC236}">
                <a16:creationId xmlns:a16="http://schemas.microsoft.com/office/drawing/2014/main" id="{DB3CEED2-F8F5-6C40-9839-FE2FB82EE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763616">
            <a:off x="5945865" y="1001640"/>
            <a:ext cx="998910" cy="2134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17267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Template_Stand" id="{84B043EA-F390-EF4C-90DB-16311696CC5E}" vid="{884F7ABB-A074-B64F-A134-260368D3ED89}"/>
    </a:ext>
  </a:extLst>
</a:theme>
</file>

<file path=ppt/theme/theme2.xml><?xml version="1.0" encoding="utf-8"?>
<a:theme xmlns:a="http://schemas.openxmlformats.org/drawingml/2006/main" name="1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Office-Design</Template>
  <TotalTime>199</TotalTime>
  <Words>1413</Words>
  <Application>Microsoft Macintosh PowerPoint</Application>
  <PresentationFormat>Ekran Gösterisi (4:3)</PresentationFormat>
  <Paragraphs>368</Paragraphs>
  <Slides>54</Slides>
  <Notes>20</Notes>
  <HiddenSlides>0</HiddenSlides>
  <MMClips>4</MMClips>
  <ScaleCrop>false</ScaleCrop>
  <HeadingPairs>
    <vt:vector size="8" baseType="variant">
      <vt:variant>
        <vt:lpstr>Kullanılan Yazı Tipleri</vt:lpstr>
      </vt:variant>
      <vt:variant>
        <vt:i4>20</vt:i4>
      </vt:variant>
      <vt:variant>
        <vt:lpstr>Tema</vt:lpstr>
      </vt:variant>
      <vt:variant>
        <vt:i4>3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54</vt:i4>
      </vt:variant>
    </vt:vector>
  </HeadingPairs>
  <TitlesOfParts>
    <vt:vector size="78" baseType="lpstr">
      <vt:lpstr>ＭＳ Ｐゴシック</vt:lpstr>
      <vt:lpstr>Al Nile</vt:lpstr>
      <vt:lpstr>Al Tarikh</vt:lpstr>
      <vt:lpstr>Arial</vt:lpstr>
      <vt:lpstr>Avenir Next</vt:lpstr>
      <vt:lpstr>Avenir Next Demi Bold</vt:lpstr>
      <vt:lpstr>Avenir Next Medium</vt:lpstr>
      <vt:lpstr>Calibri</vt:lpstr>
      <vt:lpstr>Calibri Light</vt:lpstr>
      <vt:lpstr>Comic Sans MS</vt:lpstr>
      <vt:lpstr>Courier New</vt:lpstr>
      <vt:lpstr>Futura Medium</vt:lpstr>
      <vt:lpstr>Georgia</vt:lpstr>
      <vt:lpstr>GillSans</vt:lpstr>
      <vt:lpstr>Helvetica Neue</vt:lpstr>
      <vt:lpstr>HelveticaNeueLT Std</vt:lpstr>
      <vt:lpstr>Impact</vt:lpstr>
      <vt:lpstr>Tahoma</vt:lpstr>
      <vt:lpstr>Times New Roman</vt:lpstr>
      <vt:lpstr>Wingdings</vt:lpstr>
      <vt:lpstr>Benutzerdefiniertes Design</vt:lpstr>
      <vt:lpstr>1_Benutzerdefiniertes Design</vt:lpstr>
      <vt:lpstr>2_Benutzerdefiniertes Design</vt:lpstr>
      <vt:lpstr>Photo File</vt:lpstr>
      <vt:lpstr>Sitokin Yüküne Maruz Kalan Hastalar İçin Adsorber</vt:lpstr>
      <vt:lpstr>SİTOKİNLER</vt:lpstr>
      <vt:lpstr>Bağışıklık Yanıtı </vt:lpstr>
      <vt:lpstr>PowerPoint Sunusu</vt:lpstr>
      <vt:lpstr>Yetersiz Oksijen Sunumu -&gt; MODS</vt:lpstr>
      <vt:lpstr>PowerPoint Sunusu</vt:lpstr>
      <vt:lpstr>The CytoSorb adsorber</vt:lpstr>
      <vt:lpstr>Özellikler</vt:lpstr>
      <vt:lpstr>Güvenlik Profili </vt:lpstr>
      <vt:lpstr>Uygulama Platformları</vt:lpstr>
      <vt:lpstr>Etkin Uzaklaştırma (Yükselmiş Düzey)</vt:lpstr>
      <vt:lpstr>PowerPoint Sunusu</vt:lpstr>
      <vt:lpstr>Hemodinamik Stabilizasyon için Destek Tedavisi  </vt:lpstr>
      <vt:lpstr>Çok Geç Kalmayalım</vt:lpstr>
      <vt:lpstr>PowerPoint Sunusu</vt:lpstr>
      <vt:lpstr>PowerPoint Sunusu</vt:lpstr>
      <vt:lpstr>Clinical data </vt:lpstr>
      <vt:lpstr>Comparison to CRRT group after IPTW</vt:lpstr>
      <vt:lpstr>CytoSorb in septic shock</vt:lpstr>
      <vt:lpstr>CytoSorb in septic shock</vt:lpstr>
      <vt:lpstr>PowerPoint Sunusu</vt:lpstr>
      <vt:lpstr>FİLTRASYON /ADSORPSİYON TEKNOLOJİLER KONUSUNDA DENEYİMLERİMİZ</vt:lpstr>
      <vt:lpstr>PowerPoint Sunusu</vt:lpstr>
      <vt:lpstr>ADSORPSİYON TEKNOLOJİLERİ</vt:lpstr>
      <vt:lpstr>PowerPoint Sunusu</vt:lpstr>
      <vt:lpstr>PowerPoint Sunusu</vt:lpstr>
      <vt:lpstr>ARTIK KANIN RESİRKÜLASYONU</vt:lpstr>
      <vt:lpstr>STRATEJİK LÖKOFİLTRASYON</vt:lpstr>
      <vt:lpstr>MİKROPARTİKÜLE FAGOSİTE ETMİŞ AKTİVE NEUTROFİL</vt:lpstr>
      <vt:lpstr>SEM GÖRÜNTÜLERİ</vt:lpstr>
      <vt:lpstr>PowerPoint Sunusu</vt:lpstr>
      <vt:lpstr>PowerPoint Sunusu</vt:lpstr>
      <vt:lpstr>PowerPoint Sunusu</vt:lpstr>
      <vt:lpstr>İLAÇ ELİMİNASYONU KONUSUNDAKİ DENEYİMLERİMİZ</vt:lpstr>
      <vt:lpstr>Bir kardiyolog arkadaşınız sizi durduk yere kendi isteğiyle arıyorsa ne olmuş olabilir</vt:lpstr>
      <vt:lpstr>Kalp Cerrahisinin En Kötü Senaryolarından Biri</vt:lpstr>
      <vt:lpstr>PowerPoint Sunusu</vt:lpstr>
      <vt:lpstr>PowerPoint Sunusu</vt:lpstr>
      <vt:lpstr>PowerPoint Sunusu</vt:lpstr>
      <vt:lpstr>PowerPoint Sunusu</vt:lpstr>
      <vt:lpstr>Olgu- Ankara Numune Hastanesi</vt:lpstr>
      <vt:lpstr>Operasyon Planlaması</vt:lpstr>
      <vt:lpstr>PowerPoint Sunusu</vt:lpstr>
      <vt:lpstr>PowerPoint Sunusu</vt:lpstr>
      <vt:lpstr>Böbrek Fonksiyonu Sınırda Olan Yoğun Bakım Hastalarında Sitokin Filtre Kullanımının Klinik Sonuçlara Etkisi</vt:lpstr>
      <vt:lpstr>Kalp Cerrahisi Sonrası AKI</vt:lpstr>
      <vt:lpstr>PowerPoint Sunusu</vt:lpstr>
      <vt:lpstr>PowerPoint Sunusu</vt:lpstr>
      <vt:lpstr>PowerPoint Sunusu</vt:lpstr>
      <vt:lpstr>PowerPoint Sunusu</vt:lpstr>
      <vt:lpstr>PowerPoint Sunusu</vt:lpstr>
      <vt:lpstr>EVE GİDERKEN</vt:lpstr>
      <vt:lpstr>PowerPoint Sunusu</vt:lpstr>
      <vt:lpstr>Dr. Serdar Günaydın serdarkvc@gmail.com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Refractory vasoplegic shock, Postop SIRS, ECMO </dc:title>
  <dc:creator>Firma Cytosorbents</dc:creator>
  <cp:lastModifiedBy>Serdar Gunaydin</cp:lastModifiedBy>
  <cp:revision>230</cp:revision>
  <cp:lastPrinted>2018-10-11T15:50:22Z</cp:lastPrinted>
  <dcterms:created xsi:type="dcterms:W3CDTF">2019-01-08T12:04:35Z</dcterms:created>
  <dcterms:modified xsi:type="dcterms:W3CDTF">2022-05-20T19:56:37Z</dcterms:modified>
</cp:coreProperties>
</file>