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Lst>
  <p:notesMasterIdLst>
    <p:notesMasterId r:id="rId86"/>
  </p:notesMasterIdLst>
  <p:sldIdLst>
    <p:sldId id="257" r:id="rId12"/>
    <p:sldId id="392" r:id="rId13"/>
    <p:sldId id="315" r:id="rId14"/>
    <p:sldId id="434" r:id="rId15"/>
    <p:sldId id="395" r:id="rId16"/>
    <p:sldId id="429" r:id="rId17"/>
    <p:sldId id="371" r:id="rId18"/>
    <p:sldId id="331" r:id="rId19"/>
    <p:sldId id="370" r:id="rId20"/>
    <p:sldId id="332" r:id="rId21"/>
    <p:sldId id="333" r:id="rId22"/>
    <p:sldId id="319" r:id="rId23"/>
    <p:sldId id="334" r:id="rId24"/>
    <p:sldId id="335" r:id="rId25"/>
    <p:sldId id="323" r:id="rId26"/>
    <p:sldId id="423" r:id="rId27"/>
    <p:sldId id="424" r:id="rId28"/>
    <p:sldId id="425" r:id="rId29"/>
    <p:sldId id="311" r:id="rId30"/>
    <p:sldId id="310" r:id="rId31"/>
    <p:sldId id="309" r:id="rId32"/>
    <p:sldId id="317" r:id="rId33"/>
    <p:sldId id="373" r:id="rId34"/>
    <p:sldId id="399" r:id="rId35"/>
    <p:sldId id="431" r:id="rId36"/>
    <p:sldId id="430" r:id="rId37"/>
    <p:sldId id="432" r:id="rId38"/>
    <p:sldId id="397" r:id="rId39"/>
    <p:sldId id="324" r:id="rId40"/>
    <p:sldId id="314" r:id="rId41"/>
    <p:sldId id="401" r:id="rId42"/>
    <p:sldId id="402" r:id="rId43"/>
    <p:sldId id="403" r:id="rId44"/>
    <p:sldId id="433" r:id="rId45"/>
    <p:sldId id="404" r:id="rId46"/>
    <p:sldId id="405" r:id="rId47"/>
    <p:sldId id="406" r:id="rId48"/>
    <p:sldId id="407" r:id="rId49"/>
    <p:sldId id="408" r:id="rId50"/>
    <p:sldId id="415" r:id="rId51"/>
    <p:sldId id="409" r:id="rId52"/>
    <p:sldId id="410" r:id="rId53"/>
    <p:sldId id="411" r:id="rId54"/>
    <p:sldId id="412" r:id="rId55"/>
    <p:sldId id="413" r:id="rId56"/>
    <p:sldId id="414" r:id="rId57"/>
    <p:sldId id="416" r:id="rId58"/>
    <p:sldId id="417" r:id="rId59"/>
    <p:sldId id="418" r:id="rId60"/>
    <p:sldId id="419" r:id="rId61"/>
    <p:sldId id="420" r:id="rId62"/>
    <p:sldId id="421" r:id="rId63"/>
    <p:sldId id="422" r:id="rId64"/>
    <p:sldId id="398" r:id="rId65"/>
    <p:sldId id="307" r:id="rId66"/>
    <p:sldId id="302" r:id="rId67"/>
    <p:sldId id="301" r:id="rId68"/>
    <p:sldId id="303" r:id="rId69"/>
    <p:sldId id="281" r:id="rId70"/>
    <p:sldId id="293" r:id="rId71"/>
    <p:sldId id="292" r:id="rId72"/>
    <p:sldId id="304" r:id="rId73"/>
    <p:sldId id="435" r:id="rId74"/>
    <p:sldId id="326" r:id="rId75"/>
    <p:sldId id="274" r:id="rId76"/>
    <p:sldId id="308" r:id="rId77"/>
    <p:sldId id="376" r:id="rId78"/>
    <p:sldId id="375" r:id="rId79"/>
    <p:sldId id="427" r:id="rId80"/>
    <p:sldId id="313" r:id="rId81"/>
    <p:sldId id="426" r:id="rId82"/>
    <p:sldId id="330" r:id="rId83"/>
    <p:sldId id="328" r:id="rId84"/>
    <p:sldId id="312" r:id="rId8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p:restoredLeft sz="50000" autoAdjust="0"/>
    <p:restoredTop sz="94580"/>
  </p:normalViewPr>
  <p:slideViewPr>
    <p:cSldViewPr snapToGrid="0">
      <p:cViewPr varScale="1">
        <p:scale>
          <a:sx n="121" d="100"/>
          <a:sy n="121" d="100"/>
        </p:scale>
        <p:origin x="1096" y="184"/>
      </p:cViewPr>
      <p:guideLst/>
    </p:cSldViewPr>
  </p:slideViewPr>
  <p:notesTextViewPr>
    <p:cViewPr>
      <p:scale>
        <a:sx n="1" d="1"/>
        <a:sy n="1" d="1"/>
      </p:scale>
      <p:origin x="0" y="0"/>
    </p:cViewPr>
  </p:notesTextViewPr>
  <p:sorterViewPr>
    <p:cViewPr varScale="1">
      <p:scale>
        <a:sx n="100" d="100"/>
        <a:sy n="100" d="100"/>
      </p:scale>
      <p:origin x="0" y="-889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theme" Target="theme/theme1.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5" Type="http://schemas.openxmlformats.org/officeDocument/2006/relationships/slideMaster" Target="slideMasters/slideMaster5.xml"/><Relationship Id="rId90" Type="http://schemas.openxmlformats.org/officeDocument/2006/relationships/tableStyles" Target="tableStyles.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presProps" Target="presProps.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DB2A0D-2748-4F3B-ABCF-6F7C860D63E6}" type="datetimeFigureOut">
              <a:rPr lang="tr-TR" smtClean="0"/>
              <a:t>21.05.2022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1D6EB2-F15A-47EE-A8E5-AA1BB8750D5D}" type="slidenum">
              <a:rPr lang="tr-TR" smtClean="0"/>
              <a:t>‹#›</a:t>
            </a:fld>
            <a:endParaRPr lang="tr-TR"/>
          </a:p>
        </p:txBody>
      </p:sp>
    </p:spTree>
    <p:extLst>
      <p:ext uri="{BB962C8B-B14F-4D97-AF65-F5344CB8AC3E}">
        <p14:creationId xmlns:p14="http://schemas.microsoft.com/office/powerpoint/2010/main" val="2045372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Hastamız 26 </a:t>
            </a:r>
            <a:r>
              <a:rPr lang="tr-TR" dirty="0" err="1"/>
              <a:t>yaşında</a:t>
            </a:r>
            <a:r>
              <a:rPr lang="tr-TR" dirty="0"/>
              <a:t>, ek </a:t>
            </a:r>
            <a:r>
              <a:rPr lang="tr-TR" dirty="0" err="1"/>
              <a:t>hastalığı</a:t>
            </a:r>
            <a:r>
              <a:rPr lang="tr-TR" dirty="0"/>
              <a:t> olmayan (ASA I), COVID-19 </a:t>
            </a:r>
            <a:r>
              <a:rPr lang="tr-TR" dirty="0" err="1"/>
              <a:t>aşısı</a:t>
            </a:r>
            <a:r>
              <a:rPr lang="tr-TR" dirty="0"/>
              <a:t> yapılmamış, </a:t>
            </a:r>
            <a:r>
              <a:rPr lang="tr-TR" dirty="0" err="1"/>
              <a:t>sectio</a:t>
            </a:r>
            <a:r>
              <a:rPr lang="tr-TR" dirty="0"/>
              <a:t> ile canlı bir doğum yaptıktan 1 hafta sonra, SARS CoV-2 PCR (+) olduğu saptandı, hastanın teşhisi </a:t>
            </a:r>
            <a:r>
              <a:rPr lang="tr-TR" dirty="0" err="1"/>
              <a:t>toraks</a:t>
            </a:r>
            <a:r>
              <a:rPr lang="tr-TR" dirty="0"/>
              <a:t> tomografisi ile de doğrulandı. Servis takibinin 13.gününde klinik </a:t>
            </a:r>
            <a:r>
              <a:rPr lang="tr-TR" dirty="0" err="1"/>
              <a:t>progresyon</a:t>
            </a:r>
            <a:r>
              <a:rPr lang="tr-TR" dirty="0"/>
              <a:t> nedeni ile </a:t>
            </a:r>
            <a:r>
              <a:rPr lang="tr-TR" dirty="0" err="1"/>
              <a:t>yüksek</a:t>
            </a:r>
            <a:r>
              <a:rPr lang="tr-TR" dirty="0"/>
              <a:t> </a:t>
            </a:r>
            <a:r>
              <a:rPr lang="tr-TR" dirty="0" err="1"/>
              <a:t>akıs</a:t>
            </a:r>
            <a:r>
              <a:rPr lang="tr-TR" dirty="0"/>
              <a:t>̧ nazal </a:t>
            </a:r>
            <a:r>
              <a:rPr lang="tr-TR" dirty="0" err="1"/>
              <a:t>kanül</a:t>
            </a:r>
            <a:r>
              <a:rPr lang="tr-TR" dirty="0"/>
              <a:t> (HFNC) tedavisine geçildi. HFNC ihtiyacı devam eden hastaya 3 </a:t>
            </a:r>
            <a:r>
              <a:rPr lang="tr-TR" dirty="0" err="1"/>
              <a:t>gün</a:t>
            </a:r>
            <a:r>
              <a:rPr lang="tr-TR" dirty="0"/>
              <a:t> </a:t>
            </a:r>
            <a:r>
              <a:rPr lang="tr-TR" dirty="0" err="1"/>
              <a:t>pulse</a:t>
            </a:r>
            <a:r>
              <a:rPr lang="tr-TR" dirty="0"/>
              <a:t> </a:t>
            </a:r>
            <a:r>
              <a:rPr lang="tr-TR" dirty="0" err="1"/>
              <a:t>steroid</a:t>
            </a:r>
            <a:r>
              <a:rPr lang="tr-TR" dirty="0"/>
              <a:t> olarak 250 mg/</a:t>
            </a:r>
            <a:r>
              <a:rPr lang="tr-TR" dirty="0" err="1"/>
              <a:t>gün</a:t>
            </a:r>
            <a:r>
              <a:rPr lang="tr-TR" dirty="0"/>
              <a:t> </a:t>
            </a:r>
            <a:r>
              <a:rPr lang="tr-TR" dirty="0" err="1"/>
              <a:t>metilprednizolon</a:t>
            </a:r>
            <a:r>
              <a:rPr lang="tr-TR" dirty="0"/>
              <a:t> ve tanısının 16. </a:t>
            </a:r>
            <a:r>
              <a:rPr lang="tr-TR" dirty="0" err="1"/>
              <a:t>gününde</a:t>
            </a:r>
            <a:r>
              <a:rPr lang="tr-TR" dirty="0"/>
              <a:t> 800 mg </a:t>
            </a:r>
            <a:r>
              <a:rPr lang="tr-TR" dirty="0" err="1"/>
              <a:t>tocilizumab</a:t>
            </a:r>
            <a:r>
              <a:rPr lang="tr-TR" dirty="0"/>
              <a:t> tedavileri </a:t>
            </a:r>
            <a:r>
              <a:rPr lang="tr-TR" dirty="0" err="1"/>
              <a:t>verilmiştir</a:t>
            </a:r>
            <a:r>
              <a:rPr lang="tr-TR" dirty="0"/>
              <a:t>. Hasta tanısının 22. </a:t>
            </a:r>
            <a:r>
              <a:rPr lang="tr-TR" dirty="0" err="1"/>
              <a:t>gününde</a:t>
            </a:r>
            <a:r>
              <a:rPr lang="tr-TR" dirty="0"/>
              <a:t> ciddi </a:t>
            </a:r>
            <a:r>
              <a:rPr lang="tr-TR" dirty="0" err="1"/>
              <a:t>desaturasyon</a:t>
            </a:r>
            <a:r>
              <a:rPr lang="tr-TR" dirty="0"/>
              <a:t> (SpO2 %82) ve hızlı klinik bozulma olması üzerine YBÜ ye alınarak </a:t>
            </a:r>
            <a:r>
              <a:rPr lang="tr-TR" dirty="0" err="1"/>
              <a:t>orotrakeal</a:t>
            </a:r>
            <a:r>
              <a:rPr lang="tr-TR" dirty="0"/>
              <a:t> </a:t>
            </a:r>
            <a:r>
              <a:rPr lang="tr-TR" dirty="0" err="1"/>
              <a:t>entübe</a:t>
            </a:r>
            <a:r>
              <a:rPr lang="tr-TR" dirty="0"/>
              <a:t> edildi ve mekanik </a:t>
            </a:r>
            <a:r>
              <a:rPr lang="tr-TR" dirty="0" err="1"/>
              <a:t>ventilatöre</a:t>
            </a:r>
            <a:r>
              <a:rPr lang="tr-TR" dirty="0"/>
              <a:t> bağlandı, koruyucu mekanik akciğer </a:t>
            </a:r>
            <a:r>
              <a:rPr lang="tr-TR" dirty="0" err="1"/>
              <a:t>ventilasyonu</a:t>
            </a:r>
            <a:r>
              <a:rPr lang="tr-TR" dirty="0"/>
              <a:t> uygulandı, aynı konuda ilave tedavi olarak </a:t>
            </a:r>
            <a:r>
              <a:rPr lang="tr-TR" dirty="0" err="1"/>
              <a:t>prone</a:t>
            </a:r>
            <a:r>
              <a:rPr lang="tr-TR" dirty="0"/>
              <a:t> pozisyonu da verildi (Resim 1).</a:t>
            </a:r>
          </a:p>
        </p:txBody>
      </p:sp>
      <p:sp>
        <p:nvSpPr>
          <p:cNvPr id="4" name="Slayt Numarası Yer Tutucusu 3"/>
          <p:cNvSpPr>
            <a:spLocks noGrp="1"/>
          </p:cNvSpPr>
          <p:nvPr>
            <p:ph type="sldNum" sz="quarter" idx="10"/>
          </p:nvPr>
        </p:nvSpPr>
        <p:spPr/>
        <p:txBody>
          <a:bodyPr/>
          <a:lstStyle/>
          <a:p>
            <a:fld id="{1D1D6EB2-F15A-47EE-A8E5-AA1BB8750D5D}" type="slidenum">
              <a:rPr lang="tr-TR" smtClean="0"/>
              <a:t>32</a:t>
            </a:fld>
            <a:endParaRPr lang="tr-TR"/>
          </a:p>
        </p:txBody>
      </p:sp>
    </p:spTree>
    <p:extLst>
      <p:ext uri="{BB962C8B-B14F-4D97-AF65-F5344CB8AC3E}">
        <p14:creationId xmlns:p14="http://schemas.microsoft.com/office/powerpoint/2010/main" val="3813630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Servis takibinde ağır </a:t>
            </a:r>
            <a:r>
              <a:rPr lang="tr-TR" dirty="0" err="1"/>
              <a:t>hipoksi</a:t>
            </a:r>
            <a:r>
              <a:rPr lang="tr-TR" dirty="0"/>
              <a:t> ve dolaşım </a:t>
            </a:r>
            <a:r>
              <a:rPr lang="tr-TR" dirty="0" err="1"/>
              <a:t>şoku</a:t>
            </a:r>
            <a:r>
              <a:rPr lang="tr-TR" dirty="0"/>
              <a:t> tablosunda olan hasta </a:t>
            </a:r>
            <a:r>
              <a:rPr lang="tr-TR" dirty="0" err="1"/>
              <a:t>orotrakeal</a:t>
            </a:r>
            <a:r>
              <a:rPr lang="tr-TR" dirty="0"/>
              <a:t> </a:t>
            </a:r>
            <a:r>
              <a:rPr lang="tr-TR" dirty="0" err="1"/>
              <a:t>entube</a:t>
            </a:r>
            <a:r>
              <a:rPr lang="tr-TR" dirty="0"/>
              <a:t> edilerek, mekanik </a:t>
            </a:r>
            <a:r>
              <a:rPr lang="tr-TR" dirty="0" err="1"/>
              <a:t>ventilatöre</a:t>
            </a:r>
            <a:r>
              <a:rPr lang="tr-TR" dirty="0"/>
              <a:t> bağlandıktan sonra, koruyucu akciğer </a:t>
            </a:r>
            <a:r>
              <a:rPr lang="tr-TR" dirty="0" err="1"/>
              <a:t>ventilasyonu</a:t>
            </a:r>
            <a:r>
              <a:rPr lang="tr-TR" dirty="0"/>
              <a:t> uygulanır ki sonrasında gerekli ise </a:t>
            </a:r>
            <a:r>
              <a:rPr lang="tr-TR" dirty="0" err="1"/>
              <a:t>prone</a:t>
            </a:r>
            <a:r>
              <a:rPr lang="tr-TR" dirty="0"/>
              <a:t> pozisyonu verilerek sağaltım elde edilmeye çalışılır. </a:t>
            </a:r>
          </a:p>
        </p:txBody>
      </p:sp>
      <p:sp>
        <p:nvSpPr>
          <p:cNvPr id="4" name="Slayt Numarası Yer Tutucusu 3"/>
          <p:cNvSpPr>
            <a:spLocks noGrp="1"/>
          </p:cNvSpPr>
          <p:nvPr>
            <p:ph type="sldNum" sz="quarter" idx="10"/>
          </p:nvPr>
        </p:nvSpPr>
        <p:spPr/>
        <p:txBody>
          <a:bodyPr/>
          <a:lstStyle/>
          <a:p>
            <a:fld id="{1D1D6EB2-F15A-47EE-A8E5-AA1BB8750D5D}" type="slidenum">
              <a:rPr lang="tr-TR" smtClean="0"/>
              <a:t>36</a:t>
            </a:fld>
            <a:endParaRPr lang="tr-TR"/>
          </a:p>
        </p:txBody>
      </p:sp>
    </p:spTree>
    <p:extLst>
      <p:ext uri="{BB962C8B-B14F-4D97-AF65-F5344CB8AC3E}">
        <p14:creationId xmlns:p14="http://schemas.microsoft.com/office/powerpoint/2010/main" val="2918061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Arter kan gazında pH:7.22, pCO2:126 </a:t>
            </a:r>
            <a:r>
              <a:rPr lang="tr-TR" dirty="0" err="1"/>
              <a:t>mmHg</a:t>
            </a:r>
            <a:r>
              <a:rPr lang="tr-TR" dirty="0"/>
              <a:t>, pO2:41.6 </a:t>
            </a:r>
            <a:r>
              <a:rPr lang="tr-TR" dirty="0" err="1"/>
              <a:t>mmHg</a:t>
            </a:r>
            <a:r>
              <a:rPr lang="tr-TR" dirty="0"/>
              <a:t>, SaO2:%78, HCO3:16.1 </a:t>
            </a:r>
            <a:r>
              <a:rPr lang="tr-TR" dirty="0" err="1"/>
              <a:t>mmol</a:t>
            </a:r>
            <a:r>
              <a:rPr lang="tr-TR" dirty="0"/>
              <a:t>/L, </a:t>
            </a:r>
          </a:p>
          <a:p>
            <a:r>
              <a:rPr lang="tr-TR" dirty="0" err="1"/>
              <a:t>Lab</a:t>
            </a:r>
            <a:r>
              <a:rPr lang="tr-TR" dirty="0"/>
              <a:t>: LDH: 972 u/L, CRP:6.9 mg/L, ferritin:461 </a:t>
            </a:r>
            <a:r>
              <a:rPr lang="el-GR" dirty="0"/>
              <a:t>μ</a:t>
            </a:r>
            <a:r>
              <a:rPr lang="tr-TR" dirty="0"/>
              <a:t>g/L, </a:t>
            </a:r>
            <a:r>
              <a:rPr lang="tr-TR" dirty="0" err="1"/>
              <a:t>procalcitonin</a:t>
            </a:r>
            <a:r>
              <a:rPr lang="tr-TR" dirty="0"/>
              <a:t>: 0.09</a:t>
            </a:r>
            <a:r>
              <a:rPr lang="el-GR" dirty="0"/>
              <a:t>μ</a:t>
            </a:r>
            <a:r>
              <a:rPr lang="tr-TR" dirty="0"/>
              <a:t>g/L, WBC:32370</a:t>
            </a:r>
            <a:r>
              <a:rPr lang="el-GR" dirty="0"/>
              <a:t>μ</a:t>
            </a:r>
            <a:r>
              <a:rPr lang="tr-TR" dirty="0"/>
              <a:t>L idi ve PA </a:t>
            </a:r>
            <a:r>
              <a:rPr lang="tr-TR" dirty="0" err="1"/>
              <a:t>akciğer</a:t>
            </a:r>
            <a:r>
              <a:rPr lang="tr-TR" dirty="0"/>
              <a:t> </a:t>
            </a:r>
            <a:r>
              <a:rPr lang="tr-TR" dirty="0" err="1"/>
              <a:t>grafisinde</a:t>
            </a:r>
            <a:r>
              <a:rPr lang="tr-TR" dirty="0"/>
              <a:t> </a:t>
            </a:r>
            <a:r>
              <a:rPr lang="tr-TR" dirty="0" err="1"/>
              <a:t>bilateral</a:t>
            </a:r>
            <a:r>
              <a:rPr lang="tr-TR" dirty="0"/>
              <a:t> yaygın </a:t>
            </a:r>
            <a:r>
              <a:rPr lang="tr-TR" dirty="0" err="1"/>
              <a:t>infiltrasyon</a:t>
            </a:r>
            <a:r>
              <a:rPr lang="tr-TR" dirty="0"/>
              <a:t> mevcuttu. </a:t>
            </a:r>
          </a:p>
          <a:p>
            <a:endParaRPr lang="tr-TR" dirty="0"/>
          </a:p>
        </p:txBody>
      </p:sp>
      <p:sp>
        <p:nvSpPr>
          <p:cNvPr id="4" name="Slayt Numarası Yer Tutucusu 3"/>
          <p:cNvSpPr>
            <a:spLocks noGrp="1"/>
          </p:cNvSpPr>
          <p:nvPr>
            <p:ph type="sldNum" sz="quarter" idx="10"/>
          </p:nvPr>
        </p:nvSpPr>
        <p:spPr/>
        <p:txBody>
          <a:bodyPr/>
          <a:lstStyle/>
          <a:p>
            <a:fld id="{1D1D6EB2-F15A-47EE-A8E5-AA1BB8750D5D}" type="slidenum">
              <a:rPr lang="tr-TR" smtClean="0"/>
              <a:t>37</a:t>
            </a:fld>
            <a:endParaRPr lang="tr-TR"/>
          </a:p>
        </p:txBody>
      </p:sp>
    </p:spTree>
    <p:extLst>
      <p:ext uri="{BB962C8B-B14F-4D97-AF65-F5344CB8AC3E}">
        <p14:creationId xmlns:p14="http://schemas.microsoft.com/office/powerpoint/2010/main" val="3456389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Hasta A/C </a:t>
            </a:r>
            <a:r>
              <a:rPr lang="tr-TR" dirty="0" err="1"/>
              <a:t>modda</a:t>
            </a:r>
            <a:r>
              <a:rPr lang="tr-TR" dirty="0"/>
              <a:t>, aralıklı </a:t>
            </a:r>
            <a:r>
              <a:rPr lang="tr-TR" dirty="0" err="1"/>
              <a:t>prone</a:t>
            </a:r>
            <a:r>
              <a:rPr lang="tr-TR" dirty="0"/>
              <a:t> pozisyon ile takip edildi. </a:t>
            </a:r>
            <a:r>
              <a:rPr lang="tr-TR" dirty="0" err="1"/>
              <a:t>Metilprednizolon</a:t>
            </a:r>
            <a:r>
              <a:rPr lang="tr-TR" dirty="0"/>
              <a:t> tedavisine 2x80 mg olarak devam edildi. </a:t>
            </a:r>
            <a:r>
              <a:rPr lang="tr-TR" dirty="0" err="1"/>
              <a:t>Yatışının</a:t>
            </a:r>
            <a:r>
              <a:rPr lang="tr-TR" dirty="0"/>
              <a:t> ikinci </a:t>
            </a:r>
            <a:r>
              <a:rPr lang="tr-TR" dirty="0" err="1"/>
              <a:t>gününde</a:t>
            </a:r>
            <a:r>
              <a:rPr lang="tr-TR" dirty="0"/>
              <a:t> </a:t>
            </a:r>
            <a:r>
              <a:rPr lang="tr-TR" dirty="0" err="1"/>
              <a:t>dirençli</a:t>
            </a:r>
            <a:r>
              <a:rPr lang="tr-TR" dirty="0"/>
              <a:t> 38.4 °C </a:t>
            </a:r>
            <a:r>
              <a:rPr lang="tr-TR" dirty="0" err="1"/>
              <a:t>ates</a:t>
            </a:r>
            <a:r>
              <a:rPr lang="tr-TR" dirty="0"/>
              <a:t>̧, 161 atım/</a:t>
            </a:r>
            <a:r>
              <a:rPr lang="tr-TR" dirty="0" err="1"/>
              <a:t>dk</a:t>
            </a:r>
            <a:r>
              <a:rPr lang="tr-TR" dirty="0"/>
              <a:t> nabız ve derin hipotansiyon ile septik </a:t>
            </a:r>
            <a:r>
              <a:rPr lang="tr-TR" dirty="0" err="1"/>
              <a:t>şok</a:t>
            </a:r>
            <a:r>
              <a:rPr lang="tr-TR" dirty="0"/>
              <a:t> tablosu </a:t>
            </a:r>
            <a:r>
              <a:rPr lang="tr-TR" dirty="0" err="1"/>
              <a:t>gelişti</a:t>
            </a:r>
            <a:r>
              <a:rPr lang="tr-TR" dirty="0"/>
              <a:t>. </a:t>
            </a:r>
          </a:p>
        </p:txBody>
      </p:sp>
      <p:sp>
        <p:nvSpPr>
          <p:cNvPr id="4" name="Slayt Numarası Yer Tutucusu 3"/>
          <p:cNvSpPr>
            <a:spLocks noGrp="1"/>
          </p:cNvSpPr>
          <p:nvPr>
            <p:ph type="sldNum" sz="quarter" idx="10"/>
          </p:nvPr>
        </p:nvSpPr>
        <p:spPr/>
        <p:txBody>
          <a:bodyPr/>
          <a:lstStyle/>
          <a:p>
            <a:fld id="{1D1D6EB2-F15A-47EE-A8E5-AA1BB8750D5D}" type="slidenum">
              <a:rPr lang="tr-TR" smtClean="0"/>
              <a:t>39</a:t>
            </a:fld>
            <a:endParaRPr lang="tr-TR"/>
          </a:p>
        </p:txBody>
      </p:sp>
    </p:spTree>
    <p:extLst>
      <p:ext uri="{BB962C8B-B14F-4D97-AF65-F5344CB8AC3E}">
        <p14:creationId xmlns:p14="http://schemas.microsoft.com/office/powerpoint/2010/main" val="2440891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COVID-19 </a:t>
            </a:r>
            <a:r>
              <a:rPr lang="tr-TR" dirty="0" err="1"/>
              <a:t>pandemisinden</a:t>
            </a:r>
            <a:r>
              <a:rPr lang="tr-TR" dirty="0"/>
              <a:t> etkilenen, uygulanan tüm tedaviye </a:t>
            </a:r>
            <a:r>
              <a:rPr lang="tr-TR" dirty="0" err="1"/>
              <a:t>dirençli</a:t>
            </a:r>
            <a:r>
              <a:rPr lang="tr-TR" dirty="0"/>
              <a:t> çok sayıda hasta YBÜ de takip </a:t>
            </a:r>
            <a:r>
              <a:rPr lang="tr-TR" dirty="0" err="1"/>
              <a:t>edilmiştir</a:t>
            </a:r>
            <a:r>
              <a:rPr lang="tr-TR" dirty="0"/>
              <a:t>. Yazımızda </a:t>
            </a:r>
            <a:r>
              <a:rPr lang="tr-TR" dirty="0" err="1"/>
              <a:t>hipoksi</a:t>
            </a:r>
            <a:r>
              <a:rPr lang="tr-TR" dirty="0"/>
              <a:t> ve dolaşım </a:t>
            </a:r>
            <a:r>
              <a:rPr lang="tr-TR" dirty="0" err="1"/>
              <a:t>şoku</a:t>
            </a:r>
            <a:r>
              <a:rPr lang="tr-TR" dirty="0"/>
              <a:t> tablosu ile YBÜ de takip edilen, son kurtarıcı tedavi olarak CPFA ile birlikte </a:t>
            </a:r>
            <a:r>
              <a:rPr lang="tr-TR" dirty="0" err="1"/>
              <a:t>vvEKMO</a:t>
            </a:r>
            <a:r>
              <a:rPr lang="tr-TR" dirty="0"/>
              <a:t> uygulanan olgu </a:t>
            </a:r>
            <a:r>
              <a:rPr lang="tr-TR" dirty="0" err="1"/>
              <a:t>sunulmuştur</a:t>
            </a:r>
            <a:r>
              <a:rPr lang="tr-TR" dirty="0"/>
              <a:t>.</a:t>
            </a:r>
          </a:p>
        </p:txBody>
      </p:sp>
      <p:sp>
        <p:nvSpPr>
          <p:cNvPr id="4" name="Slayt Numarası Yer Tutucusu 3"/>
          <p:cNvSpPr>
            <a:spLocks noGrp="1"/>
          </p:cNvSpPr>
          <p:nvPr>
            <p:ph type="sldNum" sz="quarter" idx="10"/>
          </p:nvPr>
        </p:nvSpPr>
        <p:spPr/>
        <p:txBody>
          <a:bodyPr/>
          <a:lstStyle/>
          <a:p>
            <a:fld id="{1D1D6EB2-F15A-47EE-A8E5-AA1BB8750D5D}" type="slidenum">
              <a:rPr lang="tr-TR" smtClean="0"/>
              <a:t>44</a:t>
            </a:fld>
            <a:endParaRPr lang="tr-TR"/>
          </a:p>
        </p:txBody>
      </p:sp>
    </p:spTree>
    <p:extLst>
      <p:ext uri="{BB962C8B-B14F-4D97-AF65-F5344CB8AC3E}">
        <p14:creationId xmlns:p14="http://schemas.microsoft.com/office/powerpoint/2010/main" val="530516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Tedaviye dirençli </a:t>
            </a:r>
            <a:r>
              <a:rPr lang="tr-TR" dirty="0" err="1"/>
              <a:t>hipoksik</a:t>
            </a:r>
            <a:r>
              <a:rPr lang="tr-TR" dirty="0"/>
              <a:t> hastalarda son kurtarıcı tedavi olarak </a:t>
            </a:r>
            <a:r>
              <a:rPr lang="tr-TR" dirty="0" err="1"/>
              <a:t>venovenöz</a:t>
            </a:r>
            <a:r>
              <a:rPr lang="tr-TR" dirty="0"/>
              <a:t> </a:t>
            </a:r>
            <a:r>
              <a:rPr lang="tr-TR" dirty="0" err="1"/>
              <a:t>EkstraKorporeal</a:t>
            </a:r>
            <a:r>
              <a:rPr lang="tr-TR" dirty="0"/>
              <a:t> </a:t>
            </a:r>
            <a:r>
              <a:rPr lang="tr-TR" dirty="0" err="1"/>
              <a:t>Membran</a:t>
            </a:r>
            <a:r>
              <a:rPr lang="tr-TR" dirty="0"/>
              <a:t> </a:t>
            </a:r>
            <a:r>
              <a:rPr lang="tr-TR" dirty="0" err="1"/>
              <a:t>Oksijenasyonu</a:t>
            </a:r>
            <a:r>
              <a:rPr lang="tr-TR" dirty="0"/>
              <a:t> (</a:t>
            </a:r>
            <a:r>
              <a:rPr lang="tr-TR" dirty="0" err="1"/>
              <a:t>vvEKMO</a:t>
            </a:r>
            <a:r>
              <a:rPr lang="tr-TR" dirty="0"/>
              <a:t>) ile birlikte </a:t>
            </a:r>
            <a:r>
              <a:rPr lang="tr-TR" dirty="0" err="1"/>
              <a:t>Coupled</a:t>
            </a:r>
            <a:r>
              <a:rPr lang="tr-TR" dirty="0"/>
              <a:t> </a:t>
            </a:r>
            <a:r>
              <a:rPr lang="tr-TR" dirty="0" err="1"/>
              <a:t>Plasma</a:t>
            </a:r>
            <a:r>
              <a:rPr lang="tr-TR" dirty="0"/>
              <a:t> </a:t>
            </a:r>
            <a:r>
              <a:rPr lang="tr-TR" dirty="0" err="1"/>
              <a:t>Filtration</a:t>
            </a:r>
            <a:r>
              <a:rPr lang="tr-TR" dirty="0"/>
              <a:t> </a:t>
            </a:r>
            <a:r>
              <a:rPr lang="tr-TR" dirty="0" err="1"/>
              <a:t>Adsorption</a:t>
            </a:r>
            <a:r>
              <a:rPr lang="tr-TR" dirty="0"/>
              <a:t> (CPFA) ile birlikte uygulanmasının yararının olabileceği yönünde görüşüler de vardır </a:t>
            </a:r>
          </a:p>
        </p:txBody>
      </p:sp>
      <p:sp>
        <p:nvSpPr>
          <p:cNvPr id="4" name="Slayt Numarası Yer Tutucusu 3"/>
          <p:cNvSpPr>
            <a:spLocks noGrp="1"/>
          </p:cNvSpPr>
          <p:nvPr>
            <p:ph type="sldNum" sz="quarter" idx="10"/>
          </p:nvPr>
        </p:nvSpPr>
        <p:spPr/>
        <p:txBody>
          <a:bodyPr/>
          <a:lstStyle/>
          <a:p>
            <a:fld id="{1D1D6EB2-F15A-47EE-A8E5-AA1BB8750D5D}" type="slidenum">
              <a:rPr lang="tr-TR" smtClean="0"/>
              <a:t>46</a:t>
            </a:fld>
            <a:endParaRPr lang="tr-TR"/>
          </a:p>
        </p:txBody>
      </p:sp>
    </p:spTree>
    <p:extLst>
      <p:ext uri="{BB962C8B-B14F-4D97-AF65-F5344CB8AC3E}">
        <p14:creationId xmlns:p14="http://schemas.microsoft.com/office/powerpoint/2010/main" val="3210948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err="1">
                <a:solidFill>
                  <a:schemeClr val="tx1"/>
                </a:solidFill>
                <a:effectLst/>
                <a:latin typeface="+mn-lt"/>
                <a:ea typeface="+mn-ea"/>
                <a:cs typeface="+mn-cs"/>
              </a:rPr>
              <a:t>hipoksisi</a:t>
            </a:r>
            <a:r>
              <a:rPr lang="tr-TR" sz="1200" kern="1200" dirty="0">
                <a:solidFill>
                  <a:schemeClr val="tx1"/>
                </a:solidFill>
                <a:effectLst/>
                <a:latin typeface="+mn-lt"/>
                <a:ea typeface="+mn-ea"/>
                <a:cs typeface="+mn-cs"/>
              </a:rPr>
              <a:t> devam eden hastaya </a:t>
            </a:r>
            <a:r>
              <a:rPr lang="tr-TR" sz="1200" kern="1200" dirty="0" err="1">
                <a:solidFill>
                  <a:schemeClr val="tx1"/>
                </a:solidFill>
                <a:effectLst/>
                <a:latin typeface="+mn-lt"/>
                <a:ea typeface="+mn-ea"/>
                <a:cs typeface="+mn-cs"/>
              </a:rPr>
              <a:t>periferik</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kanülasyon</a:t>
            </a:r>
            <a:r>
              <a:rPr lang="tr-TR" sz="1200" kern="1200" dirty="0">
                <a:solidFill>
                  <a:schemeClr val="tx1"/>
                </a:solidFill>
                <a:effectLst/>
                <a:latin typeface="+mn-lt"/>
                <a:ea typeface="+mn-ea"/>
                <a:cs typeface="+mn-cs"/>
              </a:rPr>
              <a:t> ile </a:t>
            </a:r>
            <a:r>
              <a:rPr lang="tr-TR" sz="1200" kern="1200" dirty="0" err="1">
                <a:solidFill>
                  <a:schemeClr val="tx1"/>
                </a:solidFill>
                <a:effectLst/>
                <a:latin typeface="+mn-lt"/>
                <a:ea typeface="+mn-ea"/>
                <a:cs typeface="+mn-cs"/>
              </a:rPr>
              <a:t>femoral</a:t>
            </a:r>
            <a:r>
              <a:rPr lang="tr-TR" sz="1200" kern="1200" dirty="0">
                <a:solidFill>
                  <a:schemeClr val="tx1"/>
                </a:solidFill>
                <a:effectLst/>
                <a:latin typeface="+mn-lt"/>
                <a:ea typeface="+mn-ea"/>
                <a:cs typeface="+mn-cs"/>
              </a:rPr>
              <a:t> ve </a:t>
            </a:r>
            <a:r>
              <a:rPr lang="tr-TR" sz="1200" kern="1200" dirty="0" err="1">
                <a:solidFill>
                  <a:schemeClr val="tx1"/>
                </a:solidFill>
                <a:effectLst/>
                <a:latin typeface="+mn-lt"/>
                <a:ea typeface="+mn-ea"/>
                <a:cs typeface="+mn-cs"/>
              </a:rPr>
              <a:t>jugular</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venlerden</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vvEKMO</a:t>
            </a:r>
            <a:r>
              <a:rPr lang="tr-TR" sz="1200" kern="1200" dirty="0">
                <a:solidFill>
                  <a:schemeClr val="tx1"/>
                </a:solidFill>
                <a:effectLst/>
                <a:latin typeface="+mn-lt"/>
                <a:ea typeface="+mn-ea"/>
                <a:cs typeface="+mn-cs"/>
              </a:rPr>
              <a:t> takıldı </a:t>
            </a:r>
            <a:endParaRPr lang="tr-TR" dirty="0"/>
          </a:p>
        </p:txBody>
      </p:sp>
      <p:sp>
        <p:nvSpPr>
          <p:cNvPr id="4" name="Slayt Numarası Yer Tutucusu 3"/>
          <p:cNvSpPr>
            <a:spLocks noGrp="1"/>
          </p:cNvSpPr>
          <p:nvPr>
            <p:ph type="sldNum" sz="quarter" idx="10"/>
          </p:nvPr>
        </p:nvSpPr>
        <p:spPr/>
        <p:txBody>
          <a:bodyPr/>
          <a:lstStyle/>
          <a:p>
            <a:fld id="{1D1D6EB2-F15A-47EE-A8E5-AA1BB8750D5D}" type="slidenum">
              <a:rPr lang="tr-TR" smtClean="0"/>
              <a:t>47</a:t>
            </a:fld>
            <a:endParaRPr lang="tr-TR"/>
          </a:p>
        </p:txBody>
      </p:sp>
    </p:spTree>
    <p:extLst>
      <p:ext uri="{BB962C8B-B14F-4D97-AF65-F5344CB8AC3E}">
        <p14:creationId xmlns:p14="http://schemas.microsoft.com/office/powerpoint/2010/main" val="2951172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Ampirik </a:t>
            </a:r>
            <a:r>
              <a:rPr lang="tr-TR" sz="1200" kern="1200" dirty="0" err="1">
                <a:solidFill>
                  <a:schemeClr val="tx1"/>
                </a:solidFill>
                <a:effectLst/>
                <a:latin typeface="+mn-lt"/>
                <a:ea typeface="+mn-ea"/>
                <a:cs typeface="+mn-cs"/>
              </a:rPr>
              <a:t>teikoplanin</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meropenem</a:t>
            </a:r>
            <a:r>
              <a:rPr lang="tr-TR" sz="1200" kern="1200" dirty="0">
                <a:solidFill>
                  <a:schemeClr val="tx1"/>
                </a:solidFill>
                <a:effectLst/>
                <a:latin typeface="+mn-lt"/>
                <a:ea typeface="+mn-ea"/>
                <a:cs typeface="+mn-cs"/>
              </a:rPr>
              <a:t>, 0,5mcg/kg/</a:t>
            </a:r>
            <a:r>
              <a:rPr lang="tr-TR" sz="1200" kern="1200" dirty="0" err="1">
                <a:solidFill>
                  <a:schemeClr val="tx1"/>
                </a:solidFill>
                <a:effectLst/>
                <a:latin typeface="+mn-lt"/>
                <a:ea typeface="+mn-ea"/>
                <a:cs typeface="+mn-cs"/>
              </a:rPr>
              <a:t>dk</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noradrenalin</a:t>
            </a:r>
            <a:r>
              <a:rPr lang="tr-TR" sz="1200" kern="1200" dirty="0">
                <a:solidFill>
                  <a:schemeClr val="tx1"/>
                </a:solidFill>
                <a:effectLst/>
                <a:latin typeface="+mn-lt"/>
                <a:ea typeface="+mn-ea"/>
                <a:cs typeface="+mn-cs"/>
              </a:rPr>
              <a:t>, ve 2 gr/gün </a:t>
            </a:r>
            <a:r>
              <a:rPr lang="tr-TR" sz="1200" kern="1200" dirty="0" err="1">
                <a:solidFill>
                  <a:schemeClr val="tx1"/>
                </a:solidFill>
                <a:effectLst/>
                <a:latin typeface="+mn-lt"/>
                <a:ea typeface="+mn-ea"/>
                <a:cs typeface="+mn-cs"/>
              </a:rPr>
              <a:t>terlipressin</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infüzyonları</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başlandı</a:t>
            </a:r>
            <a:r>
              <a:rPr lang="tr-TR" sz="1200" kern="1200" dirty="0">
                <a:solidFill>
                  <a:schemeClr val="tx1"/>
                </a:solidFill>
                <a:effectLst/>
                <a:latin typeface="+mn-lt"/>
                <a:ea typeface="+mn-ea"/>
                <a:cs typeface="+mn-cs"/>
              </a:rPr>
              <a:t>. Ancak mevcut tedavilerle </a:t>
            </a:r>
            <a:r>
              <a:rPr lang="tr-TR" sz="1200" kern="1200" dirty="0" err="1">
                <a:solidFill>
                  <a:schemeClr val="tx1"/>
                </a:solidFill>
                <a:effectLst/>
                <a:latin typeface="+mn-lt"/>
                <a:ea typeface="+mn-ea"/>
                <a:cs typeface="+mn-cs"/>
              </a:rPr>
              <a:t>hemodinamik</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düzelme</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sağlanamayan</a:t>
            </a:r>
            <a:r>
              <a:rPr lang="tr-TR" sz="1200" kern="1200" dirty="0">
                <a:solidFill>
                  <a:schemeClr val="tx1"/>
                </a:solidFill>
                <a:effectLst/>
                <a:latin typeface="+mn-lt"/>
                <a:ea typeface="+mn-ea"/>
                <a:cs typeface="+mn-cs"/>
              </a:rPr>
              <a:t> hastaya CPFA tedavisi </a:t>
            </a:r>
            <a:r>
              <a:rPr lang="tr-TR" sz="1200" kern="1200" dirty="0" err="1">
                <a:solidFill>
                  <a:schemeClr val="tx1"/>
                </a:solidFill>
                <a:effectLst/>
                <a:latin typeface="+mn-lt"/>
                <a:ea typeface="+mn-ea"/>
                <a:cs typeface="+mn-cs"/>
              </a:rPr>
              <a:t>Amplya</a:t>
            </a:r>
            <a:r>
              <a:rPr lang="tr-TR" sz="1200" kern="1200" dirty="0">
                <a:solidFill>
                  <a:schemeClr val="tx1"/>
                </a:solidFill>
                <a:effectLst/>
                <a:latin typeface="+mn-lt"/>
                <a:ea typeface="+mn-ea"/>
                <a:cs typeface="+mn-cs"/>
              </a:rPr>
              <a:t> MEDTRONIC BELLCO® cihazı ile </a:t>
            </a:r>
            <a:r>
              <a:rPr lang="tr-TR" sz="1200" kern="1200" dirty="0" err="1">
                <a:solidFill>
                  <a:schemeClr val="tx1"/>
                </a:solidFill>
                <a:effectLst/>
                <a:latin typeface="+mn-lt"/>
                <a:ea typeface="+mn-ea"/>
                <a:cs typeface="+mn-cs"/>
              </a:rPr>
              <a:t>başlandı</a:t>
            </a:r>
            <a:r>
              <a:rPr lang="tr-TR" sz="1200" kern="1200" dirty="0">
                <a:solidFill>
                  <a:schemeClr val="tx1"/>
                </a:solidFill>
                <a:effectLst/>
                <a:latin typeface="+mn-lt"/>
                <a:ea typeface="+mn-ea"/>
                <a:cs typeface="+mn-cs"/>
              </a:rPr>
              <a:t>. Altı saat süre ile 2 gün arka arkaya uygulanan tedavi sonrası hastanın ortalama </a:t>
            </a:r>
            <a:r>
              <a:rPr lang="tr-TR" sz="1200" kern="1200" dirty="0" err="1">
                <a:solidFill>
                  <a:schemeClr val="tx1"/>
                </a:solidFill>
                <a:effectLst/>
                <a:latin typeface="+mn-lt"/>
                <a:ea typeface="+mn-ea"/>
                <a:cs typeface="+mn-cs"/>
              </a:rPr>
              <a:t>arteryal</a:t>
            </a:r>
            <a:r>
              <a:rPr lang="tr-TR" sz="1200" kern="1200" dirty="0">
                <a:solidFill>
                  <a:schemeClr val="tx1"/>
                </a:solidFill>
                <a:effectLst/>
                <a:latin typeface="+mn-lt"/>
                <a:ea typeface="+mn-ea"/>
                <a:cs typeface="+mn-cs"/>
              </a:rPr>
              <a:t> basıncı 51’den 68 </a:t>
            </a:r>
            <a:r>
              <a:rPr lang="tr-TR" sz="1200" kern="1200" dirty="0" err="1">
                <a:solidFill>
                  <a:schemeClr val="tx1"/>
                </a:solidFill>
                <a:effectLst/>
                <a:latin typeface="+mn-lt"/>
                <a:ea typeface="+mn-ea"/>
                <a:cs typeface="+mn-cs"/>
              </a:rPr>
              <a:t>mmHg’ya</a:t>
            </a:r>
            <a:r>
              <a:rPr lang="tr-TR" sz="1200" kern="1200" dirty="0">
                <a:solidFill>
                  <a:schemeClr val="tx1"/>
                </a:solidFill>
                <a:effectLst/>
                <a:latin typeface="+mn-lt"/>
                <a:ea typeface="+mn-ea"/>
                <a:cs typeface="+mn-cs"/>
              </a:rPr>
              <a:t> yükseldi. Pozitif </a:t>
            </a:r>
            <a:r>
              <a:rPr lang="tr-TR" sz="1200" kern="1200" dirty="0" err="1">
                <a:solidFill>
                  <a:schemeClr val="tx1"/>
                </a:solidFill>
                <a:effectLst/>
                <a:latin typeface="+mn-lt"/>
                <a:ea typeface="+mn-ea"/>
                <a:cs typeface="+mn-cs"/>
              </a:rPr>
              <a:t>inotrop</a:t>
            </a:r>
            <a:r>
              <a:rPr lang="tr-TR" sz="1200" kern="1200" dirty="0">
                <a:solidFill>
                  <a:schemeClr val="tx1"/>
                </a:solidFill>
                <a:effectLst/>
                <a:latin typeface="+mn-lt"/>
                <a:ea typeface="+mn-ea"/>
                <a:cs typeface="+mn-cs"/>
              </a:rPr>
              <a:t> ihtiyacı artmadı, fakat </a:t>
            </a:r>
            <a:r>
              <a:rPr lang="tr-TR" sz="1200" kern="1200" dirty="0" err="1">
                <a:solidFill>
                  <a:schemeClr val="tx1"/>
                </a:solidFill>
                <a:effectLst/>
                <a:latin typeface="+mn-lt"/>
                <a:ea typeface="+mn-ea"/>
                <a:cs typeface="+mn-cs"/>
              </a:rPr>
              <a:t>hipoksisi</a:t>
            </a:r>
            <a:r>
              <a:rPr lang="tr-TR" sz="1200" kern="1200" dirty="0">
                <a:solidFill>
                  <a:schemeClr val="tx1"/>
                </a:solidFill>
                <a:effectLst/>
                <a:latin typeface="+mn-lt"/>
                <a:ea typeface="+mn-ea"/>
                <a:cs typeface="+mn-cs"/>
              </a:rPr>
              <a:t> devam eden hastaya </a:t>
            </a:r>
            <a:r>
              <a:rPr lang="tr-TR" sz="1200" kern="1200" dirty="0" err="1">
                <a:solidFill>
                  <a:schemeClr val="tx1"/>
                </a:solidFill>
                <a:effectLst/>
                <a:latin typeface="+mn-lt"/>
                <a:ea typeface="+mn-ea"/>
                <a:cs typeface="+mn-cs"/>
              </a:rPr>
              <a:t>periferik</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kanülasyon</a:t>
            </a:r>
            <a:r>
              <a:rPr lang="tr-TR" sz="1200" kern="1200" dirty="0">
                <a:solidFill>
                  <a:schemeClr val="tx1"/>
                </a:solidFill>
                <a:effectLst/>
                <a:latin typeface="+mn-lt"/>
                <a:ea typeface="+mn-ea"/>
                <a:cs typeface="+mn-cs"/>
              </a:rPr>
              <a:t> ile </a:t>
            </a:r>
            <a:r>
              <a:rPr lang="tr-TR" sz="1200" kern="1200" dirty="0" err="1">
                <a:solidFill>
                  <a:schemeClr val="tx1"/>
                </a:solidFill>
                <a:effectLst/>
                <a:latin typeface="+mn-lt"/>
                <a:ea typeface="+mn-ea"/>
                <a:cs typeface="+mn-cs"/>
              </a:rPr>
              <a:t>femoral</a:t>
            </a:r>
            <a:r>
              <a:rPr lang="tr-TR" sz="1200" kern="1200" dirty="0">
                <a:solidFill>
                  <a:schemeClr val="tx1"/>
                </a:solidFill>
                <a:effectLst/>
                <a:latin typeface="+mn-lt"/>
                <a:ea typeface="+mn-ea"/>
                <a:cs typeface="+mn-cs"/>
              </a:rPr>
              <a:t> ve </a:t>
            </a:r>
            <a:r>
              <a:rPr lang="tr-TR" sz="1200" kern="1200" dirty="0" err="1">
                <a:solidFill>
                  <a:schemeClr val="tx1"/>
                </a:solidFill>
                <a:effectLst/>
                <a:latin typeface="+mn-lt"/>
                <a:ea typeface="+mn-ea"/>
                <a:cs typeface="+mn-cs"/>
              </a:rPr>
              <a:t>jugular</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venlerden</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vvEKMO</a:t>
            </a:r>
            <a:r>
              <a:rPr lang="tr-TR" sz="1200" kern="1200" dirty="0">
                <a:solidFill>
                  <a:schemeClr val="tx1"/>
                </a:solidFill>
                <a:effectLst/>
                <a:latin typeface="+mn-lt"/>
                <a:ea typeface="+mn-ea"/>
                <a:cs typeface="+mn-cs"/>
              </a:rPr>
              <a:t> takıldı (Resim 2). </a:t>
            </a:r>
          </a:p>
          <a:p>
            <a:endParaRPr lang="tr-TR" dirty="0"/>
          </a:p>
        </p:txBody>
      </p:sp>
      <p:sp>
        <p:nvSpPr>
          <p:cNvPr id="4" name="Slayt Numarası Yer Tutucusu 3"/>
          <p:cNvSpPr>
            <a:spLocks noGrp="1"/>
          </p:cNvSpPr>
          <p:nvPr>
            <p:ph type="sldNum" sz="quarter" idx="10"/>
          </p:nvPr>
        </p:nvSpPr>
        <p:spPr/>
        <p:txBody>
          <a:bodyPr/>
          <a:lstStyle/>
          <a:p>
            <a:fld id="{1D1D6EB2-F15A-47EE-A8E5-AA1BB8750D5D}" type="slidenum">
              <a:rPr lang="tr-TR" smtClean="0"/>
              <a:t>50</a:t>
            </a:fld>
            <a:endParaRPr lang="tr-TR"/>
          </a:p>
        </p:txBody>
      </p:sp>
    </p:spTree>
    <p:extLst>
      <p:ext uri="{BB962C8B-B14F-4D97-AF65-F5344CB8AC3E}">
        <p14:creationId xmlns:p14="http://schemas.microsoft.com/office/powerpoint/2010/main" val="1257078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err="1">
                <a:solidFill>
                  <a:schemeClr val="tx1"/>
                </a:solidFill>
                <a:effectLst/>
                <a:latin typeface="+mn-lt"/>
                <a:ea typeface="+mn-ea"/>
                <a:cs typeface="+mn-cs"/>
              </a:rPr>
              <a:t>Antibiyoterapi</a:t>
            </a:r>
            <a:r>
              <a:rPr lang="tr-TR" sz="1200" kern="1200" dirty="0">
                <a:solidFill>
                  <a:schemeClr val="tx1"/>
                </a:solidFill>
                <a:effectLst/>
                <a:latin typeface="+mn-lt"/>
                <a:ea typeface="+mn-ea"/>
                <a:cs typeface="+mn-cs"/>
              </a:rPr>
              <a:t> ve </a:t>
            </a:r>
            <a:r>
              <a:rPr lang="tr-TR" sz="1200" kern="1200" dirty="0" err="1">
                <a:solidFill>
                  <a:schemeClr val="tx1"/>
                </a:solidFill>
                <a:effectLst/>
                <a:latin typeface="+mn-lt"/>
                <a:ea typeface="+mn-ea"/>
                <a:cs typeface="+mn-cs"/>
              </a:rPr>
              <a:t>düşük</a:t>
            </a:r>
            <a:r>
              <a:rPr lang="tr-TR" sz="1200" kern="1200" dirty="0">
                <a:solidFill>
                  <a:schemeClr val="tx1"/>
                </a:solidFill>
                <a:effectLst/>
                <a:latin typeface="+mn-lt"/>
                <a:ea typeface="+mn-ea"/>
                <a:cs typeface="+mn-cs"/>
              </a:rPr>
              <a:t> doz </a:t>
            </a:r>
            <a:r>
              <a:rPr lang="tr-TR" sz="1200" kern="1200" dirty="0" err="1">
                <a:solidFill>
                  <a:schemeClr val="tx1"/>
                </a:solidFill>
                <a:effectLst/>
                <a:latin typeface="+mn-lt"/>
                <a:ea typeface="+mn-ea"/>
                <a:cs typeface="+mn-cs"/>
              </a:rPr>
              <a:t>metilprednizolon</a:t>
            </a:r>
            <a:r>
              <a:rPr lang="tr-TR" sz="1200" kern="1200" dirty="0">
                <a:solidFill>
                  <a:schemeClr val="tx1"/>
                </a:solidFill>
                <a:effectLst/>
                <a:latin typeface="+mn-lt"/>
                <a:ea typeface="+mn-ea"/>
                <a:cs typeface="+mn-cs"/>
              </a:rPr>
              <a:t> tedavisine devam edildi. </a:t>
            </a:r>
            <a:r>
              <a:rPr lang="tr-TR" sz="1200" kern="1200" dirty="0" err="1">
                <a:solidFill>
                  <a:schemeClr val="tx1"/>
                </a:solidFill>
                <a:effectLst/>
                <a:latin typeface="+mn-lt"/>
                <a:ea typeface="+mn-ea"/>
                <a:cs typeface="+mn-cs"/>
              </a:rPr>
              <a:t>Kültürlerinde</a:t>
            </a:r>
            <a:r>
              <a:rPr lang="tr-TR" sz="1200" kern="1200" dirty="0">
                <a:solidFill>
                  <a:schemeClr val="tx1"/>
                </a:solidFill>
                <a:effectLst/>
                <a:latin typeface="+mn-lt"/>
                <a:ea typeface="+mn-ea"/>
                <a:cs typeface="+mn-cs"/>
              </a:rPr>
              <a:t> Gr (-) </a:t>
            </a:r>
            <a:r>
              <a:rPr lang="tr-TR" sz="1200" kern="1200" dirty="0" err="1">
                <a:solidFill>
                  <a:schemeClr val="tx1"/>
                </a:solidFill>
                <a:effectLst/>
                <a:latin typeface="+mn-lt"/>
                <a:ea typeface="+mn-ea"/>
                <a:cs typeface="+mn-cs"/>
              </a:rPr>
              <a:t>üreme</a:t>
            </a:r>
            <a:r>
              <a:rPr lang="tr-TR" sz="1200" kern="1200" dirty="0">
                <a:solidFill>
                  <a:schemeClr val="tx1"/>
                </a:solidFill>
                <a:effectLst/>
                <a:latin typeface="+mn-lt"/>
                <a:ea typeface="+mn-ea"/>
                <a:cs typeface="+mn-cs"/>
              </a:rPr>
              <a:t> saptanması üzerine </a:t>
            </a:r>
            <a:r>
              <a:rPr lang="tr-TR" sz="1200" kern="1200" dirty="0" err="1">
                <a:solidFill>
                  <a:schemeClr val="tx1"/>
                </a:solidFill>
                <a:effectLst/>
                <a:latin typeface="+mn-lt"/>
                <a:ea typeface="+mn-ea"/>
                <a:cs typeface="+mn-cs"/>
              </a:rPr>
              <a:t>EKMO’dan</a:t>
            </a:r>
            <a:r>
              <a:rPr lang="tr-TR" sz="1200" kern="1200" dirty="0">
                <a:solidFill>
                  <a:schemeClr val="tx1"/>
                </a:solidFill>
                <a:effectLst/>
                <a:latin typeface="+mn-lt"/>
                <a:ea typeface="+mn-ea"/>
                <a:cs typeface="+mn-cs"/>
              </a:rPr>
              <a:t> CPFA tedavisine 2 gün 6’şar saat olarak devam edildi. Hastanın </a:t>
            </a:r>
            <a:r>
              <a:rPr lang="tr-TR" sz="1200" kern="1200" dirty="0" err="1">
                <a:solidFill>
                  <a:schemeClr val="tx1"/>
                </a:solidFill>
                <a:effectLst/>
                <a:latin typeface="+mn-lt"/>
                <a:ea typeface="+mn-ea"/>
                <a:cs typeface="+mn-cs"/>
              </a:rPr>
              <a:t>vvEKMO’su</a:t>
            </a:r>
            <a:r>
              <a:rPr lang="tr-TR" sz="1200" kern="1200" dirty="0">
                <a:solidFill>
                  <a:schemeClr val="tx1"/>
                </a:solidFill>
                <a:effectLst/>
                <a:latin typeface="+mn-lt"/>
                <a:ea typeface="+mn-ea"/>
                <a:cs typeface="+mn-cs"/>
              </a:rPr>
              <a:t> 3 kez değiştirilerek 39 gün takip edildikten sonra </a:t>
            </a:r>
            <a:r>
              <a:rPr lang="tr-TR" sz="1200" kern="1200" dirty="0" err="1">
                <a:solidFill>
                  <a:schemeClr val="tx1"/>
                </a:solidFill>
                <a:effectLst/>
                <a:latin typeface="+mn-lt"/>
                <a:ea typeface="+mn-ea"/>
                <a:cs typeface="+mn-cs"/>
              </a:rPr>
              <a:t>vvEKMO’dan</a:t>
            </a:r>
            <a:r>
              <a:rPr lang="tr-TR" sz="1200" kern="1200" dirty="0">
                <a:solidFill>
                  <a:schemeClr val="tx1"/>
                </a:solidFill>
                <a:effectLst/>
                <a:latin typeface="+mn-lt"/>
                <a:ea typeface="+mn-ea"/>
                <a:cs typeface="+mn-cs"/>
              </a:rPr>
              <a:t> ayrılmıştır. Halen </a:t>
            </a:r>
            <a:r>
              <a:rPr lang="tr-TR" sz="1200" kern="1200" dirty="0" err="1">
                <a:solidFill>
                  <a:schemeClr val="tx1"/>
                </a:solidFill>
                <a:effectLst/>
                <a:latin typeface="+mn-lt"/>
                <a:ea typeface="+mn-ea"/>
                <a:cs typeface="+mn-cs"/>
              </a:rPr>
              <a:t>trakeostomimize</a:t>
            </a:r>
            <a:r>
              <a:rPr lang="tr-TR" sz="1200" kern="1200" dirty="0">
                <a:solidFill>
                  <a:schemeClr val="tx1"/>
                </a:solidFill>
                <a:effectLst/>
                <a:latin typeface="+mn-lt"/>
                <a:ea typeface="+mn-ea"/>
                <a:cs typeface="+mn-cs"/>
              </a:rPr>
              <a:t> GKC 13 ve YBÜ 71.günde olarak takip ediliyor </a:t>
            </a:r>
            <a:endParaRPr lang="tr-TR" dirty="0"/>
          </a:p>
        </p:txBody>
      </p:sp>
      <p:sp>
        <p:nvSpPr>
          <p:cNvPr id="4" name="Slayt Numarası Yer Tutucusu 3"/>
          <p:cNvSpPr>
            <a:spLocks noGrp="1"/>
          </p:cNvSpPr>
          <p:nvPr>
            <p:ph type="sldNum" sz="quarter" idx="10"/>
          </p:nvPr>
        </p:nvSpPr>
        <p:spPr/>
        <p:txBody>
          <a:bodyPr/>
          <a:lstStyle/>
          <a:p>
            <a:fld id="{1D1D6EB2-F15A-47EE-A8E5-AA1BB8750D5D}" type="slidenum">
              <a:rPr lang="tr-TR" smtClean="0"/>
              <a:t>53</a:t>
            </a:fld>
            <a:endParaRPr lang="tr-TR"/>
          </a:p>
        </p:txBody>
      </p:sp>
    </p:spTree>
    <p:extLst>
      <p:ext uri="{BB962C8B-B14F-4D97-AF65-F5344CB8AC3E}">
        <p14:creationId xmlns:p14="http://schemas.microsoft.com/office/powerpoint/2010/main" val="1121775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kern="1200" dirty="0">
                <a:solidFill>
                  <a:schemeClr val="tx1"/>
                </a:solidFill>
                <a:effectLst/>
                <a:latin typeface="+mn-lt"/>
                <a:ea typeface="+mn-ea"/>
                <a:cs typeface="+mn-cs"/>
              </a:rPr>
              <a:t>Hastanın dolaşım sistemi, </a:t>
            </a:r>
            <a:r>
              <a:rPr lang="tr-TR" sz="1200" kern="1200" dirty="0" err="1">
                <a:solidFill>
                  <a:schemeClr val="tx1"/>
                </a:solidFill>
                <a:effectLst/>
                <a:latin typeface="+mn-lt"/>
                <a:ea typeface="+mn-ea"/>
                <a:cs typeface="+mn-cs"/>
              </a:rPr>
              <a:t>vvEKMO</a:t>
            </a:r>
            <a:r>
              <a:rPr lang="tr-TR" sz="1200" kern="1200" dirty="0">
                <a:solidFill>
                  <a:schemeClr val="tx1"/>
                </a:solidFill>
                <a:effectLst/>
                <a:latin typeface="+mn-lt"/>
                <a:ea typeface="+mn-ea"/>
                <a:cs typeface="+mn-cs"/>
              </a:rPr>
              <a:t> ve </a:t>
            </a:r>
            <a:r>
              <a:rPr lang="tr-TR" sz="1200" kern="1200" dirty="0" err="1">
                <a:solidFill>
                  <a:schemeClr val="tx1"/>
                </a:solidFill>
                <a:effectLst/>
                <a:latin typeface="+mn-lt"/>
                <a:ea typeface="+mn-ea"/>
                <a:cs typeface="+mn-cs"/>
              </a:rPr>
              <a:t>oksijenasyön</a:t>
            </a:r>
            <a:r>
              <a:rPr lang="tr-TR" sz="1200" kern="1200" dirty="0">
                <a:solidFill>
                  <a:schemeClr val="tx1"/>
                </a:solidFill>
                <a:effectLst/>
                <a:latin typeface="+mn-lt"/>
                <a:ea typeface="+mn-ea"/>
                <a:cs typeface="+mn-cs"/>
              </a:rPr>
              <a:t> yönetiminde </a:t>
            </a:r>
            <a:r>
              <a:rPr lang="tr-TR" sz="1200" kern="1200" dirty="0" err="1">
                <a:solidFill>
                  <a:schemeClr val="tx1"/>
                </a:solidFill>
                <a:effectLst/>
                <a:latin typeface="+mn-lt"/>
                <a:ea typeface="+mn-ea"/>
                <a:cs typeface="+mn-cs"/>
              </a:rPr>
              <a:t>Near</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Infrared</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Spectrofotometre</a:t>
            </a:r>
            <a:r>
              <a:rPr lang="tr-TR" sz="1200" kern="1200" dirty="0">
                <a:solidFill>
                  <a:schemeClr val="tx1"/>
                </a:solidFill>
                <a:effectLst/>
                <a:latin typeface="+mn-lt"/>
                <a:ea typeface="+mn-ea"/>
                <a:cs typeface="+mn-cs"/>
              </a:rPr>
              <a:t> (NIRS) kullanıldı (</a:t>
            </a:r>
            <a:r>
              <a:rPr lang="tr-TR" sz="1200" kern="1200" dirty="0" err="1">
                <a:solidFill>
                  <a:schemeClr val="tx1"/>
                </a:solidFill>
                <a:effectLst/>
                <a:latin typeface="+mn-lt"/>
                <a:ea typeface="+mn-ea"/>
                <a:cs typeface="+mn-cs"/>
              </a:rPr>
              <a:t>Invos</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Medtronic</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Inc</a:t>
            </a:r>
            <a:r>
              <a:rPr lang="tr-TR" sz="1200" kern="1200" dirty="0">
                <a:solidFill>
                  <a:schemeClr val="tx1"/>
                </a:solidFill>
                <a:effectLst/>
                <a:latin typeface="+mn-lt"/>
                <a:ea typeface="+mn-ea"/>
                <a:cs typeface="+mn-cs"/>
              </a:rPr>
              <a:t>). </a:t>
            </a:r>
            <a:r>
              <a:rPr lang="tr-TR" sz="1200" kern="1200" dirty="0" err="1">
                <a:solidFill>
                  <a:schemeClr val="tx1"/>
                </a:solidFill>
                <a:effectLst/>
                <a:latin typeface="+mn-lt"/>
                <a:ea typeface="+mn-ea"/>
                <a:cs typeface="+mn-cs"/>
              </a:rPr>
              <a:t>Kraniyal</a:t>
            </a:r>
            <a:r>
              <a:rPr lang="tr-TR" sz="1200" kern="1200" dirty="0">
                <a:solidFill>
                  <a:schemeClr val="tx1"/>
                </a:solidFill>
                <a:effectLst/>
                <a:latin typeface="+mn-lt"/>
                <a:ea typeface="+mn-ea"/>
                <a:cs typeface="+mn-cs"/>
              </a:rPr>
              <a:t> ve </a:t>
            </a:r>
            <a:r>
              <a:rPr lang="tr-TR" sz="1200" kern="1200" dirty="0" err="1">
                <a:solidFill>
                  <a:schemeClr val="tx1"/>
                </a:solidFill>
                <a:effectLst/>
                <a:latin typeface="+mn-lt"/>
                <a:ea typeface="+mn-ea"/>
                <a:cs typeface="+mn-cs"/>
              </a:rPr>
              <a:t>periferik</a:t>
            </a:r>
            <a:r>
              <a:rPr lang="tr-TR" sz="1200" kern="1200" dirty="0">
                <a:solidFill>
                  <a:schemeClr val="tx1"/>
                </a:solidFill>
                <a:effectLst/>
                <a:latin typeface="+mn-lt"/>
                <a:ea typeface="+mn-ea"/>
                <a:cs typeface="+mn-cs"/>
              </a:rPr>
              <a:t> yerleşimli </a:t>
            </a:r>
            <a:r>
              <a:rPr lang="tr-TR" sz="1200" kern="1200" dirty="0" err="1">
                <a:solidFill>
                  <a:schemeClr val="tx1"/>
                </a:solidFill>
                <a:effectLst/>
                <a:latin typeface="+mn-lt"/>
                <a:ea typeface="+mn-ea"/>
                <a:cs typeface="+mn-cs"/>
              </a:rPr>
              <a:t>problar</a:t>
            </a:r>
            <a:r>
              <a:rPr lang="tr-TR" sz="1200" kern="1200" dirty="0">
                <a:solidFill>
                  <a:schemeClr val="tx1"/>
                </a:solidFill>
                <a:effectLst/>
                <a:latin typeface="+mn-lt"/>
                <a:ea typeface="+mn-ea"/>
                <a:cs typeface="+mn-cs"/>
              </a:rPr>
              <a:t> ile kan gazının yanında diğer </a:t>
            </a:r>
            <a:r>
              <a:rPr lang="tr-TR" sz="1200" kern="1200" dirty="0" err="1">
                <a:solidFill>
                  <a:schemeClr val="tx1"/>
                </a:solidFill>
                <a:effectLst/>
                <a:latin typeface="+mn-lt"/>
                <a:ea typeface="+mn-ea"/>
                <a:cs typeface="+mn-cs"/>
              </a:rPr>
              <a:t>monitorizasyon</a:t>
            </a:r>
            <a:r>
              <a:rPr lang="tr-TR" sz="1200" kern="1200" dirty="0">
                <a:solidFill>
                  <a:schemeClr val="tx1"/>
                </a:solidFill>
                <a:effectLst/>
                <a:latin typeface="+mn-lt"/>
                <a:ea typeface="+mn-ea"/>
                <a:cs typeface="+mn-cs"/>
              </a:rPr>
              <a:t> değerlerine ilave olarak elde edilen NIRS verileri ile etkin bir tedavi sağlanmaya çalışıldı.</a:t>
            </a:r>
          </a:p>
          <a:p>
            <a:endParaRPr lang="tr-TR" dirty="0"/>
          </a:p>
        </p:txBody>
      </p:sp>
      <p:sp>
        <p:nvSpPr>
          <p:cNvPr id="4" name="Slayt Numarası Yer Tutucusu 3"/>
          <p:cNvSpPr>
            <a:spLocks noGrp="1"/>
          </p:cNvSpPr>
          <p:nvPr>
            <p:ph type="sldNum" sz="quarter" idx="10"/>
          </p:nvPr>
        </p:nvSpPr>
        <p:spPr/>
        <p:txBody>
          <a:bodyPr/>
          <a:lstStyle/>
          <a:p>
            <a:fld id="{1D1D6EB2-F15A-47EE-A8E5-AA1BB8750D5D}" type="slidenum">
              <a:rPr lang="tr-TR" smtClean="0"/>
              <a:t>65</a:t>
            </a:fld>
            <a:endParaRPr lang="tr-TR"/>
          </a:p>
        </p:txBody>
      </p:sp>
    </p:spTree>
    <p:extLst>
      <p:ext uri="{BB962C8B-B14F-4D97-AF65-F5344CB8AC3E}">
        <p14:creationId xmlns:p14="http://schemas.microsoft.com/office/powerpoint/2010/main" val="3370687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743FE482-CDE8-454B-859C-7095A93EB7A2}" type="datetimeFigureOut">
              <a:rPr lang="tr-TR" smtClean="0"/>
              <a:t>21.05.2022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4DECD60-B626-4601-A572-0D811D03715E}" type="slidenum">
              <a:rPr lang="tr-TR" smtClean="0"/>
              <a:t>‹#›</a:t>
            </a:fld>
            <a:endParaRPr lang="tr-TR"/>
          </a:p>
        </p:txBody>
      </p:sp>
    </p:spTree>
    <p:extLst>
      <p:ext uri="{BB962C8B-B14F-4D97-AF65-F5344CB8AC3E}">
        <p14:creationId xmlns:p14="http://schemas.microsoft.com/office/powerpoint/2010/main" val="3215955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43FE482-CDE8-454B-859C-7095A93EB7A2}" type="datetimeFigureOut">
              <a:rPr lang="tr-TR" smtClean="0"/>
              <a:t>21.05.2022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4DECD60-B626-4601-A572-0D811D03715E}" type="slidenum">
              <a:rPr lang="tr-TR" smtClean="0"/>
              <a:t>‹#›</a:t>
            </a:fld>
            <a:endParaRPr lang="tr-TR"/>
          </a:p>
        </p:txBody>
      </p:sp>
    </p:spTree>
    <p:extLst>
      <p:ext uri="{BB962C8B-B14F-4D97-AF65-F5344CB8AC3E}">
        <p14:creationId xmlns:p14="http://schemas.microsoft.com/office/powerpoint/2010/main" val="2766912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743FE482-CDE8-454B-859C-7095A93EB7A2}" type="datetimeFigureOut">
              <a:rPr lang="tr-TR" smtClean="0"/>
              <a:t>21.05.2022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4DECD60-B626-4601-A572-0D811D03715E}" type="slidenum">
              <a:rPr lang="tr-TR" smtClean="0"/>
              <a:t>‹#›</a:t>
            </a:fld>
            <a:endParaRPr lang="tr-TR"/>
          </a:p>
        </p:txBody>
      </p:sp>
    </p:spTree>
    <p:extLst>
      <p:ext uri="{BB962C8B-B14F-4D97-AF65-F5344CB8AC3E}">
        <p14:creationId xmlns:p14="http://schemas.microsoft.com/office/powerpoint/2010/main" val="2344064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743FE482-CDE8-454B-859C-7095A93EB7A2}" type="datetimeFigureOut">
              <a:rPr lang="tr-TR" smtClean="0"/>
              <a:t>21.05.2022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4DECD60-B626-4601-A572-0D811D03715E}" type="slidenum">
              <a:rPr lang="tr-TR" smtClean="0"/>
              <a:t>‹#›</a:t>
            </a:fld>
            <a:endParaRPr lang="tr-TR"/>
          </a:p>
        </p:txBody>
      </p:sp>
    </p:spTree>
    <p:extLst>
      <p:ext uri="{BB962C8B-B14F-4D97-AF65-F5344CB8AC3E}">
        <p14:creationId xmlns:p14="http://schemas.microsoft.com/office/powerpoint/2010/main" val="3654172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743FE482-CDE8-454B-859C-7095A93EB7A2}" type="datetimeFigureOut">
              <a:rPr lang="tr-TR" smtClean="0"/>
              <a:t>21.05.2022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54DECD60-B626-4601-A572-0D811D03715E}" type="slidenum">
              <a:rPr lang="tr-TR" smtClean="0"/>
              <a:t>‹#›</a:t>
            </a:fld>
            <a:endParaRPr lang="tr-TR"/>
          </a:p>
        </p:txBody>
      </p:sp>
    </p:spTree>
    <p:extLst>
      <p:ext uri="{BB962C8B-B14F-4D97-AF65-F5344CB8AC3E}">
        <p14:creationId xmlns:p14="http://schemas.microsoft.com/office/powerpoint/2010/main" val="2137725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743FE482-CDE8-454B-859C-7095A93EB7A2}" type="datetimeFigureOut">
              <a:rPr lang="tr-TR" smtClean="0"/>
              <a:t>21.05.2022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54DECD60-B626-4601-A572-0D811D03715E}" type="slidenum">
              <a:rPr lang="tr-TR" smtClean="0"/>
              <a:t>‹#›</a:t>
            </a:fld>
            <a:endParaRPr lang="tr-TR"/>
          </a:p>
        </p:txBody>
      </p:sp>
    </p:spTree>
    <p:extLst>
      <p:ext uri="{BB962C8B-B14F-4D97-AF65-F5344CB8AC3E}">
        <p14:creationId xmlns:p14="http://schemas.microsoft.com/office/powerpoint/2010/main" val="1688570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743FE482-CDE8-454B-859C-7095A93EB7A2}" type="datetimeFigureOut">
              <a:rPr lang="tr-TR" smtClean="0"/>
              <a:t>21.05.2022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54DECD60-B626-4601-A572-0D811D03715E}" type="slidenum">
              <a:rPr lang="tr-TR" smtClean="0"/>
              <a:t>‹#›</a:t>
            </a:fld>
            <a:endParaRPr lang="tr-TR"/>
          </a:p>
        </p:txBody>
      </p:sp>
    </p:spTree>
    <p:extLst>
      <p:ext uri="{BB962C8B-B14F-4D97-AF65-F5344CB8AC3E}">
        <p14:creationId xmlns:p14="http://schemas.microsoft.com/office/powerpoint/2010/main" val="3328178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743FE482-CDE8-454B-859C-7095A93EB7A2}" type="datetimeFigureOut">
              <a:rPr lang="tr-TR" smtClean="0"/>
              <a:t>21.05.2022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4DECD60-B626-4601-A572-0D811D03715E}" type="slidenum">
              <a:rPr lang="tr-TR" smtClean="0"/>
              <a:t>‹#›</a:t>
            </a:fld>
            <a:endParaRPr lang="tr-TR"/>
          </a:p>
        </p:txBody>
      </p:sp>
    </p:spTree>
    <p:extLst>
      <p:ext uri="{BB962C8B-B14F-4D97-AF65-F5344CB8AC3E}">
        <p14:creationId xmlns:p14="http://schemas.microsoft.com/office/powerpoint/2010/main" val="867788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743FE482-CDE8-454B-859C-7095A93EB7A2}" type="datetimeFigureOut">
              <a:rPr lang="tr-TR" smtClean="0"/>
              <a:t>21.05.2022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4DECD60-B626-4601-A572-0D811D03715E}" type="slidenum">
              <a:rPr lang="tr-TR" smtClean="0"/>
              <a:t>‹#›</a:t>
            </a:fld>
            <a:endParaRPr lang="tr-TR"/>
          </a:p>
        </p:txBody>
      </p:sp>
    </p:spTree>
    <p:extLst>
      <p:ext uri="{BB962C8B-B14F-4D97-AF65-F5344CB8AC3E}">
        <p14:creationId xmlns:p14="http://schemas.microsoft.com/office/powerpoint/2010/main" val="2993370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43FE482-CDE8-454B-859C-7095A93EB7A2}" type="datetimeFigureOut">
              <a:rPr lang="tr-TR" smtClean="0"/>
              <a:t>21.05.2022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4DECD60-B626-4601-A572-0D811D03715E}" type="slidenum">
              <a:rPr lang="tr-TR" smtClean="0"/>
              <a:t>‹#›</a:t>
            </a:fld>
            <a:endParaRPr lang="tr-TR"/>
          </a:p>
        </p:txBody>
      </p:sp>
    </p:spTree>
    <p:extLst>
      <p:ext uri="{BB962C8B-B14F-4D97-AF65-F5344CB8AC3E}">
        <p14:creationId xmlns:p14="http://schemas.microsoft.com/office/powerpoint/2010/main" val="4106515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743FE482-CDE8-454B-859C-7095A93EB7A2}" type="datetimeFigureOut">
              <a:rPr lang="tr-TR" smtClean="0"/>
              <a:t>21.05.2022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4DECD60-B626-4601-A572-0D811D03715E}" type="slidenum">
              <a:rPr lang="tr-TR" smtClean="0"/>
              <a:t>‹#›</a:t>
            </a:fld>
            <a:endParaRPr lang="tr-TR"/>
          </a:p>
        </p:txBody>
      </p:sp>
    </p:spTree>
    <p:extLst>
      <p:ext uri="{BB962C8B-B14F-4D97-AF65-F5344CB8AC3E}">
        <p14:creationId xmlns:p14="http://schemas.microsoft.com/office/powerpoint/2010/main" val="3122895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DABD0F-1A8B-C94F-949F-793941BED9E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C2564D7-6BB9-4D47-8E05-45C0A8534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D4B7673-2726-6F4D-AA22-60C862CB4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6DB6E5C-9D11-FD4F-9C40-992CA1877B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2A4C1-E65E-E84C-9C85-BFE0B8716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4946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D2FBA4-AB04-BA46-BDA4-7345336372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6204B38-AD81-8E42-B548-220F7B4BF823}"/>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820974B-BC91-8447-8ECB-E66A2908C6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FC87FB1-9D8D-C441-A854-93A0C969F2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43B53048-F1EB-8243-A139-D6A5F20A97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5447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67E367-F1FC-AD4B-A5A9-FBF37298BD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17998FE-F6DD-4542-89B5-5575F3853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89F7357B-C2E8-DE42-B42B-D72371C98B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D2489007-4987-434A-A1F1-EA109A2108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65755-E29B-064D-902F-2C6430DA93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060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58FD63F-FAA4-DE4F-A900-1363A03C78E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38057D-7B63-5942-A90C-8BDF8849ACFE}"/>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F116E17C-0CA4-C542-B49C-A048F7EE1FF6}"/>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43FF76FC-3F3B-2848-BB80-4B0B66B02C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15054369-C80E-3340-8D3F-24909DE053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DB6F4FA0-3DC9-9E41-961F-4018D8989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10564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4B057FF-0A77-D545-85E7-DF24A2CB4A8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403BA6E-5CFE-B045-A354-F1A44A7B80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EC6BF19D-E533-6D48-83D4-8BAAFAE0C1FA}"/>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C08D5396-9C30-FC45-AB58-DC8501AAD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338394C4-9FE9-7946-8EF5-BDD693FA2A19}"/>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2147DFE8-65CD-044C-A521-E63B7ABB86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 Bilgi Yer Tutucusu 7">
            <a:extLst>
              <a:ext uri="{FF2B5EF4-FFF2-40B4-BE49-F238E27FC236}">
                <a16:creationId xmlns:a16="http://schemas.microsoft.com/office/drawing/2014/main" id="{CF27BF39-9809-9948-BECB-C6B6990BB6D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a:extLst>
              <a:ext uri="{FF2B5EF4-FFF2-40B4-BE49-F238E27FC236}">
                <a16:creationId xmlns:a16="http://schemas.microsoft.com/office/drawing/2014/main" id="{9348E67E-B214-664E-AB8B-5F7C9FAD68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9238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94175F-633A-0E4B-9BAD-0D1189FC0DD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61A66E4-7B07-2849-A8B9-D91E5B749C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 Bilgi Yer Tutucusu 3">
            <a:extLst>
              <a:ext uri="{FF2B5EF4-FFF2-40B4-BE49-F238E27FC236}">
                <a16:creationId xmlns:a16="http://schemas.microsoft.com/office/drawing/2014/main" id="{69A73917-FF7D-B445-83BC-5AB161D3AA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a:extLst>
              <a:ext uri="{FF2B5EF4-FFF2-40B4-BE49-F238E27FC236}">
                <a16:creationId xmlns:a16="http://schemas.microsoft.com/office/drawing/2014/main" id="{4DB0A003-D361-A940-9E16-8FC59BA295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50653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1F4E354-74DA-7141-881C-3811B6196C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 Bilgi Yer Tutucusu 2">
            <a:extLst>
              <a:ext uri="{FF2B5EF4-FFF2-40B4-BE49-F238E27FC236}">
                <a16:creationId xmlns:a16="http://schemas.microsoft.com/office/drawing/2014/main" id="{62226F82-F95C-AF42-8A5D-9F73F974C4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a:extLst>
              <a:ext uri="{FF2B5EF4-FFF2-40B4-BE49-F238E27FC236}">
                <a16:creationId xmlns:a16="http://schemas.microsoft.com/office/drawing/2014/main" id="{E469FFD8-A0AC-234A-8C9F-637653DC1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42748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959F6-C958-0B4F-989E-4BE200E936C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026CEE3-0F1F-4A43-BC44-0FB55A615D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CA8D924E-1574-1C4B-8A65-6F2F27FC8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BCC2291-1442-E14E-B00C-F8AA216FA52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011E1CF9-E3B9-0B41-A7C9-E609E840746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F5B93B92-355A-544F-A07B-51DB7C507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7065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CD7A41-02D2-C644-904B-0F6DFC7187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D6913EB-F7F8-A548-A53B-DFB7A3356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BE5DD39-2C5B-F445-9152-8A6B1BD1A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6C81F6B8-5704-F74E-9093-1A76FAC0E1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248B913B-8020-C842-ABC0-805E666216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786A0876-B77B-EF4B-B790-B5BDABF06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38446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7F192E-464E-C245-BD14-AB492D9968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5DD5DDB-CD95-3B42-AF98-F0A0BDA41506}"/>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11214C0E-ACF0-104D-80E4-F130D266A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1C3FD794-1512-7C42-BD32-67D1A866CD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C64F3F2F-C798-0043-9D3E-BDFC93CA72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402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2F4C6BB-2DF1-E94F-9B70-285B44243E7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2BC2122-E375-AF4E-8E51-6EC2177FF752}"/>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F217075-E481-AE49-918E-DA149010637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2BA6C43B-2663-914A-8FE5-9C711CAF7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EDF98A3D-FB96-2149-8F2A-9E072F7D99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7719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DABD0F-1A8B-C94F-949F-793941BED9E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C2564D7-6BB9-4D47-8E05-45C0A8534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D4B7673-2726-6F4D-AA22-60C862CB4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6DB6E5C-9D11-FD4F-9C40-992CA1877B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2A4C1-E65E-E84C-9C85-BFE0B8716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8354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D2FBA4-AB04-BA46-BDA4-7345336372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6204B38-AD81-8E42-B548-220F7B4BF823}"/>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820974B-BC91-8447-8ECB-E66A2908C6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FC87FB1-9D8D-C441-A854-93A0C969F2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43B53048-F1EB-8243-A139-D6A5F20A97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17168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67E367-F1FC-AD4B-A5A9-FBF37298BD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17998FE-F6DD-4542-89B5-5575F3853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89F7357B-C2E8-DE42-B42B-D72371C98B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D2489007-4987-434A-A1F1-EA109A2108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65755-E29B-064D-902F-2C6430DA93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49643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58FD63F-FAA4-DE4F-A900-1363A03C78E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38057D-7B63-5942-A90C-8BDF8849ACFE}"/>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F116E17C-0CA4-C542-B49C-A048F7EE1FF6}"/>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43FF76FC-3F3B-2848-BB80-4B0B66B02C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15054369-C80E-3340-8D3F-24909DE053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DB6F4FA0-3DC9-9E41-961F-4018D8989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9485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4B057FF-0A77-D545-85E7-DF24A2CB4A8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403BA6E-5CFE-B045-A354-F1A44A7B80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EC6BF19D-E533-6D48-83D4-8BAAFAE0C1FA}"/>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C08D5396-9C30-FC45-AB58-DC8501AAD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338394C4-9FE9-7946-8EF5-BDD693FA2A19}"/>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2147DFE8-65CD-044C-A521-E63B7ABB86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 Bilgi Yer Tutucusu 7">
            <a:extLst>
              <a:ext uri="{FF2B5EF4-FFF2-40B4-BE49-F238E27FC236}">
                <a16:creationId xmlns:a16="http://schemas.microsoft.com/office/drawing/2014/main" id="{CF27BF39-9809-9948-BECB-C6B6990BB6D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a:extLst>
              <a:ext uri="{FF2B5EF4-FFF2-40B4-BE49-F238E27FC236}">
                <a16:creationId xmlns:a16="http://schemas.microsoft.com/office/drawing/2014/main" id="{9348E67E-B214-664E-AB8B-5F7C9FAD68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44566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94175F-633A-0E4B-9BAD-0D1189FC0DD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61A66E4-7B07-2849-A8B9-D91E5B749C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 Bilgi Yer Tutucusu 3">
            <a:extLst>
              <a:ext uri="{FF2B5EF4-FFF2-40B4-BE49-F238E27FC236}">
                <a16:creationId xmlns:a16="http://schemas.microsoft.com/office/drawing/2014/main" id="{69A73917-FF7D-B445-83BC-5AB161D3AA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a:extLst>
              <a:ext uri="{FF2B5EF4-FFF2-40B4-BE49-F238E27FC236}">
                <a16:creationId xmlns:a16="http://schemas.microsoft.com/office/drawing/2014/main" id="{4DB0A003-D361-A940-9E16-8FC59BA295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9009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1F4E354-74DA-7141-881C-3811B6196C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 Bilgi Yer Tutucusu 2">
            <a:extLst>
              <a:ext uri="{FF2B5EF4-FFF2-40B4-BE49-F238E27FC236}">
                <a16:creationId xmlns:a16="http://schemas.microsoft.com/office/drawing/2014/main" id="{62226F82-F95C-AF42-8A5D-9F73F974C4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a:extLst>
              <a:ext uri="{FF2B5EF4-FFF2-40B4-BE49-F238E27FC236}">
                <a16:creationId xmlns:a16="http://schemas.microsoft.com/office/drawing/2014/main" id="{E469FFD8-A0AC-234A-8C9F-637653DC1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82175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959F6-C958-0B4F-989E-4BE200E936C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026CEE3-0F1F-4A43-BC44-0FB55A615D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CA8D924E-1574-1C4B-8A65-6F2F27FC8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BCC2291-1442-E14E-B00C-F8AA216FA52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011E1CF9-E3B9-0B41-A7C9-E609E840746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F5B93B92-355A-544F-A07B-51DB7C507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0431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CD7A41-02D2-C644-904B-0F6DFC7187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D6913EB-F7F8-A548-A53B-DFB7A3356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BE5DD39-2C5B-F445-9152-8A6B1BD1A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6C81F6B8-5704-F74E-9093-1A76FAC0E1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248B913B-8020-C842-ABC0-805E666216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786A0876-B77B-EF4B-B790-B5BDABF06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00143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7F192E-464E-C245-BD14-AB492D9968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5DD5DDB-CD95-3B42-AF98-F0A0BDA41506}"/>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11214C0E-ACF0-104D-80E4-F130D266A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1C3FD794-1512-7C42-BD32-67D1A866CD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C64F3F2F-C798-0043-9D3E-BDFC93CA72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1080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2F4C6BB-2DF1-E94F-9B70-285B44243E7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2BC2122-E375-AF4E-8E51-6EC2177FF752}"/>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F217075-E481-AE49-918E-DA149010637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2BA6C43B-2663-914A-8FE5-9C711CAF7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EDF98A3D-FB96-2149-8F2A-9E072F7D99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459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DABD0F-1A8B-C94F-949F-793941BED9E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C2564D7-6BB9-4D47-8E05-45C0A8534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D4B7673-2726-6F4D-AA22-60C862CB4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6DB6E5C-9D11-FD4F-9C40-992CA1877B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2A4C1-E65E-E84C-9C85-BFE0B8716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9971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D2FBA4-AB04-BA46-BDA4-7345336372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6204B38-AD81-8E42-B548-220F7B4BF823}"/>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820974B-BC91-8447-8ECB-E66A2908C6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FC87FB1-9D8D-C441-A854-93A0C969F2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43B53048-F1EB-8243-A139-D6A5F20A97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92013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67E367-F1FC-AD4B-A5A9-FBF37298BD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17998FE-F6DD-4542-89B5-5575F3853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89F7357B-C2E8-DE42-B42B-D72371C98B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D2489007-4987-434A-A1F1-EA109A2108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65755-E29B-064D-902F-2C6430DA93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85240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58FD63F-FAA4-DE4F-A900-1363A03C78E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38057D-7B63-5942-A90C-8BDF8849ACFE}"/>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F116E17C-0CA4-C542-B49C-A048F7EE1FF6}"/>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43FF76FC-3F3B-2848-BB80-4B0B66B02C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15054369-C80E-3340-8D3F-24909DE053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DB6F4FA0-3DC9-9E41-961F-4018D8989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21902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4B057FF-0A77-D545-85E7-DF24A2CB4A8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403BA6E-5CFE-B045-A354-F1A44A7B80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EC6BF19D-E533-6D48-83D4-8BAAFAE0C1FA}"/>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C08D5396-9C30-FC45-AB58-DC8501AAD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338394C4-9FE9-7946-8EF5-BDD693FA2A19}"/>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2147DFE8-65CD-044C-A521-E63B7ABB86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 Bilgi Yer Tutucusu 7">
            <a:extLst>
              <a:ext uri="{FF2B5EF4-FFF2-40B4-BE49-F238E27FC236}">
                <a16:creationId xmlns:a16="http://schemas.microsoft.com/office/drawing/2014/main" id="{CF27BF39-9809-9948-BECB-C6B6990BB6D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a:extLst>
              <a:ext uri="{FF2B5EF4-FFF2-40B4-BE49-F238E27FC236}">
                <a16:creationId xmlns:a16="http://schemas.microsoft.com/office/drawing/2014/main" id="{9348E67E-B214-664E-AB8B-5F7C9FAD68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83322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94175F-633A-0E4B-9BAD-0D1189FC0DD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61A66E4-7B07-2849-A8B9-D91E5B749C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 Bilgi Yer Tutucusu 3">
            <a:extLst>
              <a:ext uri="{FF2B5EF4-FFF2-40B4-BE49-F238E27FC236}">
                <a16:creationId xmlns:a16="http://schemas.microsoft.com/office/drawing/2014/main" id="{69A73917-FF7D-B445-83BC-5AB161D3AA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a:extLst>
              <a:ext uri="{FF2B5EF4-FFF2-40B4-BE49-F238E27FC236}">
                <a16:creationId xmlns:a16="http://schemas.microsoft.com/office/drawing/2014/main" id="{4DB0A003-D361-A940-9E16-8FC59BA295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6968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1F4E354-74DA-7141-881C-3811B6196C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 Bilgi Yer Tutucusu 2">
            <a:extLst>
              <a:ext uri="{FF2B5EF4-FFF2-40B4-BE49-F238E27FC236}">
                <a16:creationId xmlns:a16="http://schemas.microsoft.com/office/drawing/2014/main" id="{62226F82-F95C-AF42-8A5D-9F73F974C4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a:extLst>
              <a:ext uri="{FF2B5EF4-FFF2-40B4-BE49-F238E27FC236}">
                <a16:creationId xmlns:a16="http://schemas.microsoft.com/office/drawing/2014/main" id="{E469FFD8-A0AC-234A-8C9F-637653DC1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1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959F6-C958-0B4F-989E-4BE200E936C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026CEE3-0F1F-4A43-BC44-0FB55A615D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CA8D924E-1574-1C4B-8A65-6F2F27FC8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BCC2291-1442-E14E-B00C-F8AA216FA52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011E1CF9-E3B9-0B41-A7C9-E609E840746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F5B93B92-355A-544F-A07B-51DB7C507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759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CD7A41-02D2-C644-904B-0F6DFC7187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D6913EB-F7F8-A548-A53B-DFB7A3356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BE5DD39-2C5B-F445-9152-8A6B1BD1A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6C81F6B8-5704-F74E-9093-1A76FAC0E1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248B913B-8020-C842-ABC0-805E666216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786A0876-B77B-EF4B-B790-B5BDABF06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0071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7F192E-464E-C245-BD14-AB492D9968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5DD5DDB-CD95-3B42-AF98-F0A0BDA41506}"/>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11214C0E-ACF0-104D-80E4-F130D266A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1C3FD794-1512-7C42-BD32-67D1A866CD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C64F3F2F-C798-0043-9D3E-BDFC93CA72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85277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2F4C6BB-2DF1-E94F-9B70-285B44243E7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2BC2122-E375-AF4E-8E51-6EC2177FF752}"/>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F217075-E481-AE49-918E-DA149010637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2BA6C43B-2663-914A-8FE5-9C711CAF7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EDF98A3D-FB96-2149-8F2A-9E072F7D99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7914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DABD0F-1A8B-C94F-949F-793941BED9E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C2564D7-6BB9-4D47-8E05-45C0A8534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D4B7673-2726-6F4D-AA22-60C862CB4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6DB6E5C-9D11-FD4F-9C40-992CA1877B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2A4C1-E65E-E84C-9C85-BFE0B8716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20000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D2FBA4-AB04-BA46-BDA4-7345336372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6204B38-AD81-8E42-B548-220F7B4BF823}"/>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820974B-BC91-8447-8ECB-E66A2908C6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FC87FB1-9D8D-C441-A854-93A0C969F2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43B53048-F1EB-8243-A139-D6A5F20A97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21537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67E367-F1FC-AD4B-A5A9-FBF37298BD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17998FE-F6DD-4542-89B5-5575F3853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89F7357B-C2E8-DE42-B42B-D72371C98B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D2489007-4987-434A-A1F1-EA109A2108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65755-E29B-064D-902F-2C6430DA93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99270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58FD63F-FAA4-DE4F-A900-1363A03C78E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38057D-7B63-5942-A90C-8BDF8849ACFE}"/>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F116E17C-0CA4-C542-B49C-A048F7EE1FF6}"/>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43FF76FC-3F3B-2848-BB80-4B0B66B02C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15054369-C80E-3340-8D3F-24909DE053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DB6F4FA0-3DC9-9E41-961F-4018D8989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51966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4B057FF-0A77-D545-85E7-DF24A2CB4A8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403BA6E-5CFE-B045-A354-F1A44A7B80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EC6BF19D-E533-6D48-83D4-8BAAFAE0C1FA}"/>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C08D5396-9C30-FC45-AB58-DC8501AAD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338394C4-9FE9-7946-8EF5-BDD693FA2A19}"/>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2147DFE8-65CD-044C-A521-E63B7ABB86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 Bilgi Yer Tutucusu 7">
            <a:extLst>
              <a:ext uri="{FF2B5EF4-FFF2-40B4-BE49-F238E27FC236}">
                <a16:creationId xmlns:a16="http://schemas.microsoft.com/office/drawing/2014/main" id="{CF27BF39-9809-9948-BECB-C6B6990BB6D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a:extLst>
              <a:ext uri="{FF2B5EF4-FFF2-40B4-BE49-F238E27FC236}">
                <a16:creationId xmlns:a16="http://schemas.microsoft.com/office/drawing/2014/main" id="{9348E67E-B214-664E-AB8B-5F7C9FAD68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82251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94175F-633A-0E4B-9BAD-0D1189FC0DD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61A66E4-7B07-2849-A8B9-D91E5B749C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 Bilgi Yer Tutucusu 3">
            <a:extLst>
              <a:ext uri="{FF2B5EF4-FFF2-40B4-BE49-F238E27FC236}">
                <a16:creationId xmlns:a16="http://schemas.microsoft.com/office/drawing/2014/main" id="{69A73917-FF7D-B445-83BC-5AB161D3AA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a:extLst>
              <a:ext uri="{FF2B5EF4-FFF2-40B4-BE49-F238E27FC236}">
                <a16:creationId xmlns:a16="http://schemas.microsoft.com/office/drawing/2014/main" id="{4DB0A003-D361-A940-9E16-8FC59BA295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97798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1F4E354-74DA-7141-881C-3811B6196C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 Bilgi Yer Tutucusu 2">
            <a:extLst>
              <a:ext uri="{FF2B5EF4-FFF2-40B4-BE49-F238E27FC236}">
                <a16:creationId xmlns:a16="http://schemas.microsoft.com/office/drawing/2014/main" id="{62226F82-F95C-AF42-8A5D-9F73F974C4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a:extLst>
              <a:ext uri="{FF2B5EF4-FFF2-40B4-BE49-F238E27FC236}">
                <a16:creationId xmlns:a16="http://schemas.microsoft.com/office/drawing/2014/main" id="{E469FFD8-A0AC-234A-8C9F-637653DC1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74999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959F6-C958-0B4F-989E-4BE200E936C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026CEE3-0F1F-4A43-BC44-0FB55A615D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CA8D924E-1574-1C4B-8A65-6F2F27FC8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BCC2291-1442-E14E-B00C-F8AA216FA52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011E1CF9-E3B9-0B41-A7C9-E609E840746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F5B93B92-355A-544F-A07B-51DB7C507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53786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CD7A41-02D2-C644-904B-0F6DFC7187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D6913EB-F7F8-A548-A53B-DFB7A3356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BE5DD39-2C5B-F445-9152-8A6B1BD1A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6C81F6B8-5704-F74E-9093-1A76FAC0E1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248B913B-8020-C842-ABC0-805E666216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786A0876-B77B-EF4B-B790-B5BDABF06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60066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7F192E-464E-C245-BD14-AB492D9968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5DD5DDB-CD95-3B42-AF98-F0A0BDA41506}"/>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11214C0E-ACF0-104D-80E4-F130D266A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1C3FD794-1512-7C42-BD32-67D1A866CD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C64F3F2F-C798-0043-9D3E-BDFC93CA72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37184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2F4C6BB-2DF1-E94F-9B70-285B44243E7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2BC2122-E375-AF4E-8E51-6EC2177FF752}"/>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F217075-E481-AE49-918E-DA149010637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2BA6C43B-2663-914A-8FE5-9C711CAF7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EDF98A3D-FB96-2149-8F2A-9E072F7D99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4751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DABD0F-1A8B-C94F-949F-793941BED9E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C2564D7-6BB9-4D47-8E05-45C0A8534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D4B7673-2726-6F4D-AA22-60C862CB4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6DB6E5C-9D11-FD4F-9C40-992CA1877B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2A4C1-E65E-E84C-9C85-BFE0B8716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44762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D2FBA4-AB04-BA46-BDA4-7345336372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6204B38-AD81-8E42-B548-220F7B4BF823}"/>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820974B-BC91-8447-8ECB-E66A2908C6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FC87FB1-9D8D-C441-A854-93A0C969F2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43B53048-F1EB-8243-A139-D6A5F20A97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14437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67E367-F1FC-AD4B-A5A9-FBF37298BD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17998FE-F6DD-4542-89B5-5575F3853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89F7357B-C2E8-DE42-B42B-D72371C98B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D2489007-4987-434A-A1F1-EA109A2108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65755-E29B-064D-902F-2C6430DA93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72660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58FD63F-FAA4-DE4F-A900-1363A03C78E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38057D-7B63-5942-A90C-8BDF8849ACFE}"/>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F116E17C-0CA4-C542-B49C-A048F7EE1FF6}"/>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43FF76FC-3F3B-2848-BB80-4B0B66B02C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15054369-C80E-3340-8D3F-24909DE053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DB6F4FA0-3DC9-9E41-961F-4018D8989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29012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4B057FF-0A77-D545-85E7-DF24A2CB4A8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403BA6E-5CFE-B045-A354-F1A44A7B80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EC6BF19D-E533-6D48-83D4-8BAAFAE0C1FA}"/>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C08D5396-9C30-FC45-AB58-DC8501AAD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338394C4-9FE9-7946-8EF5-BDD693FA2A19}"/>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2147DFE8-65CD-044C-A521-E63B7ABB86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 Bilgi Yer Tutucusu 7">
            <a:extLst>
              <a:ext uri="{FF2B5EF4-FFF2-40B4-BE49-F238E27FC236}">
                <a16:creationId xmlns:a16="http://schemas.microsoft.com/office/drawing/2014/main" id="{CF27BF39-9809-9948-BECB-C6B6990BB6D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a:extLst>
              <a:ext uri="{FF2B5EF4-FFF2-40B4-BE49-F238E27FC236}">
                <a16:creationId xmlns:a16="http://schemas.microsoft.com/office/drawing/2014/main" id="{9348E67E-B214-664E-AB8B-5F7C9FAD68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39625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94175F-633A-0E4B-9BAD-0D1189FC0DD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61A66E4-7B07-2849-A8B9-D91E5B749C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 Bilgi Yer Tutucusu 3">
            <a:extLst>
              <a:ext uri="{FF2B5EF4-FFF2-40B4-BE49-F238E27FC236}">
                <a16:creationId xmlns:a16="http://schemas.microsoft.com/office/drawing/2014/main" id="{69A73917-FF7D-B445-83BC-5AB161D3AA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a:extLst>
              <a:ext uri="{FF2B5EF4-FFF2-40B4-BE49-F238E27FC236}">
                <a16:creationId xmlns:a16="http://schemas.microsoft.com/office/drawing/2014/main" id="{4DB0A003-D361-A940-9E16-8FC59BA295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83714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1F4E354-74DA-7141-881C-3811B6196C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 Bilgi Yer Tutucusu 2">
            <a:extLst>
              <a:ext uri="{FF2B5EF4-FFF2-40B4-BE49-F238E27FC236}">
                <a16:creationId xmlns:a16="http://schemas.microsoft.com/office/drawing/2014/main" id="{62226F82-F95C-AF42-8A5D-9F73F974C4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a:extLst>
              <a:ext uri="{FF2B5EF4-FFF2-40B4-BE49-F238E27FC236}">
                <a16:creationId xmlns:a16="http://schemas.microsoft.com/office/drawing/2014/main" id="{E469FFD8-A0AC-234A-8C9F-637653DC1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6268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959F6-C958-0B4F-989E-4BE200E936C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026CEE3-0F1F-4A43-BC44-0FB55A615D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CA8D924E-1574-1C4B-8A65-6F2F27FC8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BCC2291-1442-E14E-B00C-F8AA216FA52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011E1CF9-E3B9-0B41-A7C9-E609E840746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F5B93B92-355A-544F-A07B-51DB7C507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93670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CD7A41-02D2-C644-904B-0F6DFC7187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D6913EB-F7F8-A548-A53B-DFB7A3356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BE5DD39-2C5B-F445-9152-8A6B1BD1A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6C81F6B8-5704-F74E-9093-1A76FAC0E1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248B913B-8020-C842-ABC0-805E666216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786A0876-B77B-EF4B-B790-B5BDABF06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2505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7F192E-464E-C245-BD14-AB492D9968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5DD5DDB-CD95-3B42-AF98-F0A0BDA41506}"/>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11214C0E-ACF0-104D-80E4-F130D266A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1C3FD794-1512-7C42-BD32-67D1A866CD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C64F3F2F-C798-0043-9D3E-BDFC93CA72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78584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2F4C6BB-2DF1-E94F-9B70-285B44243E7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2BC2122-E375-AF4E-8E51-6EC2177FF752}"/>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F217075-E481-AE49-918E-DA149010637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2BA6C43B-2663-914A-8FE5-9C711CAF7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EDF98A3D-FB96-2149-8F2A-9E072F7D99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2388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DABD0F-1A8B-C94F-949F-793941BED9E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C2564D7-6BB9-4D47-8E05-45C0A8534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D4B7673-2726-6F4D-AA22-60C862CB4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6DB6E5C-9D11-FD4F-9C40-992CA1877B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2A4C1-E65E-E84C-9C85-BFE0B8716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10486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D2FBA4-AB04-BA46-BDA4-7345336372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6204B38-AD81-8E42-B548-220F7B4BF823}"/>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820974B-BC91-8447-8ECB-E66A2908C6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FC87FB1-9D8D-C441-A854-93A0C969F2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43B53048-F1EB-8243-A139-D6A5F20A97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4151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67E367-F1FC-AD4B-A5A9-FBF37298BD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17998FE-F6DD-4542-89B5-5575F3853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89F7357B-C2E8-DE42-B42B-D72371C98B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D2489007-4987-434A-A1F1-EA109A2108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65755-E29B-064D-902F-2C6430DA93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713401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58FD63F-FAA4-DE4F-A900-1363A03C78E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38057D-7B63-5942-A90C-8BDF8849ACFE}"/>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F116E17C-0CA4-C542-B49C-A048F7EE1FF6}"/>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43FF76FC-3F3B-2848-BB80-4B0B66B02C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15054369-C80E-3340-8D3F-24909DE053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DB6F4FA0-3DC9-9E41-961F-4018D8989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95134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4B057FF-0A77-D545-85E7-DF24A2CB4A8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403BA6E-5CFE-B045-A354-F1A44A7B80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EC6BF19D-E533-6D48-83D4-8BAAFAE0C1FA}"/>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C08D5396-9C30-FC45-AB58-DC8501AAD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338394C4-9FE9-7946-8EF5-BDD693FA2A19}"/>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2147DFE8-65CD-044C-A521-E63B7ABB86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 Bilgi Yer Tutucusu 7">
            <a:extLst>
              <a:ext uri="{FF2B5EF4-FFF2-40B4-BE49-F238E27FC236}">
                <a16:creationId xmlns:a16="http://schemas.microsoft.com/office/drawing/2014/main" id="{CF27BF39-9809-9948-BECB-C6B6990BB6D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a:extLst>
              <a:ext uri="{FF2B5EF4-FFF2-40B4-BE49-F238E27FC236}">
                <a16:creationId xmlns:a16="http://schemas.microsoft.com/office/drawing/2014/main" id="{9348E67E-B214-664E-AB8B-5F7C9FAD68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0769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94175F-633A-0E4B-9BAD-0D1189FC0DD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61A66E4-7B07-2849-A8B9-D91E5B749C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 Bilgi Yer Tutucusu 3">
            <a:extLst>
              <a:ext uri="{FF2B5EF4-FFF2-40B4-BE49-F238E27FC236}">
                <a16:creationId xmlns:a16="http://schemas.microsoft.com/office/drawing/2014/main" id="{69A73917-FF7D-B445-83BC-5AB161D3AA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a:extLst>
              <a:ext uri="{FF2B5EF4-FFF2-40B4-BE49-F238E27FC236}">
                <a16:creationId xmlns:a16="http://schemas.microsoft.com/office/drawing/2014/main" id="{4DB0A003-D361-A940-9E16-8FC59BA295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99495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1F4E354-74DA-7141-881C-3811B6196C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 Bilgi Yer Tutucusu 2">
            <a:extLst>
              <a:ext uri="{FF2B5EF4-FFF2-40B4-BE49-F238E27FC236}">
                <a16:creationId xmlns:a16="http://schemas.microsoft.com/office/drawing/2014/main" id="{62226F82-F95C-AF42-8A5D-9F73F974C4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a:extLst>
              <a:ext uri="{FF2B5EF4-FFF2-40B4-BE49-F238E27FC236}">
                <a16:creationId xmlns:a16="http://schemas.microsoft.com/office/drawing/2014/main" id="{E469FFD8-A0AC-234A-8C9F-637653DC1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4700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959F6-C958-0B4F-989E-4BE200E936C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026CEE3-0F1F-4A43-BC44-0FB55A615D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CA8D924E-1574-1C4B-8A65-6F2F27FC8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BCC2291-1442-E14E-B00C-F8AA216FA52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011E1CF9-E3B9-0B41-A7C9-E609E840746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F5B93B92-355A-544F-A07B-51DB7C507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17034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CD7A41-02D2-C644-904B-0F6DFC7187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D6913EB-F7F8-A548-A53B-DFB7A3356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BE5DD39-2C5B-F445-9152-8A6B1BD1A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6C81F6B8-5704-F74E-9093-1A76FAC0E1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248B913B-8020-C842-ABC0-805E666216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786A0876-B77B-EF4B-B790-B5BDABF06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103202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7F192E-464E-C245-BD14-AB492D9968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5DD5DDB-CD95-3B42-AF98-F0A0BDA41506}"/>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11214C0E-ACF0-104D-80E4-F130D266A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1C3FD794-1512-7C42-BD32-67D1A866CD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C64F3F2F-C798-0043-9D3E-BDFC93CA72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37124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2F4C6BB-2DF1-E94F-9B70-285B44243E7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2BC2122-E375-AF4E-8E51-6EC2177FF752}"/>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F217075-E481-AE49-918E-DA149010637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2BA6C43B-2663-914A-8FE5-9C711CAF7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EDF98A3D-FB96-2149-8F2A-9E072F7D99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58125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DABD0F-1A8B-C94F-949F-793941BED9E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C2564D7-6BB9-4D47-8E05-45C0A8534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D4B7673-2726-6F4D-AA22-60C862CB4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6DB6E5C-9D11-FD4F-9C40-992CA1877B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2A4C1-E65E-E84C-9C85-BFE0B8716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099618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D2FBA4-AB04-BA46-BDA4-7345336372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6204B38-AD81-8E42-B548-220F7B4BF823}"/>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820974B-BC91-8447-8ECB-E66A2908C6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FC87FB1-9D8D-C441-A854-93A0C969F2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43B53048-F1EB-8243-A139-D6A5F20A97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40211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67E367-F1FC-AD4B-A5A9-FBF37298BD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17998FE-F6DD-4542-89B5-5575F3853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89F7357B-C2E8-DE42-B42B-D72371C98B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D2489007-4987-434A-A1F1-EA109A2108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65755-E29B-064D-902F-2C6430DA93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9311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58FD63F-FAA4-DE4F-A900-1363A03C78E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38057D-7B63-5942-A90C-8BDF8849ACFE}"/>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F116E17C-0CA4-C542-B49C-A048F7EE1FF6}"/>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43FF76FC-3F3B-2848-BB80-4B0B66B02C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15054369-C80E-3340-8D3F-24909DE053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DB6F4FA0-3DC9-9E41-961F-4018D8989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664915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4B057FF-0A77-D545-85E7-DF24A2CB4A8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403BA6E-5CFE-B045-A354-F1A44A7B80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EC6BF19D-E533-6D48-83D4-8BAAFAE0C1FA}"/>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C08D5396-9C30-FC45-AB58-DC8501AAD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338394C4-9FE9-7946-8EF5-BDD693FA2A19}"/>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2147DFE8-65CD-044C-A521-E63B7ABB86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 Bilgi Yer Tutucusu 7">
            <a:extLst>
              <a:ext uri="{FF2B5EF4-FFF2-40B4-BE49-F238E27FC236}">
                <a16:creationId xmlns:a16="http://schemas.microsoft.com/office/drawing/2014/main" id="{CF27BF39-9809-9948-BECB-C6B6990BB6D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a:extLst>
              <a:ext uri="{FF2B5EF4-FFF2-40B4-BE49-F238E27FC236}">
                <a16:creationId xmlns:a16="http://schemas.microsoft.com/office/drawing/2014/main" id="{9348E67E-B214-664E-AB8B-5F7C9FAD68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6268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94175F-633A-0E4B-9BAD-0D1189FC0DD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61A66E4-7B07-2849-A8B9-D91E5B749C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 Bilgi Yer Tutucusu 3">
            <a:extLst>
              <a:ext uri="{FF2B5EF4-FFF2-40B4-BE49-F238E27FC236}">
                <a16:creationId xmlns:a16="http://schemas.microsoft.com/office/drawing/2014/main" id="{69A73917-FF7D-B445-83BC-5AB161D3AA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a:extLst>
              <a:ext uri="{FF2B5EF4-FFF2-40B4-BE49-F238E27FC236}">
                <a16:creationId xmlns:a16="http://schemas.microsoft.com/office/drawing/2014/main" id="{4DB0A003-D361-A940-9E16-8FC59BA295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68967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1F4E354-74DA-7141-881C-3811B6196C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 Bilgi Yer Tutucusu 2">
            <a:extLst>
              <a:ext uri="{FF2B5EF4-FFF2-40B4-BE49-F238E27FC236}">
                <a16:creationId xmlns:a16="http://schemas.microsoft.com/office/drawing/2014/main" id="{62226F82-F95C-AF42-8A5D-9F73F974C4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a:extLst>
              <a:ext uri="{FF2B5EF4-FFF2-40B4-BE49-F238E27FC236}">
                <a16:creationId xmlns:a16="http://schemas.microsoft.com/office/drawing/2014/main" id="{E469FFD8-A0AC-234A-8C9F-637653DC1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19300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959F6-C958-0B4F-989E-4BE200E936C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026CEE3-0F1F-4A43-BC44-0FB55A615D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CA8D924E-1574-1C4B-8A65-6F2F27FC8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BCC2291-1442-E14E-B00C-F8AA216FA52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011E1CF9-E3B9-0B41-A7C9-E609E840746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F5B93B92-355A-544F-A07B-51DB7C507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65285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CD7A41-02D2-C644-904B-0F6DFC7187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D6913EB-F7F8-A548-A53B-DFB7A3356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BE5DD39-2C5B-F445-9152-8A6B1BD1A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6C81F6B8-5704-F74E-9093-1A76FAC0E1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248B913B-8020-C842-ABC0-805E666216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786A0876-B77B-EF4B-B790-B5BDABF06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89792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7F192E-464E-C245-BD14-AB492D9968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5DD5DDB-CD95-3B42-AF98-F0A0BDA41506}"/>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11214C0E-ACF0-104D-80E4-F130D266A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1C3FD794-1512-7C42-BD32-67D1A866CD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C64F3F2F-C798-0043-9D3E-BDFC93CA72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5244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2F4C6BB-2DF1-E94F-9B70-285B44243E7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2BC2122-E375-AF4E-8E51-6EC2177FF752}"/>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F217075-E481-AE49-918E-DA149010637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2BA6C43B-2663-914A-8FE5-9C711CAF7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EDF98A3D-FB96-2149-8F2A-9E072F7D99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424075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DABD0F-1A8B-C94F-949F-793941BED9E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C2564D7-6BB9-4D47-8E05-45C0A8534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D4B7673-2726-6F4D-AA22-60C862CB4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6DB6E5C-9D11-FD4F-9C40-992CA1877B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2A4C1-E65E-E84C-9C85-BFE0B8716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84176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D2FBA4-AB04-BA46-BDA4-7345336372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6204B38-AD81-8E42-B548-220F7B4BF823}"/>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820974B-BC91-8447-8ECB-E66A2908C6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FC87FB1-9D8D-C441-A854-93A0C969F2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43B53048-F1EB-8243-A139-D6A5F20A97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558085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67E367-F1FC-AD4B-A5A9-FBF37298BD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17998FE-F6DD-4542-89B5-5575F3853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89F7357B-C2E8-DE42-B42B-D72371C98B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D2489007-4987-434A-A1F1-EA109A2108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65755-E29B-064D-902F-2C6430DA93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1675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58FD63F-FAA4-DE4F-A900-1363A03C78E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38057D-7B63-5942-A90C-8BDF8849ACFE}"/>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F116E17C-0CA4-C542-B49C-A048F7EE1FF6}"/>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43FF76FC-3F3B-2848-BB80-4B0B66B02C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15054369-C80E-3340-8D3F-24909DE053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DB6F4FA0-3DC9-9E41-961F-4018D8989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52168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4B057FF-0A77-D545-85E7-DF24A2CB4A8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403BA6E-5CFE-B045-A354-F1A44A7B80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EC6BF19D-E533-6D48-83D4-8BAAFAE0C1FA}"/>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C08D5396-9C30-FC45-AB58-DC8501AAD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338394C4-9FE9-7946-8EF5-BDD693FA2A19}"/>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2147DFE8-65CD-044C-A521-E63B7ABB86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 Bilgi Yer Tutucusu 7">
            <a:extLst>
              <a:ext uri="{FF2B5EF4-FFF2-40B4-BE49-F238E27FC236}">
                <a16:creationId xmlns:a16="http://schemas.microsoft.com/office/drawing/2014/main" id="{CF27BF39-9809-9948-BECB-C6B6990BB6D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a:extLst>
              <a:ext uri="{FF2B5EF4-FFF2-40B4-BE49-F238E27FC236}">
                <a16:creationId xmlns:a16="http://schemas.microsoft.com/office/drawing/2014/main" id="{9348E67E-B214-664E-AB8B-5F7C9FAD68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763470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94175F-633A-0E4B-9BAD-0D1189FC0DD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61A66E4-7B07-2849-A8B9-D91E5B749C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 Bilgi Yer Tutucusu 3">
            <a:extLst>
              <a:ext uri="{FF2B5EF4-FFF2-40B4-BE49-F238E27FC236}">
                <a16:creationId xmlns:a16="http://schemas.microsoft.com/office/drawing/2014/main" id="{69A73917-FF7D-B445-83BC-5AB161D3AA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a:extLst>
              <a:ext uri="{FF2B5EF4-FFF2-40B4-BE49-F238E27FC236}">
                <a16:creationId xmlns:a16="http://schemas.microsoft.com/office/drawing/2014/main" id="{4DB0A003-D361-A940-9E16-8FC59BA295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8903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1F4E354-74DA-7141-881C-3811B6196C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 Bilgi Yer Tutucusu 2">
            <a:extLst>
              <a:ext uri="{FF2B5EF4-FFF2-40B4-BE49-F238E27FC236}">
                <a16:creationId xmlns:a16="http://schemas.microsoft.com/office/drawing/2014/main" id="{62226F82-F95C-AF42-8A5D-9F73F974C4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a:extLst>
              <a:ext uri="{FF2B5EF4-FFF2-40B4-BE49-F238E27FC236}">
                <a16:creationId xmlns:a16="http://schemas.microsoft.com/office/drawing/2014/main" id="{E469FFD8-A0AC-234A-8C9F-637653DC1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90255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959F6-C958-0B4F-989E-4BE200E936C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026CEE3-0F1F-4A43-BC44-0FB55A615D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CA8D924E-1574-1C4B-8A65-6F2F27FC8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BCC2291-1442-E14E-B00C-F8AA216FA52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011E1CF9-E3B9-0B41-A7C9-E609E840746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F5B93B92-355A-544F-A07B-51DB7C507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244436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CD7A41-02D2-C644-904B-0F6DFC7187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D6913EB-F7F8-A548-A53B-DFB7A3356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BE5DD39-2C5B-F445-9152-8A6B1BD1A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6C81F6B8-5704-F74E-9093-1A76FAC0E1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248B913B-8020-C842-ABC0-805E666216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786A0876-B77B-EF4B-B790-B5BDABF06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3122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7F192E-464E-C245-BD14-AB492D9968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5DD5DDB-CD95-3B42-AF98-F0A0BDA41506}"/>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11214C0E-ACF0-104D-80E4-F130D266A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1C3FD794-1512-7C42-BD32-67D1A866CD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C64F3F2F-C798-0043-9D3E-BDFC93CA72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08627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2F4C6BB-2DF1-E94F-9B70-285B44243E7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2BC2122-E375-AF4E-8E51-6EC2177FF752}"/>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F217075-E481-AE49-918E-DA149010637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2BA6C43B-2663-914A-8FE5-9C711CAF7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EDF98A3D-FB96-2149-8F2A-9E072F7D99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769318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DABD0F-1A8B-C94F-949F-793941BED9E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C2564D7-6BB9-4D47-8E05-45C0A8534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D4B7673-2726-6F4D-AA22-60C862CB4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6DB6E5C-9D11-FD4F-9C40-992CA1877B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2A4C1-E65E-E84C-9C85-BFE0B8716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68857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D2FBA4-AB04-BA46-BDA4-7345336372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6204B38-AD81-8E42-B548-220F7B4BF823}"/>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820974B-BC91-8447-8ECB-E66A2908C6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FC87FB1-9D8D-C441-A854-93A0C969F2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43B53048-F1EB-8243-A139-D6A5F20A97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115370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67E367-F1FC-AD4B-A5A9-FBF37298BD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17998FE-F6DD-4542-89B5-5575F3853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89F7357B-C2E8-DE42-B42B-D72371C98B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D2489007-4987-434A-A1F1-EA109A2108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65755-E29B-064D-902F-2C6430DA93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865681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58FD63F-FAA4-DE4F-A900-1363A03C78E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38057D-7B63-5942-A90C-8BDF8849ACFE}"/>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F116E17C-0CA4-C542-B49C-A048F7EE1FF6}"/>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43FF76FC-3F3B-2848-BB80-4B0B66B02C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15054369-C80E-3340-8D3F-24909DE053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DB6F4FA0-3DC9-9E41-961F-4018D8989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086823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4B057FF-0A77-D545-85E7-DF24A2CB4A8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403BA6E-5CFE-B045-A354-F1A44A7B80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EC6BF19D-E533-6D48-83D4-8BAAFAE0C1FA}"/>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C08D5396-9C30-FC45-AB58-DC8501AAD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338394C4-9FE9-7946-8EF5-BDD693FA2A19}"/>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2147DFE8-65CD-044C-A521-E63B7ABB86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 Bilgi Yer Tutucusu 7">
            <a:extLst>
              <a:ext uri="{FF2B5EF4-FFF2-40B4-BE49-F238E27FC236}">
                <a16:creationId xmlns:a16="http://schemas.microsoft.com/office/drawing/2014/main" id="{CF27BF39-9809-9948-BECB-C6B6990BB6D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a:extLst>
              <a:ext uri="{FF2B5EF4-FFF2-40B4-BE49-F238E27FC236}">
                <a16:creationId xmlns:a16="http://schemas.microsoft.com/office/drawing/2014/main" id="{9348E67E-B214-664E-AB8B-5F7C9FAD68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557385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94175F-633A-0E4B-9BAD-0D1189FC0DD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61A66E4-7B07-2849-A8B9-D91E5B749C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 Bilgi Yer Tutucusu 3">
            <a:extLst>
              <a:ext uri="{FF2B5EF4-FFF2-40B4-BE49-F238E27FC236}">
                <a16:creationId xmlns:a16="http://schemas.microsoft.com/office/drawing/2014/main" id="{69A73917-FF7D-B445-83BC-5AB161D3AA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a:extLst>
              <a:ext uri="{FF2B5EF4-FFF2-40B4-BE49-F238E27FC236}">
                <a16:creationId xmlns:a16="http://schemas.microsoft.com/office/drawing/2014/main" id="{4DB0A003-D361-A940-9E16-8FC59BA295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220533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1F4E354-74DA-7141-881C-3811B6196C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 Bilgi Yer Tutucusu 2">
            <a:extLst>
              <a:ext uri="{FF2B5EF4-FFF2-40B4-BE49-F238E27FC236}">
                <a16:creationId xmlns:a16="http://schemas.microsoft.com/office/drawing/2014/main" id="{62226F82-F95C-AF42-8A5D-9F73F974C4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a:extLst>
              <a:ext uri="{FF2B5EF4-FFF2-40B4-BE49-F238E27FC236}">
                <a16:creationId xmlns:a16="http://schemas.microsoft.com/office/drawing/2014/main" id="{E469FFD8-A0AC-234A-8C9F-637653DC1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110814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959F6-C958-0B4F-989E-4BE200E936C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026CEE3-0F1F-4A43-BC44-0FB55A615D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CA8D924E-1574-1C4B-8A65-6F2F27FC8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BCC2291-1442-E14E-B00C-F8AA216FA52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011E1CF9-E3B9-0B41-A7C9-E609E840746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F5B93B92-355A-544F-A07B-51DB7C507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865072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CD7A41-02D2-C644-904B-0F6DFC7187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D6913EB-F7F8-A548-A53B-DFB7A3356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BE5DD39-2C5B-F445-9152-8A6B1BD1A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6C81F6B8-5704-F74E-9093-1A76FAC0E1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248B913B-8020-C842-ABC0-805E666216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786A0876-B77B-EF4B-B790-B5BDABF06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20191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7F192E-464E-C245-BD14-AB492D9968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5DD5DDB-CD95-3B42-AF98-F0A0BDA41506}"/>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11214C0E-ACF0-104D-80E4-F130D266A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1C3FD794-1512-7C42-BD32-67D1A866CD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C64F3F2F-C798-0043-9D3E-BDFC93CA72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714550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2F4C6BB-2DF1-E94F-9B70-285B44243E7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2BC2122-E375-AF4E-8E51-6EC2177FF752}"/>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F217075-E481-AE49-918E-DA149010637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2BA6C43B-2663-914A-8FE5-9C711CAF7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EDF98A3D-FB96-2149-8F2A-9E072F7D99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710760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1DABD0F-1A8B-C94F-949F-793941BED9E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C2564D7-6BB9-4D47-8E05-45C0A85340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D4B7673-2726-6F4D-AA22-60C862CB453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6DB6E5C-9D11-FD4F-9C40-992CA1877B0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2A4C1-E65E-E84C-9C85-BFE0B8716E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518829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3D2FBA4-AB04-BA46-BDA4-7345336372D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6204B38-AD81-8E42-B548-220F7B4BF823}"/>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9820974B-BC91-8447-8ECB-E66A2908C6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3FC87FB1-9D8D-C441-A854-93A0C969F28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43B53048-F1EB-8243-A139-D6A5F20A97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46631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67E367-F1FC-AD4B-A5A9-FBF37298BD7F}"/>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17998FE-F6DD-4542-89B5-5575F3853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89F7357B-C2E8-DE42-B42B-D72371C98B2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D2489007-4987-434A-A1F1-EA109A21088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78C65755-E29B-064D-902F-2C6430DA93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60095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58FD63F-FAA4-DE4F-A900-1363A03C78E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338057D-7B63-5942-A90C-8BDF8849ACFE}"/>
              </a:ext>
            </a:extLst>
          </p:cNvPr>
          <p:cNvSpPr>
            <a:spLocks noGrp="1"/>
          </p:cNvSpPr>
          <p:nvPr>
            <p:ph sz="half" idx="1"/>
          </p:nvPr>
        </p:nvSpPr>
        <p:spPr>
          <a:xfrm>
            <a:off x="838200" y="1825625"/>
            <a:ext cx="5181600" cy="4351338"/>
          </a:xfrm>
        </p:spPr>
        <p:txBody>
          <a:body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F116E17C-0CA4-C542-B49C-A048F7EE1FF6}"/>
              </a:ext>
            </a:extLst>
          </p:cNvPr>
          <p:cNvSpPr>
            <a:spLocks noGrp="1"/>
          </p:cNvSpPr>
          <p:nvPr>
            <p:ph sz="half" idx="2"/>
          </p:nvPr>
        </p:nvSpPr>
        <p:spPr>
          <a:xfrm>
            <a:off x="6172200" y="1825625"/>
            <a:ext cx="5181600" cy="4351338"/>
          </a:xfrm>
        </p:spPr>
        <p:txBody>
          <a:body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43FF76FC-3F3B-2848-BB80-4B0B66B02C8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15054369-C80E-3340-8D3F-24909DE0530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DB6F4FA0-3DC9-9E41-961F-4018D8989F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619177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4B057FF-0A77-D545-85E7-DF24A2CB4A8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403BA6E-5CFE-B045-A354-F1A44A7B80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4" name="İçerik Yer Tutucusu 3">
            <a:extLst>
              <a:ext uri="{FF2B5EF4-FFF2-40B4-BE49-F238E27FC236}">
                <a16:creationId xmlns:a16="http://schemas.microsoft.com/office/drawing/2014/main" id="{EC6BF19D-E533-6D48-83D4-8BAAFAE0C1FA}"/>
              </a:ext>
            </a:extLst>
          </p:cNvPr>
          <p:cNvSpPr>
            <a:spLocks noGrp="1"/>
          </p:cNvSpPr>
          <p:nvPr>
            <p:ph sz="half" idx="2"/>
          </p:nvPr>
        </p:nvSpPr>
        <p:spPr>
          <a:xfrm>
            <a:off x="839788" y="2505075"/>
            <a:ext cx="5157787" cy="3684588"/>
          </a:xfrm>
        </p:spPr>
        <p:txBody>
          <a:bodyPr/>
          <a:lstStyle/>
          <a:p>
            <a:r>
              <a:rPr lang="tr-TR"/>
              <a:t>Asıl metin stillerini düzenle
İkinci düzey
Üçüncü düzey
Dördüncü düzey
Beşinci düzey</a:t>
            </a:r>
          </a:p>
        </p:txBody>
      </p:sp>
      <p:sp>
        <p:nvSpPr>
          <p:cNvPr id="5" name="Metin Yer Tutucusu 4">
            <a:extLst>
              <a:ext uri="{FF2B5EF4-FFF2-40B4-BE49-F238E27FC236}">
                <a16:creationId xmlns:a16="http://schemas.microsoft.com/office/drawing/2014/main" id="{C08D5396-9C30-FC45-AB58-DC8501AAD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tr-TR"/>
              <a:t>Asıl metin stillerini düzenle
İkinci düzey
Üçüncü düzey
Dördüncü düzey
Beşinci düzey</a:t>
            </a:r>
          </a:p>
        </p:txBody>
      </p:sp>
      <p:sp>
        <p:nvSpPr>
          <p:cNvPr id="6" name="İçerik Yer Tutucusu 5">
            <a:extLst>
              <a:ext uri="{FF2B5EF4-FFF2-40B4-BE49-F238E27FC236}">
                <a16:creationId xmlns:a16="http://schemas.microsoft.com/office/drawing/2014/main" id="{338394C4-9FE9-7946-8EF5-BDD693FA2A19}"/>
              </a:ext>
            </a:extLst>
          </p:cNvPr>
          <p:cNvSpPr>
            <a:spLocks noGrp="1"/>
          </p:cNvSpPr>
          <p:nvPr>
            <p:ph sz="quarter" idx="4"/>
          </p:nvPr>
        </p:nvSpPr>
        <p:spPr>
          <a:xfrm>
            <a:off x="6172200" y="2505075"/>
            <a:ext cx="5183188" cy="3684588"/>
          </a:xfrm>
        </p:spPr>
        <p:txBody>
          <a:bodyPr/>
          <a:lstStyle/>
          <a:p>
            <a:r>
              <a:rPr lang="tr-TR"/>
              <a:t>Asıl metin stillerini düzenle
İkinci düzey
Üçüncü düzey
Dördüncü düzey
Beşinci düzey</a:t>
            </a:r>
          </a:p>
        </p:txBody>
      </p:sp>
      <p:sp>
        <p:nvSpPr>
          <p:cNvPr id="7" name="Veri Yer Tutucusu 6">
            <a:extLst>
              <a:ext uri="{FF2B5EF4-FFF2-40B4-BE49-F238E27FC236}">
                <a16:creationId xmlns:a16="http://schemas.microsoft.com/office/drawing/2014/main" id="{2147DFE8-65CD-044C-A521-E63B7ABB867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 Bilgi Yer Tutucusu 7">
            <a:extLst>
              <a:ext uri="{FF2B5EF4-FFF2-40B4-BE49-F238E27FC236}">
                <a16:creationId xmlns:a16="http://schemas.microsoft.com/office/drawing/2014/main" id="{CF27BF39-9809-9948-BECB-C6B6990BB6D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a:extLst>
              <a:ext uri="{FF2B5EF4-FFF2-40B4-BE49-F238E27FC236}">
                <a16:creationId xmlns:a16="http://schemas.microsoft.com/office/drawing/2014/main" id="{9348E67E-B214-664E-AB8B-5F7C9FAD68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98449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94175F-633A-0E4B-9BAD-0D1189FC0DD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61A66E4-7B07-2849-A8B9-D91E5B749C4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 Bilgi Yer Tutucusu 3">
            <a:extLst>
              <a:ext uri="{FF2B5EF4-FFF2-40B4-BE49-F238E27FC236}">
                <a16:creationId xmlns:a16="http://schemas.microsoft.com/office/drawing/2014/main" id="{69A73917-FF7D-B445-83BC-5AB161D3AAA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a:extLst>
              <a:ext uri="{FF2B5EF4-FFF2-40B4-BE49-F238E27FC236}">
                <a16:creationId xmlns:a16="http://schemas.microsoft.com/office/drawing/2014/main" id="{4DB0A003-D361-A940-9E16-8FC59BA295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53205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1F4E354-74DA-7141-881C-3811B6196C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 Bilgi Yer Tutucusu 2">
            <a:extLst>
              <a:ext uri="{FF2B5EF4-FFF2-40B4-BE49-F238E27FC236}">
                <a16:creationId xmlns:a16="http://schemas.microsoft.com/office/drawing/2014/main" id="{62226F82-F95C-AF42-8A5D-9F73F974C4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a:extLst>
              <a:ext uri="{FF2B5EF4-FFF2-40B4-BE49-F238E27FC236}">
                <a16:creationId xmlns:a16="http://schemas.microsoft.com/office/drawing/2014/main" id="{E469FFD8-A0AC-234A-8C9F-637653DC1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974449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1959F6-C958-0B4F-989E-4BE200E936C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026CEE3-0F1F-4A43-BC44-0FB55A615D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tr-TR"/>
              <a:t>Asıl metin stillerini düzenle
İkinci düzey
Üçüncü düzey
Dördüncü düzey
Beşinci düzey</a:t>
            </a:r>
          </a:p>
        </p:txBody>
      </p:sp>
      <p:sp>
        <p:nvSpPr>
          <p:cNvPr id="4" name="Metin Yer Tutucusu 3">
            <a:extLst>
              <a:ext uri="{FF2B5EF4-FFF2-40B4-BE49-F238E27FC236}">
                <a16:creationId xmlns:a16="http://schemas.microsoft.com/office/drawing/2014/main" id="{CA8D924E-1574-1C4B-8A65-6F2F27FC8E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DBCC2291-1442-E14E-B00C-F8AA216FA52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011E1CF9-E3B9-0B41-A7C9-E609E840746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F5B93B92-355A-544F-A07B-51DB7C5070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20371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ACD7A41-02D2-C644-904B-0F6DFC71879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D6913EB-F7F8-A548-A53B-DFB7A3356B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BE5DD39-2C5B-F445-9152-8A6B1BD1A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tr-TR"/>
              <a:t>Asıl metin stillerini düzenle
İkinci düzey
Üçüncü düzey
Dördüncü düzey
Beşinci düzey</a:t>
            </a:r>
          </a:p>
        </p:txBody>
      </p:sp>
      <p:sp>
        <p:nvSpPr>
          <p:cNvPr id="5" name="Veri Yer Tutucusu 4">
            <a:extLst>
              <a:ext uri="{FF2B5EF4-FFF2-40B4-BE49-F238E27FC236}">
                <a16:creationId xmlns:a16="http://schemas.microsoft.com/office/drawing/2014/main" id="{6C81F6B8-5704-F74E-9093-1A76FAC0E18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 Bilgi Yer Tutucusu 5">
            <a:extLst>
              <a:ext uri="{FF2B5EF4-FFF2-40B4-BE49-F238E27FC236}">
                <a16:creationId xmlns:a16="http://schemas.microsoft.com/office/drawing/2014/main" id="{248B913B-8020-C842-ABC0-805E666216C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a:extLst>
              <a:ext uri="{FF2B5EF4-FFF2-40B4-BE49-F238E27FC236}">
                <a16:creationId xmlns:a16="http://schemas.microsoft.com/office/drawing/2014/main" id="{786A0876-B77B-EF4B-B790-B5BDABF068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13292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67F192E-464E-C245-BD14-AB492D9968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5DD5DDB-CD95-3B42-AF98-F0A0BDA41506}"/>
              </a:ext>
            </a:extLst>
          </p:cNvPr>
          <p:cNvSpPr>
            <a:spLocks noGrp="1"/>
          </p:cNvSpPr>
          <p:nvPr>
            <p:ph type="body" orient="vert" idx="1"/>
          </p:nvPr>
        </p:nvSpPr>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11214C0E-ACF0-104D-80E4-F130D266A3E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1C3FD794-1512-7C42-BD32-67D1A866CD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C64F3F2F-C798-0043-9D3E-BDFC93CA72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3317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62F4C6BB-2DF1-E94F-9B70-285B44243E73}"/>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2BC2122-E375-AF4E-8E51-6EC2177FF752}"/>
              </a:ext>
            </a:extLst>
          </p:cNvPr>
          <p:cNvSpPr>
            <a:spLocks noGrp="1"/>
          </p:cNvSpPr>
          <p:nvPr>
            <p:ph type="body" orient="vert" idx="1"/>
          </p:nvPr>
        </p:nvSpPr>
        <p:spPr>
          <a:xfrm>
            <a:off x="838200" y="365125"/>
            <a:ext cx="7734300" cy="5811838"/>
          </a:xfrm>
        </p:spPr>
        <p:txBody>
          <a:bodyPr vert="eaVert"/>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F217075-E481-AE49-918E-DA149010637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2BA6C43B-2663-914A-8FE5-9C711CAF7E1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EDF98A3D-FB96-2149-8F2A-9E072F7D99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0108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3FE482-CDE8-454B-859C-7095A93EB7A2}" type="datetimeFigureOut">
              <a:rPr lang="tr-TR" smtClean="0"/>
              <a:t>21.05.2022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DECD60-B626-4601-A572-0D811D03715E}" type="slidenum">
              <a:rPr lang="tr-TR" smtClean="0"/>
              <a:t>‹#›</a:t>
            </a:fld>
            <a:endParaRPr lang="tr-TR"/>
          </a:p>
        </p:txBody>
      </p:sp>
    </p:spTree>
    <p:extLst>
      <p:ext uri="{BB962C8B-B14F-4D97-AF65-F5344CB8AC3E}">
        <p14:creationId xmlns:p14="http://schemas.microsoft.com/office/powerpoint/2010/main" val="2975208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3DF8732-F653-4F46-AA7C-5BCC79FC4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690DA1C-B426-4C40-80A0-E7CBBEC11D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D2AD805-37D7-8F41-93C4-38B9E62C2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B0DB9048-FF27-8144-B909-70086820D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FF847FE5-8356-E24E-9F6B-DFE68C27B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16929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3DF8732-F653-4F46-AA7C-5BCC79FC4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690DA1C-B426-4C40-80A0-E7CBBEC11D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D2AD805-37D7-8F41-93C4-38B9E62C2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B0DB9048-FF27-8144-B909-70086820D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FF847FE5-8356-E24E-9F6B-DFE68C27B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7118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3DF8732-F653-4F46-AA7C-5BCC79FC4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690DA1C-B426-4C40-80A0-E7CBBEC11D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D2AD805-37D7-8F41-93C4-38B9E62C2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B0DB9048-FF27-8144-B909-70086820D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FF847FE5-8356-E24E-9F6B-DFE68C27B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499183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3DF8732-F653-4F46-AA7C-5BCC79FC4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690DA1C-B426-4C40-80A0-E7CBBEC11D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D2AD805-37D7-8F41-93C4-38B9E62C2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B0DB9048-FF27-8144-B909-70086820D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FF847FE5-8356-E24E-9F6B-DFE68C27B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462458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3DF8732-F653-4F46-AA7C-5BCC79FC4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690DA1C-B426-4C40-80A0-E7CBBEC11D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D2AD805-37D7-8F41-93C4-38B9E62C2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B0DB9048-FF27-8144-B909-70086820D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FF847FE5-8356-E24E-9F6B-DFE68C27B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565435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3DF8732-F653-4F46-AA7C-5BCC79FC4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690DA1C-B426-4C40-80A0-E7CBBEC11D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D2AD805-37D7-8F41-93C4-38B9E62C2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B0DB9048-FF27-8144-B909-70086820D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FF847FE5-8356-E24E-9F6B-DFE68C27B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25415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3DF8732-F653-4F46-AA7C-5BCC79FC4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690DA1C-B426-4C40-80A0-E7CBBEC11D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D2AD805-37D7-8F41-93C4-38B9E62C2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B0DB9048-FF27-8144-B909-70086820D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FF847FE5-8356-E24E-9F6B-DFE68C27B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095540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3DF8732-F653-4F46-AA7C-5BCC79FC4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690DA1C-B426-4C40-80A0-E7CBBEC11D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D2AD805-37D7-8F41-93C4-38B9E62C2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B0DB9048-FF27-8144-B909-70086820D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FF847FE5-8356-E24E-9F6B-DFE68C27B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510901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3DF8732-F653-4F46-AA7C-5BCC79FC4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690DA1C-B426-4C40-80A0-E7CBBEC11D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D2AD805-37D7-8F41-93C4-38B9E62C2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B0DB9048-FF27-8144-B909-70086820D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FF847FE5-8356-E24E-9F6B-DFE68C27B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6128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3DF8732-F653-4F46-AA7C-5BCC79FC4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690DA1C-B426-4C40-80A0-E7CBBEC11D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4D2AD805-37D7-8F41-93C4-38B9E62C28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D3276F5-96FD-4043-9292-CC0D96A3A60B}" type="datetimeFigureOut">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21.05.2022</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 Bilgi Yer Tutucusu 4">
            <a:extLst>
              <a:ext uri="{FF2B5EF4-FFF2-40B4-BE49-F238E27FC236}">
                <a16:creationId xmlns:a16="http://schemas.microsoft.com/office/drawing/2014/main" id="{B0DB9048-FF27-8144-B909-70086820D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a:extLst>
              <a:ext uri="{FF2B5EF4-FFF2-40B4-BE49-F238E27FC236}">
                <a16:creationId xmlns:a16="http://schemas.microsoft.com/office/drawing/2014/main" id="{FF847FE5-8356-E24E-9F6B-DFE68C27B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7E736F-75AE-BE46-9AEE-B29F3D5E762A}"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079655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0.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0.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0.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png"/><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9.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9.xml"/></Relationships>
</file>

<file path=ppt/slides/_rels/slide40.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79.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9.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9.xml"/></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8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9.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79.xml"/></Relationships>
</file>

<file path=ppt/slides/_rels/slide48.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79.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9.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79.xml"/></Relationships>
</file>

<file path=ppt/slides/_rels/slide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9.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8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101.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6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7.xml"/></Relationships>
</file>

<file path=ppt/slides/_rels/slide71.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68.xml"/></Relationships>
</file>

<file path=ppt/slides/_rels/slide72.xml.rels><?xml version="1.0" encoding="UTF-8" standalone="yes"?>
<Relationships xmlns="http://schemas.openxmlformats.org/package/2006/relationships"><Relationship Id="rId2" Type="http://schemas.openxmlformats.org/officeDocument/2006/relationships/hyperlink" Target="https://www.ncbi.nlm.nih.gov/pmc/articles/PMC5947122/" TargetMode="External"/><Relationship Id="rId1" Type="http://schemas.openxmlformats.org/officeDocument/2006/relationships/slideLayout" Target="../slideLayouts/slideLayout112.xml"/></Relationships>
</file>

<file path=ppt/slides/_rels/slide7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9.xml"/></Relationships>
</file>

<file path=ppt/slides/_rels/slide7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1000" dirty="0" err="1"/>
              <a:t>Excalibur</a:t>
            </a:r>
            <a:br>
              <a:rPr lang="tr-TR" sz="1000" dirty="0"/>
            </a:br>
            <a:r>
              <a:rPr lang="tr-TR" sz="1000" dirty="0" err="1"/>
              <a:t>Biontec</a:t>
            </a:r>
            <a:br>
              <a:rPr lang="tr-TR" sz="1000" dirty="0"/>
            </a:br>
            <a:r>
              <a:rPr lang="tr-TR" sz="1000" dirty="0" err="1"/>
              <a:t>Modena</a:t>
            </a:r>
            <a:endParaRPr lang="tr-TR" sz="1000" dirty="0"/>
          </a:p>
        </p:txBody>
      </p:sp>
      <p:pic>
        <p:nvPicPr>
          <p:cNvPr id="4" name="İçerik Yer Tutucusu 3"/>
          <p:cNvPicPr>
            <a:picLocks noGrp="1"/>
          </p:cNvPicPr>
          <p:nvPr>
            <p:ph idx="1"/>
          </p:nvPr>
        </p:nvPicPr>
        <p:blipFill rotWithShape="1">
          <a:blip r:embed="rId2"/>
          <a:srcRect l="15884" t="13568" r="39662" b="11609"/>
          <a:stretch/>
        </p:blipFill>
        <p:spPr bwMode="auto">
          <a:xfrm>
            <a:off x="2156460" y="487679"/>
            <a:ext cx="7094220" cy="538734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39598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FA222CA-B4AD-3D43-A62A-B7E4C9D09C20}"/>
              </a:ext>
            </a:extLst>
          </p:cNvPr>
          <p:cNvSpPr>
            <a:spLocks noGrp="1"/>
          </p:cNvSpPr>
          <p:nvPr>
            <p:ph type="title"/>
          </p:nvPr>
        </p:nvSpPr>
        <p:spPr>
          <a:xfrm>
            <a:off x="83820" y="4449445"/>
            <a:ext cx="10515600" cy="1325563"/>
          </a:xfrm>
        </p:spPr>
        <p:txBody>
          <a:bodyPr/>
          <a:lstStyle/>
          <a:p>
            <a:pPr algn="ctr"/>
            <a:endParaRPr lang="tr-TR" dirty="0"/>
          </a:p>
        </p:txBody>
      </p:sp>
      <p:sp>
        <p:nvSpPr>
          <p:cNvPr id="3" name="İçerik Yer Tutucusu 2">
            <a:extLst>
              <a:ext uri="{FF2B5EF4-FFF2-40B4-BE49-F238E27FC236}">
                <a16:creationId xmlns:a16="http://schemas.microsoft.com/office/drawing/2014/main" id="{304F882C-CB17-5145-A4C4-EC3DB6987457}"/>
              </a:ext>
            </a:extLst>
          </p:cNvPr>
          <p:cNvSpPr>
            <a:spLocks noGrp="1"/>
          </p:cNvSpPr>
          <p:nvPr>
            <p:ph idx="1"/>
          </p:nvPr>
        </p:nvSpPr>
        <p:spPr>
          <a:xfrm>
            <a:off x="-261257" y="1295400"/>
            <a:ext cx="11615057" cy="4881563"/>
          </a:xfrm>
        </p:spPr>
        <p:txBody>
          <a:bodyPr>
            <a:normAutofit/>
          </a:bodyPr>
          <a:lstStyle/>
          <a:p>
            <a:pPr marL="0" indent="0" algn="ctr">
              <a:buNone/>
            </a:pPr>
            <a:r>
              <a:rPr lang="tr-TR" sz="4800" b="1" dirty="0">
                <a:solidFill>
                  <a:srgbClr val="0070C0"/>
                </a:solidFill>
              </a:rPr>
              <a:t>Son Kurtarıcı Olarak </a:t>
            </a:r>
          </a:p>
          <a:p>
            <a:pPr marL="0" indent="0" algn="ctr">
              <a:buNone/>
            </a:pPr>
            <a:r>
              <a:rPr lang="tr-TR" sz="4800" b="1" dirty="0" err="1">
                <a:solidFill>
                  <a:srgbClr val="0070C0"/>
                </a:solidFill>
              </a:rPr>
              <a:t>vv</a:t>
            </a:r>
            <a:r>
              <a:rPr lang="tr-TR" sz="4800" b="1" dirty="0">
                <a:solidFill>
                  <a:srgbClr val="0070C0"/>
                </a:solidFill>
              </a:rPr>
              <a:t>/</a:t>
            </a:r>
            <a:r>
              <a:rPr lang="tr-TR" sz="4800" b="1" dirty="0" err="1">
                <a:solidFill>
                  <a:srgbClr val="0070C0"/>
                </a:solidFill>
              </a:rPr>
              <a:t>va</a:t>
            </a:r>
            <a:r>
              <a:rPr lang="tr-TR" sz="4800" b="1" dirty="0">
                <a:solidFill>
                  <a:srgbClr val="0070C0"/>
                </a:solidFill>
              </a:rPr>
              <a:t> EKMO </a:t>
            </a:r>
          </a:p>
          <a:p>
            <a:pPr marL="0" indent="0" algn="ctr">
              <a:buNone/>
            </a:pPr>
            <a:r>
              <a:rPr lang="tr-TR" sz="4800" b="1" dirty="0">
                <a:solidFill>
                  <a:srgbClr val="0070C0"/>
                </a:solidFill>
              </a:rPr>
              <a:t>Tedavisi</a:t>
            </a:r>
          </a:p>
        </p:txBody>
      </p:sp>
      <p:pic>
        <p:nvPicPr>
          <p:cNvPr id="5" name="Resim 4">
            <a:extLst>
              <a:ext uri="{FF2B5EF4-FFF2-40B4-BE49-F238E27FC236}">
                <a16:creationId xmlns:a16="http://schemas.microsoft.com/office/drawing/2014/main" id="{BEB3A3A8-E754-D84C-B2DD-EB057C4553AD}"/>
              </a:ext>
            </a:extLst>
          </p:cNvPr>
          <p:cNvPicPr>
            <a:picLocks noChangeAspect="1"/>
          </p:cNvPicPr>
          <p:nvPr/>
        </p:nvPicPr>
        <p:blipFill>
          <a:blip r:embed="rId2"/>
          <a:stretch>
            <a:fillRect/>
          </a:stretch>
        </p:blipFill>
        <p:spPr>
          <a:xfrm>
            <a:off x="7356784" y="-152400"/>
            <a:ext cx="5294376" cy="6858000"/>
          </a:xfrm>
          <a:prstGeom prst="rect">
            <a:avLst/>
          </a:prstGeom>
        </p:spPr>
      </p:pic>
    </p:spTree>
    <p:extLst>
      <p:ext uri="{BB962C8B-B14F-4D97-AF65-F5344CB8AC3E}">
        <p14:creationId xmlns:p14="http://schemas.microsoft.com/office/powerpoint/2010/main" val="2422342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2149475"/>
          </a:xfrm>
        </p:spPr>
        <p:txBody>
          <a:bodyPr>
            <a:normAutofit/>
          </a:bodyPr>
          <a:lstStyle/>
          <a:p>
            <a:pPr algn="ctr"/>
            <a:br>
              <a:rPr lang="tr-TR" dirty="0">
                <a:solidFill>
                  <a:schemeClr val="accent5"/>
                </a:solidFill>
              </a:rPr>
            </a:br>
            <a:r>
              <a:rPr lang="tr-TR" sz="5400" dirty="0">
                <a:solidFill>
                  <a:srgbClr val="0070C0"/>
                </a:solidFill>
              </a:rPr>
              <a:t>DOÇ. DR. YAHYA YILDIZ</a:t>
            </a:r>
            <a:endParaRPr lang="tr-TR" sz="4900" dirty="0"/>
          </a:p>
        </p:txBody>
      </p:sp>
      <p:sp>
        <p:nvSpPr>
          <p:cNvPr id="3" name="İçerik Yer Tutucusu 2"/>
          <p:cNvSpPr>
            <a:spLocks noGrp="1"/>
          </p:cNvSpPr>
          <p:nvPr>
            <p:ph idx="1"/>
          </p:nvPr>
        </p:nvSpPr>
        <p:spPr>
          <a:xfrm>
            <a:off x="838200" y="2655277"/>
            <a:ext cx="10515600" cy="3521686"/>
          </a:xfrm>
        </p:spPr>
        <p:txBody>
          <a:bodyPr/>
          <a:lstStyle/>
          <a:p>
            <a:pPr marL="0" indent="0" algn="ctr">
              <a:buNone/>
            </a:pPr>
            <a:r>
              <a:rPr lang="tr-TR" dirty="0"/>
              <a:t>TIBBİ FİZYOLOJİ UZMANI</a:t>
            </a:r>
          </a:p>
          <a:p>
            <a:pPr marL="0" indent="0" algn="ctr">
              <a:buNone/>
            </a:pPr>
            <a:r>
              <a:rPr lang="tr-TR" dirty="0"/>
              <a:t>ANEST. VE REA. UZMANI</a:t>
            </a:r>
          </a:p>
          <a:p>
            <a:endParaRPr lang="tr-TR" dirty="0"/>
          </a:p>
        </p:txBody>
      </p:sp>
    </p:spTree>
    <p:extLst>
      <p:ext uri="{BB962C8B-B14F-4D97-AF65-F5344CB8AC3E}">
        <p14:creationId xmlns:p14="http://schemas.microsoft.com/office/powerpoint/2010/main" val="643760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E6AD53F-9932-4642-A37F-6764C80D346B}"/>
              </a:ext>
            </a:extLst>
          </p:cNvPr>
          <p:cNvSpPr>
            <a:spLocks noGrp="1"/>
          </p:cNvSpPr>
          <p:nvPr>
            <p:ph type="title"/>
          </p:nvPr>
        </p:nvSpPr>
        <p:spPr/>
        <p:txBody>
          <a:bodyPr/>
          <a:lstStyle/>
          <a:p>
            <a:r>
              <a:rPr lang="tr-TR" dirty="0"/>
              <a:t>plan</a:t>
            </a:r>
          </a:p>
        </p:txBody>
      </p:sp>
      <p:sp>
        <p:nvSpPr>
          <p:cNvPr id="3" name="İçerik Yer Tutucusu 2">
            <a:extLst>
              <a:ext uri="{FF2B5EF4-FFF2-40B4-BE49-F238E27FC236}">
                <a16:creationId xmlns:a16="http://schemas.microsoft.com/office/drawing/2014/main" id="{F8446125-1286-6A45-919A-CD91D79AEBA3}"/>
              </a:ext>
            </a:extLst>
          </p:cNvPr>
          <p:cNvSpPr>
            <a:spLocks noGrp="1"/>
          </p:cNvSpPr>
          <p:nvPr>
            <p:ph idx="1"/>
          </p:nvPr>
        </p:nvSpPr>
        <p:spPr/>
        <p:txBody>
          <a:bodyPr/>
          <a:lstStyle/>
          <a:p>
            <a:r>
              <a:rPr lang="tr-TR" dirty="0"/>
              <a:t>1.Genel bilgi</a:t>
            </a:r>
          </a:p>
          <a:p>
            <a:r>
              <a:rPr lang="tr-TR" dirty="0"/>
              <a:t>2.Kanülasyon</a:t>
            </a:r>
          </a:p>
          <a:p>
            <a:r>
              <a:rPr lang="tr-TR" dirty="0"/>
              <a:t>3.Olgu</a:t>
            </a:r>
          </a:p>
          <a:p>
            <a:r>
              <a:rPr lang="tr-TR" dirty="0"/>
              <a:t>4.Sorun çözme</a:t>
            </a:r>
          </a:p>
          <a:p>
            <a:r>
              <a:rPr lang="tr-TR" dirty="0"/>
              <a:t>5.Diğer</a:t>
            </a:r>
          </a:p>
        </p:txBody>
      </p:sp>
    </p:spTree>
    <p:extLst>
      <p:ext uri="{BB962C8B-B14F-4D97-AF65-F5344CB8AC3E}">
        <p14:creationId xmlns:p14="http://schemas.microsoft.com/office/powerpoint/2010/main" val="3781554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br>
              <a:rPr lang="tr-TR" dirty="0">
                <a:solidFill>
                  <a:srgbClr val="7030A0"/>
                </a:solidFill>
              </a:rPr>
            </a:br>
            <a:br>
              <a:rPr lang="tr-TR" dirty="0">
                <a:solidFill>
                  <a:srgbClr val="7030A0"/>
                </a:solidFill>
              </a:rPr>
            </a:br>
            <a:br>
              <a:rPr lang="tr-TR" dirty="0">
                <a:solidFill>
                  <a:srgbClr val="7030A0"/>
                </a:solidFill>
              </a:rPr>
            </a:br>
            <a:br>
              <a:rPr lang="tr-TR" dirty="0">
                <a:solidFill>
                  <a:srgbClr val="7030A0"/>
                </a:solidFill>
              </a:rPr>
            </a:br>
            <a:br>
              <a:rPr lang="tr-TR" dirty="0">
                <a:solidFill>
                  <a:srgbClr val="7030A0"/>
                </a:solidFill>
              </a:rPr>
            </a:br>
            <a:br>
              <a:rPr lang="tr-TR" dirty="0">
                <a:solidFill>
                  <a:srgbClr val="7030A0"/>
                </a:solidFill>
              </a:rPr>
            </a:br>
            <a:br>
              <a:rPr lang="tr-TR" dirty="0">
                <a:solidFill>
                  <a:srgbClr val="7030A0"/>
                </a:solidFill>
              </a:rPr>
            </a:br>
            <a:br>
              <a:rPr lang="tr-TR" dirty="0">
                <a:solidFill>
                  <a:srgbClr val="7030A0"/>
                </a:solidFill>
              </a:rPr>
            </a:br>
            <a:br>
              <a:rPr lang="tr-TR" dirty="0">
                <a:solidFill>
                  <a:srgbClr val="7030A0"/>
                </a:solidFill>
              </a:rPr>
            </a:br>
            <a:endParaRPr lang="tr-TR" dirty="0">
              <a:solidFill>
                <a:srgbClr val="7030A0"/>
              </a:solidFill>
            </a:endParaRPr>
          </a:p>
        </p:txBody>
      </p:sp>
      <p:sp>
        <p:nvSpPr>
          <p:cNvPr id="3" name="İçerik Yer Tutucusu 2"/>
          <p:cNvSpPr>
            <a:spLocks noGrp="1"/>
          </p:cNvSpPr>
          <p:nvPr>
            <p:ph idx="1"/>
          </p:nvPr>
        </p:nvSpPr>
        <p:spPr>
          <a:xfrm>
            <a:off x="838200" y="3027817"/>
            <a:ext cx="10515600" cy="2948439"/>
          </a:xfrm>
        </p:spPr>
        <p:txBody>
          <a:bodyPr>
            <a:normAutofit/>
          </a:bodyPr>
          <a:lstStyle/>
          <a:p>
            <a:pPr marL="0" indent="0" algn="ctr">
              <a:buNone/>
            </a:pPr>
            <a:r>
              <a:rPr lang="tr-TR" dirty="0">
                <a:solidFill>
                  <a:srgbClr val="7030A0"/>
                </a:solidFill>
              </a:rPr>
              <a:t>1. Genel Bilgi</a:t>
            </a:r>
          </a:p>
          <a:p>
            <a:pPr marL="0" indent="0" algn="ctr">
              <a:buNone/>
            </a:pPr>
            <a:r>
              <a:rPr lang="tr-TR" dirty="0">
                <a:solidFill>
                  <a:srgbClr val="7030A0"/>
                </a:solidFill>
              </a:rPr>
              <a:t>Organ Yaşam Destek sistemleri</a:t>
            </a:r>
          </a:p>
          <a:p>
            <a:pPr marL="0" indent="0" algn="ctr">
              <a:buNone/>
            </a:pPr>
            <a:r>
              <a:rPr lang="tr-TR" dirty="0" err="1">
                <a:solidFill>
                  <a:srgbClr val="7030A0"/>
                </a:solidFill>
              </a:rPr>
              <a:t>Extrakorporeal</a:t>
            </a:r>
            <a:r>
              <a:rPr lang="tr-TR" dirty="0">
                <a:solidFill>
                  <a:srgbClr val="7030A0"/>
                </a:solidFill>
              </a:rPr>
              <a:t>-kalp, </a:t>
            </a:r>
            <a:r>
              <a:rPr lang="tr-TR" dirty="0" err="1">
                <a:solidFill>
                  <a:srgbClr val="7030A0"/>
                </a:solidFill>
              </a:rPr>
              <a:t>akc</a:t>
            </a:r>
            <a:endParaRPr lang="tr-TR" dirty="0">
              <a:solidFill>
                <a:srgbClr val="7030A0"/>
              </a:solidFill>
            </a:endParaRPr>
          </a:p>
          <a:p>
            <a:pPr marL="0" indent="0" algn="ctr">
              <a:buNone/>
            </a:pPr>
            <a:r>
              <a:rPr lang="tr-TR" dirty="0" err="1">
                <a:solidFill>
                  <a:srgbClr val="7030A0"/>
                </a:solidFill>
              </a:rPr>
              <a:t>İntrakorporeal</a:t>
            </a:r>
            <a:r>
              <a:rPr lang="tr-TR" dirty="0">
                <a:solidFill>
                  <a:srgbClr val="7030A0"/>
                </a:solidFill>
              </a:rPr>
              <a:t>-kalp, </a:t>
            </a:r>
            <a:r>
              <a:rPr lang="tr-TR" dirty="0" err="1">
                <a:solidFill>
                  <a:srgbClr val="7030A0"/>
                </a:solidFill>
              </a:rPr>
              <a:t>akc</a:t>
            </a:r>
            <a:br>
              <a:rPr lang="tr-TR" sz="5400" dirty="0">
                <a:solidFill>
                  <a:srgbClr val="7030A0"/>
                </a:solidFill>
              </a:rPr>
            </a:br>
            <a:endParaRPr lang="tr-TR" dirty="0"/>
          </a:p>
        </p:txBody>
      </p:sp>
      <p:pic>
        <p:nvPicPr>
          <p:cNvPr id="4" name="Resim 3">
            <a:extLst>
              <a:ext uri="{FF2B5EF4-FFF2-40B4-BE49-F238E27FC236}">
                <a16:creationId xmlns:a16="http://schemas.microsoft.com/office/drawing/2014/main" id="{0EC02A67-5583-2C4A-82A6-129BEDA97CB6}"/>
              </a:ext>
            </a:extLst>
          </p:cNvPr>
          <p:cNvPicPr>
            <a:picLocks noChangeAspect="1"/>
          </p:cNvPicPr>
          <p:nvPr/>
        </p:nvPicPr>
        <p:blipFill>
          <a:blip r:embed="rId2"/>
          <a:stretch>
            <a:fillRect/>
          </a:stretch>
        </p:blipFill>
        <p:spPr>
          <a:xfrm>
            <a:off x="4279920" y="287336"/>
            <a:ext cx="3471890" cy="2662693"/>
          </a:xfrm>
          <a:prstGeom prst="rect">
            <a:avLst/>
          </a:prstGeom>
        </p:spPr>
      </p:pic>
    </p:spTree>
    <p:extLst>
      <p:ext uri="{BB962C8B-B14F-4D97-AF65-F5344CB8AC3E}">
        <p14:creationId xmlns:p14="http://schemas.microsoft.com/office/powerpoint/2010/main" val="2546207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21E1087-1CAA-614C-9F0D-06CBC9050F86}"/>
              </a:ext>
            </a:extLst>
          </p:cNvPr>
          <p:cNvSpPr>
            <a:spLocks noGrp="1"/>
          </p:cNvSpPr>
          <p:nvPr>
            <p:ph type="title"/>
          </p:nvPr>
        </p:nvSpPr>
        <p:spPr/>
        <p:txBody>
          <a:bodyPr>
            <a:normAutofit/>
          </a:bodyPr>
          <a:lstStyle/>
          <a:p>
            <a:r>
              <a:rPr lang="tr-TR" sz="1600" dirty="0"/>
              <a:t>ECMO tipleri</a:t>
            </a:r>
          </a:p>
        </p:txBody>
      </p:sp>
      <p:pic>
        <p:nvPicPr>
          <p:cNvPr id="4" name="İçerik Yer Tutucusu 3">
            <a:extLst>
              <a:ext uri="{FF2B5EF4-FFF2-40B4-BE49-F238E27FC236}">
                <a16:creationId xmlns:a16="http://schemas.microsoft.com/office/drawing/2014/main" id="{5C917EEA-77A4-9742-82E8-3F52ECB58170}"/>
              </a:ext>
            </a:extLst>
          </p:cNvPr>
          <p:cNvPicPr>
            <a:picLocks noGrp="1" noChangeAspect="1"/>
          </p:cNvPicPr>
          <p:nvPr>
            <p:ph idx="1"/>
          </p:nvPr>
        </p:nvPicPr>
        <p:blipFill>
          <a:blip r:embed="rId2"/>
          <a:stretch>
            <a:fillRect/>
          </a:stretch>
        </p:blipFill>
        <p:spPr>
          <a:xfrm>
            <a:off x="2242457" y="437913"/>
            <a:ext cx="7269031" cy="6311230"/>
          </a:xfrm>
          <a:prstGeom prst="rect">
            <a:avLst/>
          </a:prstGeom>
        </p:spPr>
      </p:pic>
    </p:spTree>
    <p:extLst>
      <p:ext uri="{BB962C8B-B14F-4D97-AF65-F5344CB8AC3E}">
        <p14:creationId xmlns:p14="http://schemas.microsoft.com/office/powerpoint/2010/main" val="2329532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84853AB-CBD5-C549-9B12-3CCDAD80BF7D}"/>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1C752BC0-FC42-F540-8355-45F8FFAAB989}"/>
              </a:ext>
            </a:extLst>
          </p:cNvPr>
          <p:cNvPicPr>
            <a:picLocks noGrp="1"/>
          </p:cNvPicPr>
          <p:nvPr>
            <p:ph idx="1"/>
          </p:nvPr>
        </p:nvPicPr>
        <p:blipFill rotWithShape="1">
          <a:blip r:embed="rId2"/>
          <a:srcRect l="21825" t="17125" r="25099" b="13287"/>
          <a:stretch/>
        </p:blipFill>
        <p:spPr bwMode="auto">
          <a:xfrm>
            <a:off x="1698170" y="365125"/>
            <a:ext cx="8752115" cy="64166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79199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257BEC8-31CD-4942-BE65-A224A74F1B66}"/>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580F9F01-CDEB-104F-A54F-2A530B35C29D}"/>
              </a:ext>
            </a:extLst>
          </p:cNvPr>
          <p:cNvPicPr>
            <a:picLocks noGrp="1"/>
          </p:cNvPicPr>
          <p:nvPr>
            <p:ph idx="1"/>
          </p:nvPr>
        </p:nvPicPr>
        <p:blipFill rotWithShape="1">
          <a:blip r:embed="rId2"/>
          <a:srcRect l="21495" t="14697" r="24768" b="15931"/>
          <a:stretch/>
        </p:blipFill>
        <p:spPr bwMode="auto">
          <a:xfrm>
            <a:off x="1670958" y="365125"/>
            <a:ext cx="8850084" cy="5811838"/>
          </a:xfrm>
          <a:prstGeom prst="rect">
            <a:avLst/>
          </a:prstGeom>
          <a:ln>
            <a:noFill/>
          </a:ln>
          <a:extLst>
            <a:ext uri="{53640926-AAD7-44D8-BBD7-CCE9431645EC}">
              <a14:shadowObscured xmlns:a14="http://schemas.microsoft.com/office/drawing/2010/main"/>
            </a:ext>
          </a:extLst>
        </p:spPr>
      </p:pic>
      <p:sp>
        <p:nvSpPr>
          <p:cNvPr id="5" name="Alt Bilgi Yer Tutucusu 4">
            <a:extLst>
              <a:ext uri="{FF2B5EF4-FFF2-40B4-BE49-F238E27FC236}">
                <a16:creationId xmlns:a16="http://schemas.microsoft.com/office/drawing/2014/main" id="{04F7D863-177A-E845-ACDF-EE3FEBCC7337}"/>
              </a:ext>
            </a:extLst>
          </p:cNvPr>
          <p:cNvSpPr>
            <a:spLocks noGrp="1"/>
          </p:cNvSpPr>
          <p:nvPr>
            <p:ph type="ftr" sz="quarter" idx="11"/>
          </p:nvPr>
        </p:nvSpPr>
        <p:spPr/>
        <p:txBody>
          <a:bodyPr/>
          <a:lstStyle/>
          <a:p>
            <a:r>
              <a:rPr lang="tr-TR"/>
              <a:t>Murray, JF, Matthay, MA, Luce,  JM, and  Flick, MR. 1988.  An  expanded  denition  of  the  adult respiratory  distress  syndrome.  Am  Rev  Respir Dis 138:720 – 3</a:t>
            </a:r>
          </a:p>
        </p:txBody>
      </p:sp>
    </p:spTree>
    <p:extLst>
      <p:ext uri="{BB962C8B-B14F-4D97-AF65-F5344CB8AC3E}">
        <p14:creationId xmlns:p14="http://schemas.microsoft.com/office/powerpoint/2010/main" val="3839347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p:nvPr/>
        </p:nvPicPr>
        <p:blipFill rotWithShape="1">
          <a:blip r:embed="rId2"/>
          <a:srcRect l="22156" t="14697" r="24603" b="12110"/>
          <a:stretch/>
        </p:blipFill>
        <p:spPr bwMode="auto">
          <a:xfrm>
            <a:off x="1404851" y="532015"/>
            <a:ext cx="8545483" cy="56449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16335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9FD8B6B-0166-CB4C-B5C2-F6C48101636B}"/>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D345DDC6-B54E-1E45-9F63-B486A746470D}"/>
              </a:ext>
            </a:extLst>
          </p:cNvPr>
          <p:cNvPicPr>
            <a:picLocks noGrp="1"/>
          </p:cNvPicPr>
          <p:nvPr>
            <p:ph idx="1"/>
          </p:nvPr>
        </p:nvPicPr>
        <p:blipFill rotWithShape="1">
          <a:blip r:embed="rId2"/>
          <a:srcRect l="21660" t="14402" r="24273" b="18578"/>
          <a:stretch/>
        </p:blipFill>
        <p:spPr bwMode="auto">
          <a:xfrm>
            <a:off x="1404257" y="365125"/>
            <a:ext cx="9601200" cy="623161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41007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BE59A49-8032-184D-A7AC-19DB02BEFB48}"/>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16C9D0F1-98A5-864F-B916-D9274F537614}"/>
              </a:ext>
            </a:extLst>
          </p:cNvPr>
          <p:cNvPicPr>
            <a:picLocks noGrp="1"/>
          </p:cNvPicPr>
          <p:nvPr>
            <p:ph idx="1"/>
          </p:nvPr>
        </p:nvPicPr>
        <p:blipFill rotWithShape="1">
          <a:blip r:embed="rId2"/>
          <a:srcRect l="21494" t="14402" r="24603" b="15932"/>
          <a:stretch/>
        </p:blipFill>
        <p:spPr bwMode="auto">
          <a:xfrm>
            <a:off x="1502229" y="365126"/>
            <a:ext cx="9416142" cy="63513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18875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4" name="Resim 3"/>
          <p:cNvPicPr/>
          <p:nvPr/>
        </p:nvPicPr>
        <p:blipFill rotWithShape="1">
          <a:blip r:embed="rId2"/>
          <a:srcRect l="21660" t="14402" r="24273" b="18578"/>
          <a:stretch/>
        </p:blipFill>
        <p:spPr bwMode="auto">
          <a:xfrm>
            <a:off x="1379913" y="590204"/>
            <a:ext cx="9509760" cy="535339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67583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9AFE7CD-34F3-AB45-94DC-75E429482F95}"/>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44338F9F-328C-8045-8E27-D174DB0A9365}"/>
              </a:ext>
            </a:extLst>
          </p:cNvPr>
          <p:cNvPicPr>
            <a:picLocks noGrp="1" noChangeAspect="1"/>
          </p:cNvPicPr>
          <p:nvPr>
            <p:ph idx="1"/>
          </p:nvPr>
        </p:nvPicPr>
        <p:blipFill rotWithShape="1">
          <a:blip r:embed="rId2"/>
          <a:srcRect l="33464" t="9053" r="31553" b="9183"/>
          <a:stretch/>
        </p:blipFill>
        <p:spPr>
          <a:xfrm>
            <a:off x="3516086" y="-40152"/>
            <a:ext cx="5246913" cy="6898152"/>
          </a:xfrm>
          <a:prstGeom prst="rect">
            <a:avLst/>
          </a:prstGeom>
        </p:spPr>
      </p:pic>
    </p:spTree>
    <p:extLst>
      <p:ext uri="{BB962C8B-B14F-4D97-AF65-F5344CB8AC3E}">
        <p14:creationId xmlns:p14="http://schemas.microsoft.com/office/powerpoint/2010/main" val="1582971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4693D90-5983-A84F-B2B9-6ABBA2017D47}"/>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1690CC4B-F023-7146-931B-1B9A797897C1}"/>
              </a:ext>
            </a:extLst>
          </p:cNvPr>
          <p:cNvPicPr>
            <a:picLocks noGrp="1"/>
          </p:cNvPicPr>
          <p:nvPr>
            <p:ph idx="1"/>
          </p:nvPr>
        </p:nvPicPr>
        <p:blipFill rotWithShape="1">
          <a:blip r:embed="rId2"/>
          <a:srcRect l="20503" t="14110" r="24934" b="12699"/>
          <a:stretch/>
        </p:blipFill>
        <p:spPr bwMode="auto">
          <a:xfrm>
            <a:off x="1752600" y="365125"/>
            <a:ext cx="8109857" cy="58118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05835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1659433" y="362448"/>
            <a:ext cx="8823510" cy="5814515"/>
          </a:xfrm>
          <a:prstGeom prst="rect">
            <a:avLst/>
          </a:prstGeom>
        </p:spPr>
      </p:pic>
    </p:spTree>
    <p:extLst>
      <p:ext uri="{BB962C8B-B14F-4D97-AF65-F5344CB8AC3E}">
        <p14:creationId xmlns:p14="http://schemas.microsoft.com/office/powerpoint/2010/main" val="2806297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err="1">
                <a:solidFill>
                  <a:srgbClr val="0070C0"/>
                </a:solidFill>
              </a:rPr>
              <a:t>vvEKMO</a:t>
            </a:r>
            <a:r>
              <a:rPr lang="tr-TR" sz="2800" dirty="0">
                <a:solidFill>
                  <a:srgbClr val="0070C0"/>
                </a:solidFill>
              </a:rPr>
              <a:t> zamanı 2021</a:t>
            </a:r>
          </a:p>
        </p:txBody>
      </p:sp>
      <p:pic>
        <p:nvPicPr>
          <p:cNvPr id="4" name="İçerik Yer Tutucusu 3"/>
          <p:cNvPicPr>
            <a:picLocks noGrp="1" noChangeAspect="1"/>
          </p:cNvPicPr>
          <p:nvPr>
            <p:ph idx="1"/>
          </p:nvPr>
        </p:nvPicPr>
        <p:blipFill rotWithShape="1">
          <a:blip r:embed="rId2"/>
          <a:srcRect l="27049" t="26165" r="23896" b="31280"/>
          <a:stretch/>
        </p:blipFill>
        <p:spPr>
          <a:xfrm>
            <a:off x="1744979" y="1132115"/>
            <a:ext cx="9017291" cy="4400006"/>
          </a:xfrm>
          <a:prstGeom prst="rect">
            <a:avLst/>
          </a:prstGeom>
        </p:spPr>
      </p:pic>
      <p:sp>
        <p:nvSpPr>
          <p:cNvPr id="3" name="Alt Bilgi Yer Tutucusu 2">
            <a:extLst>
              <a:ext uri="{FF2B5EF4-FFF2-40B4-BE49-F238E27FC236}">
                <a16:creationId xmlns:a16="http://schemas.microsoft.com/office/drawing/2014/main" id="{1919E73A-0846-FC4A-A72B-CFABC045AB54}"/>
              </a:ext>
            </a:extLst>
          </p:cNvPr>
          <p:cNvSpPr>
            <a:spLocks noGrp="1"/>
          </p:cNvSpPr>
          <p:nvPr>
            <p:ph type="ftr" sz="quarter" idx="11"/>
          </p:nvPr>
        </p:nvSpPr>
        <p:spPr>
          <a:xfrm>
            <a:off x="4038600" y="5791200"/>
            <a:ext cx="4114800" cy="93027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Badulak J, Antonini MV, Stead CM, et al. Extracorporeal Membrane Oxygenation for COVID-19: Updated 2021 Guidelines from the Extracorporeal Life Support Organization. ASAIO J. 2021;485–495.</a:t>
            </a:r>
            <a:endParaRPr kumimoji="0" lang="tr-T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8526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rotWithShape="1">
          <a:blip r:embed="rId2"/>
          <a:srcRect l="32368" t="14783" r="32762" b="20834"/>
          <a:stretch/>
        </p:blipFill>
        <p:spPr>
          <a:xfrm>
            <a:off x="3116579" y="296447"/>
            <a:ext cx="5451925" cy="5662117"/>
          </a:xfrm>
          <a:prstGeom prst="rect">
            <a:avLst/>
          </a:prstGeom>
        </p:spPr>
      </p:pic>
      <p:sp>
        <p:nvSpPr>
          <p:cNvPr id="3" name="Alt Bilgi Yer Tutucusu 2">
            <a:extLst>
              <a:ext uri="{FF2B5EF4-FFF2-40B4-BE49-F238E27FC236}">
                <a16:creationId xmlns:a16="http://schemas.microsoft.com/office/drawing/2014/main" id="{AF085790-D204-F944-8911-790BA7E374AF}"/>
              </a:ext>
            </a:extLst>
          </p:cNvPr>
          <p:cNvSpPr>
            <a:spLocks noGrp="1"/>
          </p:cNvSpPr>
          <p:nvPr>
            <p:ph type="ftr" sz="quarter" idx="11"/>
          </p:nvPr>
        </p:nvSpPr>
        <p:spPr>
          <a:xfrm>
            <a:off x="3575539" y="5958564"/>
            <a:ext cx="4577862" cy="76291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Badulak J, Antonini MV, Stead CM, et al. Extracorporeal Membrane Oxygenation for COVID-19: Updated 2021 Guidelines from the Extracorporeal Life Support Organization. ASAIO J. 2021;485–495.</a:t>
            </a:r>
            <a:endParaRPr kumimoji="0" lang="tr-T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8057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67640" y="365125"/>
            <a:ext cx="11186160" cy="1325563"/>
          </a:xfrm>
        </p:spPr>
        <p:txBody>
          <a:bodyPr>
            <a:normAutofit/>
          </a:bodyPr>
          <a:lstStyle/>
          <a:p>
            <a:r>
              <a:rPr lang="tr-TR" sz="2800" dirty="0">
                <a:solidFill>
                  <a:srgbClr val="0070C0"/>
                </a:solidFill>
              </a:rPr>
              <a:t>EKMO </a:t>
            </a:r>
            <a:br>
              <a:rPr lang="tr-TR" sz="2800" dirty="0">
                <a:solidFill>
                  <a:srgbClr val="0070C0"/>
                </a:solidFill>
              </a:rPr>
            </a:br>
            <a:r>
              <a:rPr lang="tr-TR" sz="2800" dirty="0">
                <a:solidFill>
                  <a:srgbClr val="0070C0"/>
                </a:solidFill>
              </a:rPr>
              <a:t>yönetimi</a:t>
            </a:r>
          </a:p>
        </p:txBody>
      </p:sp>
      <p:pic>
        <p:nvPicPr>
          <p:cNvPr id="4" name="İçerik Yer Tutucusu 3"/>
          <p:cNvPicPr>
            <a:picLocks noGrp="1" noChangeAspect="1"/>
          </p:cNvPicPr>
          <p:nvPr>
            <p:ph idx="1"/>
          </p:nvPr>
        </p:nvPicPr>
        <p:blipFill rotWithShape="1">
          <a:blip r:embed="rId2"/>
          <a:srcRect l="30398" t="19161" r="23109" b="22350"/>
          <a:stretch/>
        </p:blipFill>
        <p:spPr>
          <a:xfrm>
            <a:off x="1516222" y="11322"/>
            <a:ext cx="9159556" cy="6481553"/>
          </a:xfrm>
          <a:prstGeom prst="rect">
            <a:avLst/>
          </a:prstGeom>
        </p:spPr>
      </p:pic>
      <p:sp>
        <p:nvSpPr>
          <p:cNvPr id="3" name="Alt Bilgi Yer Tutucusu 2">
            <a:extLst>
              <a:ext uri="{FF2B5EF4-FFF2-40B4-BE49-F238E27FC236}">
                <a16:creationId xmlns:a16="http://schemas.microsoft.com/office/drawing/2014/main" id="{8FF447A1-B623-2A4C-A419-2006D3B0DCB4}"/>
              </a:ext>
            </a:extLst>
          </p:cNvPr>
          <p:cNvSpPr>
            <a:spLocks noGrp="1"/>
          </p:cNvSpPr>
          <p:nvPr>
            <p:ph type="ftr" sz="quarter" idx="11"/>
          </p:nvPr>
        </p:nvSpPr>
        <p:spPr>
          <a:xfrm>
            <a:off x="1516221" y="6377354"/>
            <a:ext cx="8753193" cy="34412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Tonna JE, Abrams D, Brodie D, et al. Management of Adult Patients Supported with Venovenous Extracorporeal Membrane Oxygenation (VV ECMO): Guideline from the Extracorporeal Life Support Organization (ELSO). ASAIO J. 2021;601–610.</a:t>
            </a:r>
            <a:endParaRPr kumimoji="0" lang="tr-T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8896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Kan Gazı</a:t>
            </a:r>
          </a:p>
        </p:txBody>
      </p:sp>
      <p:pic>
        <p:nvPicPr>
          <p:cNvPr id="4" name="İçerik Yer Tutucusu 3"/>
          <p:cNvPicPr>
            <a:picLocks noGrp="1" noChangeAspect="1"/>
          </p:cNvPicPr>
          <p:nvPr>
            <p:ph idx="1"/>
          </p:nvPr>
        </p:nvPicPr>
        <p:blipFill rotWithShape="1">
          <a:blip r:embed="rId2"/>
          <a:srcRect l="19660" t="18604" r="50897" b="8611"/>
          <a:stretch/>
        </p:blipFill>
        <p:spPr>
          <a:xfrm>
            <a:off x="2528257" y="140059"/>
            <a:ext cx="4779817" cy="6646389"/>
          </a:xfrm>
          <a:prstGeom prst="rect">
            <a:avLst/>
          </a:prstGeom>
        </p:spPr>
      </p:pic>
      <p:pic>
        <p:nvPicPr>
          <p:cNvPr id="5" name="Resim 4">
            <a:extLst>
              <a:ext uri="{FF2B5EF4-FFF2-40B4-BE49-F238E27FC236}">
                <a16:creationId xmlns:a16="http://schemas.microsoft.com/office/drawing/2014/main" id="{44C3F7F5-6579-C84A-B446-E0C4AD7EE1F4}"/>
              </a:ext>
            </a:extLst>
          </p:cNvPr>
          <p:cNvPicPr>
            <a:picLocks noChangeAspect="1"/>
          </p:cNvPicPr>
          <p:nvPr/>
        </p:nvPicPr>
        <p:blipFill>
          <a:blip r:embed="rId3"/>
          <a:stretch>
            <a:fillRect/>
          </a:stretch>
        </p:blipFill>
        <p:spPr>
          <a:xfrm>
            <a:off x="7609114" y="628045"/>
            <a:ext cx="4397829" cy="5282791"/>
          </a:xfrm>
          <a:prstGeom prst="rect">
            <a:avLst/>
          </a:prstGeom>
        </p:spPr>
      </p:pic>
    </p:spTree>
    <p:extLst>
      <p:ext uri="{BB962C8B-B14F-4D97-AF65-F5344CB8AC3E}">
        <p14:creationId xmlns:p14="http://schemas.microsoft.com/office/powerpoint/2010/main" val="2802473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39969" y="365125"/>
            <a:ext cx="11013831" cy="1325563"/>
          </a:xfrm>
        </p:spPr>
        <p:txBody>
          <a:bodyPr>
            <a:normAutofit/>
          </a:bodyPr>
          <a:lstStyle/>
          <a:p>
            <a:r>
              <a:rPr lang="en-US" sz="2800" b="1" dirty="0">
                <a:solidFill>
                  <a:srgbClr val="0070C0"/>
                </a:solidFill>
              </a:rPr>
              <a:t>Initial evaluation </a:t>
            </a:r>
            <a:br>
              <a:rPr lang="tr-TR" sz="2800" b="1" dirty="0">
                <a:solidFill>
                  <a:srgbClr val="0070C0"/>
                </a:solidFill>
              </a:rPr>
            </a:br>
            <a:r>
              <a:rPr lang="en-US" sz="2800" b="1" dirty="0">
                <a:solidFill>
                  <a:srgbClr val="0070C0"/>
                </a:solidFill>
              </a:rPr>
              <a:t>and management </a:t>
            </a:r>
            <a:br>
              <a:rPr lang="tr-TR" sz="2800" b="1" dirty="0">
                <a:solidFill>
                  <a:srgbClr val="0070C0"/>
                </a:solidFill>
              </a:rPr>
            </a:br>
            <a:r>
              <a:rPr lang="en-US" sz="2800" b="1" dirty="0">
                <a:solidFill>
                  <a:srgbClr val="0070C0"/>
                </a:solidFill>
              </a:rPr>
              <a:t>of septic shock</a:t>
            </a:r>
            <a:endParaRPr lang="tr-TR" sz="2800" b="1" dirty="0">
              <a:solidFill>
                <a:srgbClr val="0070C0"/>
              </a:solidFill>
            </a:endParaRPr>
          </a:p>
        </p:txBody>
      </p:sp>
      <p:pic>
        <p:nvPicPr>
          <p:cNvPr id="4" name="İçerik Yer Tutucusu 3"/>
          <p:cNvPicPr>
            <a:picLocks noGrp="1" noChangeAspect="1"/>
          </p:cNvPicPr>
          <p:nvPr>
            <p:ph idx="1"/>
          </p:nvPr>
        </p:nvPicPr>
        <p:blipFill rotWithShape="1">
          <a:blip r:embed="rId2"/>
          <a:srcRect l="30834" t="21526" r="30650" b="25282"/>
          <a:stretch/>
        </p:blipFill>
        <p:spPr>
          <a:xfrm>
            <a:off x="3367454" y="365125"/>
            <a:ext cx="8259770" cy="6416675"/>
          </a:xfrm>
          <a:prstGeom prst="rect">
            <a:avLst/>
          </a:prstGeom>
        </p:spPr>
      </p:pic>
      <p:sp>
        <p:nvSpPr>
          <p:cNvPr id="5" name="Alt Bilgi Yer Tutucusu 4">
            <a:extLst>
              <a:ext uri="{FF2B5EF4-FFF2-40B4-BE49-F238E27FC236}">
                <a16:creationId xmlns:a16="http://schemas.microsoft.com/office/drawing/2014/main" id="{5AD3C340-46AC-004F-B1F5-1BF4DC7F3B05}"/>
              </a:ext>
            </a:extLst>
          </p:cNvPr>
          <p:cNvSpPr>
            <a:spLocks noGrp="1"/>
          </p:cNvSpPr>
          <p:nvPr>
            <p:ph type="ftr" sz="quarter" idx="11"/>
          </p:nvPr>
        </p:nvSpPr>
        <p:spPr>
          <a:xfrm>
            <a:off x="339969" y="5712113"/>
            <a:ext cx="2616987"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Bitton E, Zimmerman S, Azevedo LCP, Benhamou D, Cecconi M, De Waele JJ, et al. An international survey of adherence to Surviving Sepsis Campaign Guidelines 2016 regarding fluid resuscitation and vasopressors in the initial management of septic shock. J Crit Care. 2021</a:t>
            </a:r>
            <a:endParaRPr kumimoji="0" lang="tr-T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3604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92AFC8E-ABDF-5247-92A5-3BC230142215}"/>
              </a:ext>
            </a:extLst>
          </p:cNvPr>
          <p:cNvSpPr>
            <a:spLocks noGrp="1"/>
          </p:cNvSpPr>
          <p:nvPr>
            <p:ph type="title"/>
          </p:nvPr>
        </p:nvSpPr>
        <p:spPr/>
        <p:txBody>
          <a:bodyPr>
            <a:normAutofit/>
          </a:bodyPr>
          <a:lstStyle/>
          <a:p>
            <a:r>
              <a:rPr lang="tr-TR" sz="2800" dirty="0" err="1">
                <a:solidFill>
                  <a:srgbClr val="0070C0"/>
                </a:solidFill>
              </a:rPr>
              <a:t>İnotrop</a:t>
            </a:r>
            <a:r>
              <a:rPr lang="tr-TR" sz="2800" dirty="0">
                <a:solidFill>
                  <a:srgbClr val="0070C0"/>
                </a:solidFill>
              </a:rPr>
              <a:t> ve </a:t>
            </a:r>
            <a:br>
              <a:rPr lang="tr-TR" sz="2800" dirty="0">
                <a:solidFill>
                  <a:srgbClr val="0070C0"/>
                </a:solidFill>
              </a:rPr>
            </a:br>
            <a:r>
              <a:rPr lang="tr-TR" sz="2800" dirty="0" err="1">
                <a:solidFill>
                  <a:srgbClr val="0070C0"/>
                </a:solidFill>
              </a:rPr>
              <a:t>Vazoaktif</a:t>
            </a:r>
            <a:r>
              <a:rPr lang="tr-TR" sz="2800" dirty="0">
                <a:solidFill>
                  <a:srgbClr val="0070C0"/>
                </a:solidFill>
              </a:rPr>
              <a:t> </a:t>
            </a:r>
            <a:br>
              <a:rPr lang="tr-TR" sz="2800" dirty="0">
                <a:solidFill>
                  <a:srgbClr val="0070C0"/>
                </a:solidFill>
              </a:rPr>
            </a:br>
            <a:r>
              <a:rPr lang="tr-TR" sz="2800" dirty="0">
                <a:solidFill>
                  <a:srgbClr val="0070C0"/>
                </a:solidFill>
              </a:rPr>
              <a:t>ajanlar</a:t>
            </a:r>
          </a:p>
        </p:txBody>
      </p:sp>
      <p:pic>
        <p:nvPicPr>
          <p:cNvPr id="4" name="İçerik Yer Tutucusu 3"/>
          <p:cNvPicPr>
            <a:picLocks noGrp="1" noChangeAspect="1"/>
          </p:cNvPicPr>
          <p:nvPr>
            <p:ph idx="1"/>
          </p:nvPr>
        </p:nvPicPr>
        <p:blipFill rotWithShape="1">
          <a:blip r:embed="rId2"/>
          <a:srcRect l="69543" t="26717" r="9549" b="25129"/>
          <a:stretch/>
        </p:blipFill>
        <p:spPr>
          <a:xfrm>
            <a:off x="3218213" y="181693"/>
            <a:ext cx="5011271" cy="6492239"/>
          </a:xfrm>
          <a:prstGeom prst="rect">
            <a:avLst/>
          </a:prstGeom>
        </p:spPr>
      </p:pic>
      <p:sp>
        <p:nvSpPr>
          <p:cNvPr id="5" name="Alt Bilgi Yer Tutucusu 4">
            <a:extLst>
              <a:ext uri="{FF2B5EF4-FFF2-40B4-BE49-F238E27FC236}">
                <a16:creationId xmlns:a16="http://schemas.microsoft.com/office/drawing/2014/main" id="{7E46940B-B327-C047-A99E-FFC1765EBBFB}"/>
              </a:ext>
            </a:extLst>
          </p:cNvPr>
          <p:cNvSpPr>
            <a:spLocks noGrp="1"/>
          </p:cNvSpPr>
          <p:nvPr>
            <p:ph type="ftr" sz="quarter" idx="11"/>
          </p:nvPr>
        </p:nvSpPr>
        <p:spPr>
          <a:xfrm>
            <a:off x="0" y="5964465"/>
            <a:ext cx="3218213" cy="709467"/>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Overgaard CB, Džavík V. Inotropes and vasopressors:Review of physiology and clinical use in cardiovascular disease. Circulation. 2008;118(10):1047–56. </a:t>
            </a:r>
            <a:endParaRPr kumimoji="0" lang="tr-T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6438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İnotrop</a:t>
            </a:r>
            <a:r>
              <a:rPr lang="tr-TR"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eşdeğeri =</a:t>
            </a:r>
            <a:r>
              <a:rPr lang="tr-TR" sz="28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İnotrop</a:t>
            </a:r>
            <a:r>
              <a:rPr lang="tr-TR"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skoru, </a:t>
            </a:r>
            <a:r>
              <a:rPr lang="tr-TR" sz="2800" dirty="0" err="1">
                <a:solidFill>
                  <a:srgbClr val="0070C0"/>
                </a:solidFill>
                <a:latin typeface="Calibri" panose="020F0502020204030204" pitchFamily="34" charset="0"/>
                <a:ea typeface="Calibri" panose="020F0502020204030204" pitchFamily="34" charset="0"/>
                <a:cs typeface="Times New Roman" panose="02020603050405020304" pitchFamily="18" charset="0"/>
              </a:rPr>
              <a:t>Sempatomimetik</a:t>
            </a:r>
            <a:r>
              <a:rPr lang="tr-TR"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Skor</a:t>
            </a:r>
            <a:endParaRPr lang="tr-TR" sz="2800" dirty="0">
              <a:solidFill>
                <a:srgbClr val="0070C0"/>
              </a:solidFill>
            </a:endParaRPr>
          </a:p>
        </p:txBody>
      </p:sp>
      <p:sp>
        <p:nvSpPr>
          <p:cNvPr id="3" name="İçerik Yer Tutucusu 2"/>
          <p:cNvSpPr>
            <a:spLocks noGrp="1"/>
          </p:cNvSpPr>
          <p:nvPr>
            <p:ph idx="1"/>
          </p:nvPr>
        </p:nvSpPr>
        <p:spPr/>
        <p:txBody>
          <a:bodyPr/>
          <a:lstStyle/>
          <a:p>
            <a:pPr marL="0" indent="0">
              <a:lnSpc>
                <a:spcPct val="107000"/>
              </a:lnSpc>
              <a:spcAft>
                <a:spcPts val="800"/>
              </a:spcAft>
              <a:buNone/>
            </a:pPr>
            <a:r>
              <a:rPr lang="tr-TR" dirty="0" err="1">
                <a:latin typeface="Calibri" panose="020F0502020204030204" pitchFamily="34" charset="0"/>
                <a:ea typeface="Calibri" panose="020F0502020204030204" pitchFamily="34" charset="0"/>
                <a:cs typeface="Times New Roman" panose="02020603050405020304" pitchFamily="18" charset="0"/>
              </a:rPr>
              <a:t>Dopamin</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mcg</a:t>
            </a:r>
            <a:r>
              <a:rPr lang="tr-TR" dirty="0">
                <a:latin typeface="Calibri" panose="020F0502020204030204" pitchFamily="34" charset="0"/>
                <a:ea typeface="Calibri" panose="020F0502020204030204" pitchFamily="34" charset="0"/>
                <a:cs typeface="Times New Roman" panose="02020603050405020304" pitchFamily="18" charset="0"/>
              </a:rPr>
              <a:t>/kg/</a:t>
            </a:r>
            <a:r>
              <a:rPr lang="tr-TR" dirty="0" err="1">
                <a:latin typeface="Calibri" panose="020F0502020204030204" pitchFamily="34" charset="0"/>
                <a:ea typeface="Calibri" panose="020F0502020204030204" pitchFamily="34" charset="0"/>
                <a:cs typeface="Times New Roman" panose="02020603050405020304" pitchFamily="18" charset="0"/>
              </a:rPr>
              <a:t>dk</a:t>
            </a:r>
            <a:r>
              <a:rPr lang="tr-TR" dirty="0">
                <a:latin typeface="Calibri" panose="020F0502020204030204" pitchFamily="34" charset="0"/>
                <a:ea typeface="Calibri" panose="020F0502020204030204" pitchFamily="34" charset="0"/>
                <a:cs typeface="Times New Roman" panose="02020603050405020304" pitchFamily="18" charset="0"/>
              </a:rPr>
              <a:t>) + </a:t>
            </a:r>
            <a:r>
              <a:rPr lang="tr-TR" dirty="0" err="1">
                <a:latin typeface="Calibri" panose="020F0502020204030204" pitchFamily="34" charset="0"/>
                <a:ea typeface="Calibri" panose="020F0502020204030204" pitchFamily="34" charset="0"/>
                <a:cs typeface="Times New Roman" panose="02020603050405020304" pitchFamily="18" charset="0"/>
              </a:rPr>
              <a:t>Dobutamin</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mcg</a:t>
            </a:r>
            <a:r>
              <a:rPr lang="tr-TR" dirty="0">
                <a:latin typeface="Calibri" panose="020F0502020204030204" pitchFamily="34" charset="0"/>
                <a:ea typeface="Calibri" panose="020F0502020204030204" pitchFamily="34" charset="0"/>
                <a:cs typeface="Times New Roman" panose="02020603050405020304" pitchFamily="18" charset="0"/>
              </a:rPr>
              <a:t>/kg/</a:t>
            </a:r>
            <a:r>
              <a:rPr lang="tr-TR" dirty="0" err="1">
                <a:latin typeface="Calibri" panose="020F0502020204030204" pitchFamily="34" charset="0"/>
                <a:ea typeface="Calibri" panose="020F0502020204030204" pitchFamily="34" charset="0"/>
                <a:cs typeface="Times New Roman" panose="02020603050405020304" pitchFamily="18" charset="0"/>
              </a:rPr>
              <a:t>dk</a:t>
            </a:r>
            <a:r>
              <a:rPr lang="tr-TR" dirty="0">
                <a:latin typeface="Calibri" panose="020F0502020204030204" pitchFamily="34" charset="0"/>
                <a:ea typeface="Calibri" panose="020F0502020204030204" pitchFamily="34" charset="0"/>
                <a:cs typeface="Times New Roman" panose="02020603050405020304" pitchFamily="18" charset="0"/>
              </a:rPr>
              <a:t>) + </a:t>
            </a:r>
          </a:p>
          <a:p>
            <a:pPr marL="0" indent="0">
              <a:lnSpc>
                <a:spcPct val="107000"/>
              </a:lnSpc>
              <a:spcAft>
                <a:spcPts val="800"/>
              </a:spcAft>
              <a:buNone/>
            </a:pPr>
            <a:r>
              <a:rPr lang="tr-TR" dirty="0">
                <a:latin typeface="Calibri" panose="020F0502020204030204" pitchFamily="34" charset="0"/>
                <a:ea typeface="Calibri" panose="020F0502020204030204" pitchFamily="34" charset="0"/>
                <a:cs typeface="Times New Roman" panose="02020603050405020304" pitchFamily="18" charset="0"/>
              </a:rPr>
              <a:t>Adrenalin (100 x </a:t>
            </a:r>
            <a:r>
              <a:rPr lang="tr-TR" dirty="0" err="1">
                <a:latin typeface="Calibri" panose="020F0502020204030204" pitchFamily="34" charset="0"/>
                <a:ea typeface="Calibri" panose="020F0502020204030204" pitchFamily="34" charset="0"/>
                <a:cs typeface="Times New Roman" panose="02020603050405020304" pitchFamily="18" charset="0"/>
              </a:rPr>
              <a:t>mcg</a:t>
            </a:r>
            <a:r>
              <a:rPr lang="tr-TR" dirty="0">
                <a:latin typeface="Calibri" panose="020F0502020204030204" pitchFamily="34" charset="0"/>
                <a:ea typeface="Calibri" panose="020F0502020204030204" pitchFamily="34" charset="0"/>
                <a:cs typeface="Times New Roman" panose="02020603050405020304" pitchFamily="18" charset="0"/>
              </a:rPr>
              <a:t>/kg/</a:t>
            </a:r>
            <a:r>
              <a:rPr lang="tr-TR" dirty="0" err="1">
                <a:latin typeface="Calibri" panose="020F0502020204030204" pitchFamily="34" charset="0"/>
                <a:ea typeface="Calibri" panose="020F0502020204030204" pitchFamily="34" charset="0"/>
                <a:cs typeface="Times New Roman" panose="02020603050405020304" pitchFamily="18" charset="0"/>
              </a:rPr>
              <a:t>dk</a:t>
            </a:r>
            <a:r>
              <a:rPr lang="tr-TR" dirty="0">
                <a:latin typeface="Calibri" panose="020F0502020204030204" pitchFamily="34" charset="0"/>
                <a:ea typeface="Calibri" panose="020F0502020204030204" pitchFamily="34" charset="0"/>
                <a:cs typeface="Times New Roman" panose="02020603050405020304" pitchFamily="18" charset="0"/>
              </a:rPr>
              <a:t>) + </a:t>
            </a:r>
            <a:r>
              <a:rPr lang="tr-TR" dirty="0" err="1">
                <a:latin typeface="Calibri" panose="020F0502020204030204" pitchFamily="34" charset="0"/>
                <a:ea typeface="Calibri" panose="020F0502020204030204" pitchFamily="34" charset="0"/>
                <a:cs typeface="Times New Roman" panose="02020603050405020304" pitchFamily="18" charset="0"/>
              </a:rPr>
              <a:t>Noradrenalin</a:t>
            </a:r>
            <a:r>
              <a:rPr lang="tr-TR" dirty="0">
                <a:latin typeface="Calibri" panose="020F0502020204030204" pitchFamily="34" charset="0"/>
                <a:ea typeface="Calibri" panose="020F0502020204030204" pitchFamily="34" charset="0"/>
                <a:cs typeface="Times New Roman" panose="02020603050405020304" pitchFamily="18" charset="0"/>
              </a:rPr>
              <a:t> (100 x </a:t>
            </a:r>
            <a:r>
              <a:rPr lang="tr-TR" dirty="0" err="1">
                <a:latin typeface="Calibri" panose="020F0502020204030204" pitchFamily="34" charset="0"/>
                <a:ea typeface="Calibri" panose="020F0502020204030204" pitchFamily="34" charset="0"/>
                <a:cs typeface="Times New Roman" panose="02020603050405020304" pitchFamily="18" charset="0"/>
              </a:rPr>
              <a:t>mcg</a:t>
            </a:r>
            <a:r>
              <a:rPr lang="tr-TR" dirty="0">
                <a:latin typeface="Calibri" panose="020F0502020204030204" pitchFamily="34" charset="0"/>
                <a:ea typeface="Calibri" panose="020F0502020204030204" pitchFamily="34" charset="0"/>
                <a:cs typeface="Times New Roman" panose="02020603050405020304" pitchFamily="18" charset="0"/>
              </a:rPr>
              <a:t>/kg/</a:t>
            </a:r>
            <a:r>
              <a:rPr lang="tr-TR" dirty="0" err="1">
                <a:latin typeface="Calibri" panose="020F0502020204030204" pitchFamily="34" charset="0"/>
                <a:ea typeface="Calibri" panose="020F0502020204030204" pitchFamily="34" charset="0"/>
                <a:cs typeface="Times New Roman" panose="02020603050405020304" pitchFamily="18" charset="0"/>
              </a:rPr>
              <a:t>dk</a:t>
            </a:r>
            <a:r>
              <a:rPr lang="tr-TR" dirty="0">
                <a:latin typeface="Calibri" panose="020F0502020204030204" pitchFamily="34" charset="0"/>
                <a:ea typeface="Calibri" panose="020F0502020204030204" pitchFamily="34" charset="0"/>
                <a:cs typeface="Times New Roman" panose="02020603050405020304" pitchFamily="18" charset="0"/>
              </a:rPr>
              <a:t>) + </a:t>
            </a:r>
            <a:r>
              <a:rPr lang="tr-TR" dirty="0" err="1">
                <a:latin typeface="Calibri" panose="020F0502020204030204" pitchFamily="34" charset="0"/>
                <a:ea typeface="Calibri" panose="020F0502020204030204" pitchFamily="34" charset="0"/>
                <a:cs typeface="Times New Roman" panose="02020603050405020304" pitchFamily="18" charset="0"/>
              </a:rPr>
              <a:t>Milrinon</a:t>
            </a:r>
            <a:r>
              <a:rPr lang="tr-TR" dirty="0">
                <a:latin typeface="Calibri" panose="020F0502020204030204" pitchFamily="34" charset="0"/>
                <a:ea typeface="Calibri" panose="020F0502020204030204" pitchFamily="34" charset="0"/>
                <a:cs typeface="Times New Roman" panose="02020603050405020304" pitchFamily="18" charset="0"/>
              </a:rPr>
              <a:t> (15 x </a:t>
            </a:r>
            <a:r>
              <a:rPr lang="tr-TR" dirty="0" err="1">
                <a:latin typeface="Calibri" panose="020F0502020204030204" pitchFamily="34" charset="0"/>
                <a:ea typeface="Calibri" panose="020F0502020204030204" pitchFamily="34" charset="0"/>
                <a:cs typeface="Times New Roman" panose="02020603050405020304" pitchFamily="18" charset="0"/>
              </a:rPr>
              <a:t>mcg</a:t>
            </a:r>
            <a:r>
              <a:rPr lang="tr-TR" dirty="0">
                <a:latin typeface="Calibri" panose="020F0502020204030204" pitchFamily="34" charset="0"/>
                <a:ea typeface="Calibri" panose="020F0502020204030204" pitchFamily="34" charset="0"/>
                <a:cs typeface="Times New Roman" panose="02020603050405020304" pitchFamily="18" charset="0"/>
              </a:rPr>
              <a:t>/kg/</a:t>
            </a:r>
            <a:r>
              <a:rPr lang="tr-TR" dirty="0" err="1">
                <a:latin typeface="Calibri" panose="020F0502020204030204" pitchFamily="34" charset="0"/>
                <a:ea typeface="Calibri" panose="020F0502020204030204" pitchFamily="34" charset="0"/>
                <a:cs typeface="Times New Roman" panose="02020603050405020304" pitchFamily="18" charset="0"/>
              </a:rPr>
              <a:t>dk</a:t>
            </a:r>
            <a:r>
              <a:rPr lang="tr-TR" dirty="0">
                <a:latin typeface="Calibri" panose="020F0502020204030204" pitchFamily="34" charset="0"/>
                <a:ea typeface="Calibri" panose="020F0502020204030204" pitchFamily="34" charset="0"/>
                <a:cs typeface="Times New Roman" panose="02020603050405020304" pitchFamily="18" charset="0"/>
              </a:rPr>
              <a:t>) + </a:t>
            </a:r>
            <a:r>
              <a:rPr lang="tr-TR" dirty="0" err="1">
                <a:latin typeface="Calibri" panose="020F0502020204030204" pitchFamily="34" charset="0"/>
                <a:ea typeface="Calibri" panose="020F0502020204030204" pitchFamily="34" charset="0"/>
                <a:cs typeface="Times New Roman" panose="02020603050405020304" pitchFamily="18" charset="0"/>
              </a:rPr>
              <a:t>İzoproterenol</a:t>
            </a:r>
            <a:r>
              <a:rPr lang="tr-TR" dirty="0">
                <a:latin typeface="Calibri" panose="020F0502020204030204" pitchFamily="34" charset="0"/>
                <a:ea typeface="Calibri" panose="020F0502020204030204" pitchFamily="34" charset="0"/>
                <a:cs typeface="Times New Roman" panose="02020603050405020304" pitchFamily="18" charset="0"/>
              </a:rPr>
              <a:t> (100 x </a:t>
            </a:r>
            <a:r>
              <a:rPr lang="tr-TR" dirty="0" err="1">
                <a:latin typeface="Calibri" panose="020F0502020204030204" pitchFamily="34" charset="0"/>
                <a:ea typeface="Calibri" panose="020F0502020204030204" pitchFamily="34" charset="0"/>
                <a:cs typeface="Times New Roman" panose="02020603050405020304" pitchFamily="18" charset="0"/>
              </a:rPr>
              <a:t>mcg</a:t>
            </a:r>
            <a:r>
              <a:rPr lang="tr-TR" dirty="0">
                <a:latin typeface="Calibri" panose="020F0502020204030204" pitchFamily="34" charset="0"/>
                <a:ea typeface="Calibri" panose="020F0502020204030204" pitchFamily="34" charset="0"/>
                <a:cs typeface="Times New Roman" panose="02020603050405020304" pitchFamily="18" charset="0"/>
              </a:rPr>
              <a:t>/kg/</a:t>
            </a:r>
            <a:r>
              <a:rPr lang="tr-TR" dirty="0" err="1">
                <a:latin typeface="Calibri" panose="020F0502020204030204" pitchFamily="34" charset="0"/>
                <a:ea typeface="Calibri" panose="020F0502020204030204" pitchFamily="34" charset="0"/>
                <a:cs typeface="Times New Roman" panose="02020603050405020304" pitchFamily="18" charset="0"/>
              </a:rPr>
              <a:t>dk</a:t>
            </a:r>
            <a:r>
              <a:rPr lang="tr-TR" dirty="0">
                <a:latin typeface="Calibri" panose="020F0502020204030204" pitchFamily="34" charset="0"/>
                <a:ea typeface="Calibri" panose="020F0502020204030204" pitchFamily="34" charset="0"/>
                <a:cs typeface="Times New Roman" panose="02020603050405020304" pitchFamily="18" charset="0"/>
              </a:rPr>
              <a:t>)</a:t>
            </a:r>
          </a:p>
          <a:p>
            <a:pPr marL="0" indent="0">
              <a:buNone/>
            </a:pPr>
            <a:r>
              <a:rPr lang="tr-TR" dirty="0"/>
              <a:t>VA EKMO: 50-100 </a:t>
            </a:r>
          </a:p>
        </p:txBody>
      </p:sp>
      <p:sp>
        <p:nvSpPr>
          <p:cNvPr id="5" name="Alt Bilgi Yer Tutucusu 4">
            <a:extLst>
              <a:ext uri="{FF2B5EF4-FFF2-40B4-BE49-F238E27FC236}">
                <a16:creationId xmlns:a16="http://schemas.microsoft.com/office/drawing/2014/main" id="{9692FD14-82C5-604B-840C-71C7A895D959}"/>
              </a:ext>
            </a:extLst>
          </p:cNvPr>
          <p:cNvSpPr>
            <a:spLocks noGrp="1"/>
          </p:cNvSpPr>
          <p:nvPr>
            <p:ph type="ftr" sz="quarter" idx="11"/>
          </p:nvPr>
        </p:nvSpPr>
        <p:spPr/>
        <p:txBody>
          <a:bodyPr/>
          <a:lstStyle/>
          <a:p>
            <a:r>
              <a:rPr lang="tr-TR"/>
              <a:t>Belletti A, Lerose CC, Zangrillo A, Landoni G. Vasoactive-Inotropic Score: Evolution, Clinical Utility, and Pitfalls. J Cardiothorac Vasc Anesth. 2021;35(10):3067–77. </a:t>
            </a:r>
          </a:p>
        </p:txBody>
      </p:sp>
    </p:spTree>
    <p:extLst>
      <p:ext uri="{BB962C8B-B14F-4D97-AF65-F5344CB8AC3E}">
        <p14:creationId xmlns:p14="http://schemas.microsoft.com/office/powerpoint/2010/main" val="1742228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4AEE858-6E7B-7B4C-A295-5782028FFE9F}"/>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F7A16773-FF03-DD48-80D2-E4AE7930B91A}"/>
              </a:ext>
            </a:extLst>
          </p:cNvPr>
          <p:cNvPicPr>
            <a:picLocks noGrp="1"/>
          </p:cNvPicPr>
          <p:nvPr>
            <p:ph idx="1"/>
          </p:nvPr>
        </p:nvPicPr>
        <p:blipFill rotWithShape="1">
          <a:blip r:embed="rId2"/>
          <a:srcRect l="21329" t="15284" r="24439" b="20342"/>
          <a:stretch/>
        </p:blipFill>
        <p:spPr bwMode="auto">
          <a:xfrm>
            <a:off x="1828800" y="365125"/>
            <a:ext cx="8131629" cy="5811838"/>
          </a:xfrm>
          <a:prstGeom prst="rect">
            <a:avLst/>
          </a:prstGeom>
          <a:ln>
            <a:noFill/>
          </a:ln>
          <a:extLst>
            <a:ext uri="{53640926-AAD7-44D8-BBD7-CCE9431645EC}">
              <a14:shadowObscured xmlns:a14="http://schemas.microsoft.com/office/drawing/2010/main"/>
            </a:ext>
          </a:extLst>
        </p:spPr>
      </p:pic>
      <p:sp>
        <p:nvSpPr>
          <p:cNvPr id="6" name="Alt Bilgi Yer Tutucusu 5">
            <a:extLst>
              <a:ext uri="{FF2B5EF4-FFF2-40B4-BE49-F238E27FC236}">
                <a16:creationId xmlns:a16="http://schemas.microsoft.com/office/drawing/2014/main" id="{CD23C430-AFC7-F847-9225-7B55650B4EDE}"/>
              </a:ext>
            </a:extLst>
          </p:cNvPr>
          <p:cNvSpPr>
            <a:spLocks noGrp="1"/>
          </p:cNvSpPr>
          <p:nvPr>
            <p:ph type="ftr" sz="quarter" idx="11"/>
          </p:nvPr>
        </p:nvSpPr>
        <p:spPr>
          <a:xfrm>
            <a:off x="4038600" y="6310312"/>
            <a:ext cx="4114800" cy="365125"/>
          </a:xfrm>
        </p:spPr>
        <p:txBody>
          <a:bodyPr/>
          <a:lstStyle/>
          <a:p>
            <a:r>
              <a:rPr lang="tr-TR" dirty="0" err="1"/>
              <a:t>Guglin</a:t>
            </a:r>
            <a:r>
              <a:rPr lang="tr-TR" dirty="0"/>
              <a:t> M, </a:t>
            </a:r>
            <a:r>
              <a:rPr lang="tr-TR" dirty="0" err="1"/>
              <a:t>Zucker</a:t>
            </a:r>
            <a:r>
              <a:rPr lang="tr-TR" dirty="0"/>
              <a:t> MJ, </a:t>
            </a:r>
            <a:r>
              <a:rPr lang="tr-TR" dirty="0" err="1"/>
              <a:t>Bazan</a:t>
            </a:r>
            <a:r>
              <a:rPr lang="tr-TR" dirty="0"/>
              <a:t> VM, Bozkurt B, El </a:t>
            </a:r>
            <a:r>
              <a:rPr lang="tr-TR" dirty="0" err="1"/>
              <a:t>Banayosy</a:t>
            </a:r>
            <a:r>
              <a:rPr lang="tr-TR" dirty="0"/>
              <a:t> A, </a:t>
            </a:r>
            <a:r>
              <a:rPr lang="tr-TR" dirty="0" err="1"/>
              <a:t>Estep</a:t>
            </a:r>
            <a:r>
              <a:rPr lang="tr-TR" dirty="0"/>
              <a:t> JD, et al. </a:t>
            </a:r>
            <a:r>
              <a:rPr lang="tr-TR" dirty="0" err="1"/>
              <a:t>Venoarterial</a:t>
            </a:r>
            <a:r>
              <a:rPr lang="tr-TR" dirty="0"/>
              <a:t> ECMO </a:t>
            </a:r>
            <a:r>
              <a:rPr lang="tr-TR" dirty="0" err="1"/>
              <a:t>for</a:t>
            </a:r>
            <a:r>
              <a:rPr lang="tr-TR" dirty="0"/>
              <a:t> </a:t>
            </a:r>
            <a:r>
              <a:rPr lang="tr-TR" dirty="0" err="1"/>
              <a:t>Adults</a:t>
            </a:r>
            <a:r>
              <a:rPr lang="tr-TR" dirty="0"/>
              <a:t>: JACC </a:t>
            </a:r>
            <a:r>
              <a:rPr lang="tr-TR" dirty="0" err="1"/>
              <a:t>Scientific</a:t>
            </a:r>
            <a:r>
              <a:rPr lang="tr-TR" dirty="0"/>
              <a:t> </a:t>
            </a:r>
            <a:r>
              <a:rPr lang="tr-TR" dirty="0" err="1"/>
              <a:t>Expert</a:t>
            </a:r>
            <a:r>
              <a:rPr lang="tr-TR" dirty="0"/>
              <a:t> Panel. J </a:t>
            </a:r>
            <a:r>
              <a:rPr lang="tr-TR" dirty="0" err="1"/>
              <a:t>Am</a:t>
            </a:r>
            <a:r>
              <a:rPr lang="tr-TR" dirty="0"/>
              <a:t> </a:t>
            </a:r>
            <a:r>
              <a:rPr lang="tr-TR" dirty="0" err="1"/>
              <a:t>Coll</a:t>
            </a:r>
            <a:r>
              <a:rPr lang="tr-TR" dirty="0"/>
              <a:t> </a:t>
            </a:r>
            <a:r>
              <a:rPr lang="tr-TR" dirty="0" err="1"/>
              <a:t>Cardiol</a:t>
            </a:r>
            <a:r>
              <a:rPr lang="tr-TR" dirty="0"/>
              <a:t> [Internet]. 2019;73(6):698–716.</a:t>
            </a:r>
          </a:p>
        </p:txBody>
      </p:sp>
    </p:spTree>
    <p:extLst>
      <p:ext uri="{BB962C8B-B14F-4D97-AF65-F5344CB8AC3E}">
        <p14:creationId xmlns:p14="http://schemas.microsoft.com/office/powerpoint/2010/main" val="390336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err="1">
                <a:solidFill>
                  <a:srgbClr val="7030A0"/>
                </a:solidFill>
              </a:rPr>
              <a:t>Kanülasyon</a:t>
            </a:r>
            <a:endParaRPr lang="tr-TR" b="1" dirty="0">
              <a:solidFill>
                <a:srgbClr val="7030A0"/>
              </a:solidFill>
            </a:endParaRPr>
          </a:p>
        </p:txBody>
      </p:sp>
      <p:sp>
        <p:nvSpPr>
          <p:cNvPr id="3" name="İçerik Yer Tutucusu 2"/>
          <p:cNvSpPr>
            <a:spLocks noGrp="1"/>
          </p:cNvSpPr>
          <p:nvPr>
            <p:ph idx="1"/>
          </p:nvPr>
        </p:nvSpPr>
        <p:spPr/>
        <p:txBody>
          <a:bodyPr/>
          <a:lstStyle/>
          <a:p>
            <a:endParaRPr lang="tr-TR" dirty="0"/>
          </a:p>
        </p:txBody>
      </p:sp>
      <p:pic>
        <p:nvPicPr>
          <p:cNvPr id="4" name="İçerik Yer Tutucusu 3">
            <a:extLst>
              <a:ext uri="{FF2B5EF4-FFF2-40B4-BE49-F238E27FC236}">
                <a16:creationId xmlns:a16="http://schemas.microsoft.com/office/drawing/2014/main" id="{F32347C6-0F77-AD44-8C85-D23AE7A1E736}"/>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4016829" y="21772"/>
            <a:ext cx="6977742" cy="6858000"/>
          </a:xfrm>
          <a:prstGeom prst="rect">
            <a:avLst/>
          </a:prstGeom>
          <a:noFill/>
        </p:spPr>
      </p:pic>
    </p:spTree>
    <p:extLst>
      <p:ext uri="{BB962C8B-B14F-4D97-AF65-F5344CB8AC3E}">
        <p14:creationId xmlns:p14="http://schemas.microsoft.com/office/powerpoint/2010/main" val="1790453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02B0387-735A-9449-A6E9-C338A671314C}"/>
              </a:ext>
            </a:extLst>
          </p:cNvPr>
          <p:cNvSpPr>
            <a:spLocks noGrp="1"/>
          </p:cNvSpPr>
          <p:nvPr>
            <p:ph type="title"/>
          </p:nvPr>
        </p:nvSpPr>
        <p:spPr/>
        <p:txBody>
          <a:bodyPr/>
          <a:lstStyle/>
          <a:p>
            <a:r>
              <a:rPr lang="tr-TR" dirty="0"/>
              <a:t>EKİP</a:t>
            </a:r>
          </a:p>
        </p:txBody>
      </p:sp>
      <p:sp>
        <p:nvSpPr>
          <p:cNvPr id="3" name="İçerik Yer Tutucusu 2">
            <a:extLst>
              <a:ext uri="{FF2B5EF4-FFF2-40B4-BE49-F238E27FC236}">
                <a16:creationId xmlns:a16="http://schemas.microsoft.com/office/drawing/2014/main" id="{2355C98A-F3BF-844C-B105-CBB4DC608BE6}"/>
              </a:ext>
            </a:extLst>
          </p:cNvPr>
          <p:cNvSpPr>
            <a:spLocks noGrp="1"/>
          </p:cNvSpPr>
          <p:nvPr>
            <p:ph idx="1"/>
          </p:nvPr>
        </p:nvSpPr>
        <p:spPr/>
        <p:txBody>
          <a:bodyPr/>
          <a:lstStyle/>
          <a:p>
            <a:r>
              <a:rPr lang="tr-TR" dirty="0"/>
              <a:t>AU, AU</a:t>
            </a:r>
          </a:p>
          <a:p>
            <a:r>
              <a:rPr lang="tr-TR" dirty="0"/>
              <a:t>AU,KVC</a:t>
            </a:r>
          </a:p>
          <a:p>
            <a:r>
              <a:rPr lang="tr-TR" dirty="0"/>
              <a:t>KCV,KVC</a:t>
            </a:r>
          </a:p>
          <a:p>
            <a:r>
              <a:rPr lang="tr-TR" dirty="0"/>
              <a:t>MASA HAZIRLAMA, DİKİŞ ALET AÇMA</a:t>
            </a:r>
          </a:p>
          <a:p>
            <a:pPr marL="0" indent="0">
              <a:buNone/>
            </a:pPr>
            <a:r>
              <a:rPr lang="tr-TR" dirty="0"/>
              <a:t>USG GELMESİ</a:t>
            </a:r>
          </a:p>
          <a:p>
            <a:pPr marL="0" indent="0">
              <a:buNone/>
            </a:pPr>
            <a:r>
              <a:rPr lang="tr-TR" dirty="0">
                <a:solidFill>
                  <a:srgbClr val="7030A0"/>
                </a:solidFill>
              </a:rPr>
              <a:t>PERF ve AU/KVC EKMO HAZIRLAMA </a:t>
            </a:r>
            <a:r>
              <a:rPr lang="tr-TR" sz="4800" b="1" dirty="0">
                <a:solidFill>
                  <a:srgbClr val="7030A0"/>
                </a:solidFill>
              </a:rPr>
              <a:t>ayrı bir yerde</a:t>
            </a:r>
          </a:p>
          <a:p>
            <a:pPr marL="0" indent="0">
              <a:buNone/>
            </a:pPr>
            <a:r>
              <a:rPr lang="tr-TR" dirty="0">
                <a:solidFill>
                  <a:srgbClr val="7030A0"/>
                </a:solidFill>
              </a:rPr>
              <a:t>EKMO HEMŞİRESİ</a:t>
            </a:r>
          </a:p>
          <a:p>
            <a:pPr marL="0" indent="0">
              <a:buNone/>
            </a:pPr>
            <a:endParaRPr lang="tr-TR" dirty="0"/>
          </a:p>
        </p:txBody>
      </p:sp>
    </p:spTree>
    <p:extLst>
      <p:ext uri="{BB962C8B-B14F-4D97-AF65-F5344CB8AC3E}">
        <p14:creationId xmlns:p14="http://schemas.microsoft.com/office/powerpoint/2010/main" val="2686173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A239416-32B0-3B4E-9ABD-5B27D53D4B74}"/>
              </a:ext>
            </a:extLst>
          </p:cNvPr>
          <p:cNvSpPr>
            <a:spLocks noGrp="1"/>
          </p:cNvSpPr>
          <p:nvPr>
            <p:ph type="title"/>
          </p:nvPr>
        </p:nvSpPr>
        <p:spPr/>
        <p:txBody>
          <a:bodyPr/>
          <a:lstStyle/>
          <a:p>
            <a:r>
              <a:rPr lang="tr-TR" dirty="0"/>
              <a:t>USG</a:t>
            </a:r>
          </a:p>
        </p:txBody>
      </p:sp>
      <p:sp>
        <p:nvSpPr>
          <p:cNvPr id="3" name="İçerik Yer Tutucusu 2">
            <a:extLst>
              <a:ext uri="{FF2B5EF4-FFF2-40B4-BE49-F238E27FC236}">
                <a16:creationId xmlns:a16="http://schemas.microsoft.com/office/drawing/2014/main" id="{144DEA20-B4D9-B746-88C3-599C60485542}"/>
              </a:ext>
            </a:extLst>
          </p:cNvPr>
          <p:cNvSpPr>
            <a:spLocks noGrp="1"/>
          </p:cNvSpPr>
          <p:nvPr>
            <p:ph idx="1"/>
          </p:nvPr>
        </p:nvSpPr>
        <p:spPr/>
        <p:txBody>
          <a:bodyPr/>
          <a:lstStyle/>
          <a:p>
            <a:r>
              <a:rPr lang="tr-TR" dirty="0"/>
              <a:t>KANÜLASYON ÖNCESİ VE SONRASI</a:t>
            </a:r>
          </a:p>
          <a:p>
            <a:r>
              <a:rPr lang="tr-TR" dirty="0"/>
              <a:t>Derin </a:t>
            </a:r>
            <a:r>
              <a:rPr lang="tr-TR" dirty="0" err="1"/>
              <a:t>Femoral</a:t>
            </a:r>
            <a:r>
              <a:rPr lang="tr-TR" dirty="0"/>
              <a:t> </a:t>
            </a:r>
            <a:r>
              <a:rPr lang="tr-TR" dirty="0" err="1"/>
              <a:t>ven-Pulmoner</a:t>
            </a:r>
            <a:r>
              <a:rPr lang="tr-TR" dirty="0"/>
              <a:t> </a:t>
            </a:r>
            <a:r>
              <a:rPr lang="tr-TR" dirty="0" err="1"/>
              <a:t>emboli</a:t>
            </a:r>
            <a:endParaRPr lang="tr-TR" dirty="0"/>
          </a:p>
          <a:p>
            <a:r>
              <a:rPr lang="tr-TR" dirty="0"/>
              <a:t>SVK İVK  KANÜL SONRASI</a:t>
            </a:r>
          </a:p>
          <a:p>
            <a:r>
              <a:rPr lang="tr-TR" dirty="0"/>
              <a:t>Volüm durumu: İVK kompresyonu</a:t>
            </a:r>
          </a:p>
          <a:p>
            <a:endParaRPr lang="tr-TR" dirty="0"/>
          </a:p>
        </p:txBody>
      </p:sp>
    </p:spTree>
    <p:extLst>
      <p:ext uri="{BB962C8B-B14F-4D97-AF65-F5344CB8AC3E}">
        <p14:creationId xmlns:p14="http://schemas.microsoft.com/office/powerpoint/2010/main" val="1292368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159DDE9-3C18-F248-912C-660CDDA6ADD4}"/>
              </a:ext>
            </a:extLst>
          </p:cNvPr>
          <p:cNvSpPr>
            <a:spLocks noGrp="1"/>
          </p:cNvSpPr>
          <p:nvPr>
            <p:ph type="title"/>
          </p:nvPr>
        </p:nvSpPr>
        <p:spPr/>
        <p:txBody>
          <a:bodyPr>
            <a:normAutofit fontScale="90000"/>
          </a:bodyPr>
          <a:lstStyle/>
          <a:p>
            <a:r>
              <a:rPr lang="tr-TR" dirty="0"/>
              <a:t>SVK</a:t>
            </a:r>
            <a:br>
              <a:rPr lang="tr-TR" dirty="0"/>
            </a:br>
            <a:r>
              <a:rPr lang="tr-TR" sz="2700" dirty="0" err="1"/>
              <a:t>Kanül</a:t>
            </a:r>
            <a:br>
              <a:rPr lang="tr-TR" sz="2700" dirty="0"/>
            </a:br>
            <a:r>
              <a:rPr lang="tr-TR" sz="2700" dirty="0"/>
              <a:t>performansı</a:t>
            </a:r>
          </a:p>
        </p:txBody>
      </p:sp>
      <p:pic>
        <p:nvPicPr>
          <p:cNvPr id="4" name="İçerik Yer Tutucusu 3">
            <a:extLst>
              <a:ext uri="{FF2B5EF4-FFF2-40B4-BE49-F238E27FC236}">
                <a16:creationId xmlns:a16="http://schemas.microsoft.com/office/drawing/2014/main" id="{819A4911-67EB-E24D-8106-7B640E9DDE72}"/>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13315" y="539296"/>
            <a:ext cx="8240485" cy="6041571"/>
          </a:xfrm>
          <a:prstGeom prst="rect">
            <a:avLst/>
          </a:prstGeom>
          <a:noFill/>
        </p:spPr>
      </p:pic>
    </p:spTree>
    <p:extLst>
      <p:ext uri="{BB962C8B-B14F-4D97-AF65-F5344CB8AC3E}">
        <p14:creationId xmlns:p14="http://schemas.microsoft.com/office/powerpoint/2010/main" val="1899132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17517" y="709510"/>
            <a:ext cx="3325091" cy="1325563"/>
          </a:xfrm>
        </p:spPr>
        <p:txBody>
          <a:bodyPr>
            <a:normAutofit fontScale="90000"/>
          </a:bodyPr>
          <a:lstStyle/>
          <a:p>
            <a:r>
              <a:rPr lang="tr-TR" sz="2800" dirty="0">
                <a:solidFill>
                  <a:srgbClr val="0070C0"/>
                </a:solidFill>
              </a:rPr>
              <a:t>Önce </a:t>
            </a:r>
            <a:r>
              <a:rPr lang="tr-TR" sz="2800" dirty="0" err="1">
                <a:solidFill>
                  <a:srgbClr val="0070C0"/>
                </a:solidFill>
              </a:rPr>
              <a:t>distal</a:t>
            </a:r>
            <a:r>
              <a:rPr lang="tr-TR" sz="2800" dirty="0">
                <a:solidFill>
                  <a:srgbClr val="0070C0"/>
                </a:solidFill>
              </a:rPr>
              <a:t> besleme </a:t>
            </a:r>
            <a:r>
              <a:rPr lang="tr-TR" sz="2800" dirty="0" err="1">
                <a:solidFill>
                  <a:srgbClr val="0070C0"/>
                </a:solidFill>
              </a:rPr>
              <a:t>kanülü</a:t>
            </a:r>
            <a:r>
              <a:rPr lang="tr-TR" sz="2800" dirty="0">
                <a:solidFill>
                  <a:srgbClr val="0070C0"/>
                </a:solidFill>
              </a:rPr>
              <a:t> </a:t>
            </a:r>
            <a:br>
              <a:rPr lang="tr-TR" sz="2800" dirty="0">
                <a:solidFill>
                  <a:srgbClr val="0070C0"/>
                </a:solidFill>
              </a:rPr>
            </a:br>
            <a:r>
              <a:rPr lang="tr-TR" sz="2800" dirty="0">
                <a:solidFill>
                  <a:srgbClr val="0070C0"/>
                </a:solidFill>
              </a:rPr>
              <a:t>sonra </a:t>
            </a:r>
            <a:r>
              <a:rPr lang="tr-TR" sz="2800" dirty="0" err="1">
                <a:solidFill>
                  <a:srgbClr val="0070C0"/>
                </a:solidFill>
              </a:rPr>
              <a:t>proksimal</a:t>
            </a:r>
            <a:r>
              <a:rPr lang="tr-TR" sz="2800" dirty="0">
                <a:solidFill>
                  <a:srgbClr val="0070C0"/>
                </a:solidFill>
              </a:rPr>
              <a:t> </a:t>
            </a:r>
            <a:r>
              <a:rPr lang="tr-TR" sz="2800" dirty="0" err="1">
                <a:solidFill>
                  <a:srgbClr val="0070C0"/>
                </a:solidFill>
              </a:rPr>
              <a:t>kanül</a:t>
            </a:r>
            <a:r>
              <a:rPr lang="tr-TR" sz="2800" dirty="0">
                <a:solidFill>
                  <a:srgbClr val="0070C0"/>
                </a:solidFill>
              </a:rPr>
              <a:t> yerleştirilir.</a:t>
            </a:r>
          </a:p>
        </p:txBody>
      </p:sp>
      <p:pic>
        <p:nvPicPr>
          <p:cNvPr id="4" name="İçerik Yer Tutucusu 3">
            <a:extLst>
              <a:ext uri="{FF2B5EF4-FFF2-40B4-BE49-F238E27FC236}">
                <a16:creationId xmlns:a16="http://schemas.microsoft.com/office/drawing/2014/main" id="{AA5EABCA-D232-5648-816F-82E518FF20DF}"/>
              </a:ext>
            </a:extLst>
          </p:cNvPr>
          <p:cNvPicPr>
            <a:picLocks noGrp="1" noChangeAspect="1"/>
          </p:cNvPicPr>
          <p:nvPr>
            <p:ph idx="1"/>
          </p:nvPr>
        </p:nvPicPr>
        <p:blipFill>
          <a:blip r:embed="rId2"/>
          <a:stretch>
            <a:fillRect/>
          </a:stretch>
        </p:blipFill>
        <p:spPr>
          <a:xfrm>
            <a:off x="4774223" y="108255"/>
            <a:ext cx="4659924" cy="6213233"/>
          </a:xfrm>
          <a:prstGeom prst="rect">
            <a:avLst/>
          </a:prstGeom>
        </p:spPr>
      </p:pic>
    </p:spTree>
    <p:extLst>
      <p:ext uri="{BB962C8B-B14F-4D97-AF65-F5344CB8AC3E}">
        <p14:creationId xmlns:p14="http://schemas.microsoft.com/office/powerpoint/2010/main" val="2517606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1095540"/>
          </a:xfrm>
        </p:spPr>
        <p:txBody>
          <a:bodyPr>
            <a:normAutofit/>
          </a:bodyPr>
          <a:lstStyle/>
          <a:p>
            <a:r>
              <a:rPr lang="tr-TR" sz="2800" dirty="0" err="1">
                <a:solidFill>
                  <a:srgbClr val="0070C0"/>
                </a:solidFill>
              </a:rPr>
              <a:t>Hibrit</a:t>
            </a:r>
            <a:r>
              <a:rPr lang="tr-TR" sz="2800" dirty="0">
                <a:solidFill>
                  <a:srgbClr val="0070C0"/>
                </a:solidFill>
              </a:rPr>
              <a:t> </a:t>
            </a:r>
            <a:r>
              <a:rPr lang="tr-TR" sz="2800" dirty="0" err="1">
                <a:solidFill>
                  <a:srgbClr val="0070C0"/>
                </a:solidFill>
              </a:rPr>
              <a:t>Kanülasyon</a:t>
            </a:r>
            <a:endParaRPr lang="tr-TR" sz="2800" dirty="0">
              <a:solidFill>
                <a:srgbClr val="0070C0"/>
              </a:solidFill>
            </a:endParaRPr>
          </a:p>
        </p:txBody>
      </p:sp>
      <p:sp>
        <p:nvSpPr>
          <p:cNvPr id="3" name="İçerik Yer Tutucusu 2"/>
          <p:cNvSpPr>
            <a:spLocks noGrp="1"/>
          </p:cNvSpPr>
          <p:nvPr>
            <p:ph idx="1"/>
          </p:nvPr>
        </p:nvSpPr>
        <p:spPr>
          <a:xfrm>
            <a:off x="736270" y="1365662"/>
            <a:ext cx="10617530" cy="4811301"/>
          </a:xfrm>
        </p:spPr>
        <p:txBody>
          <a:bodyPr/>
          <a:lstStyle/>
          <a:p>
            <a:pPr marL="0" indent="0">
              <a:buNone/>
            </a:pPr>
            <a:endParaRPr lang="tr-TR" dirty="0"/>
          </a:p>
        </p:txBody>
      </p:sp>
      <p:pic>
        <p:nvPicPr>
          <p:cNvPr id="4" name="İçerik Yer Tutucusu 3"/>
          <p:cNvPicPr>
            <a:picLocks noChangeAspect="1"/>
          </p:cNvPicPr>
          <p:nvPr/>
        </p:nvPicPr>
        <p:blipFill rotWithShape="1">
          <a:blip r:embed="rId2"/>
          <a:srcRect l="29225" t="32741" r="30048" b="33063"/>
          <a:stretch/>
        </p:blipFill>
        <p:spPr>
          <a:xfrm>
            <a:off x="1307078" y="1365662"/>
            <a:ext cx="9011784" cy="4643252"/>
          </a:xfrm>
          <a:prstGeom prst="rect">
            <a:avLst/>
          </a:prstGeom>
        </p:spPr>
      </p:pic>
      <p:sp>
        <p:nvSpPr>
          <p:cNvPr id="7" name="Alt Bilgi Yer Tutucusu 6">
            <a:extLst>
              <a:ext uri="{FF2B5EF4-FFF2-40B4-BE49-F238E27FC236}">
                <a16:creationId xmlns:a16="http://schemas.microsoft.com/office/drawing/2014/main" id="{904A9406-98EF-9C42-89BD-BECD7DB45EB3}"/>
              </a:ext>
            </a:extLst>
          </p:cNvPr>
          <p:cNvSpPr>
            <a:spLocks noGrp="1"/>
          </p:cNvSpPr>
          <p:nvPr>
            <p:ph type="ftr" sz="quarter" idx="11"/>
          </p:nvPr>
        </p:nvSpPr>
        <p:spPr>
          <a:xfrm>
            <a:off x="1448789" y="6353300"/>
            <a:ext cx="8728363" cy="368176"/>
          </a:xfrm>
        </p:spPr>
        <p:txBody>
          <a:bodyPr/>
          <a:lstStyle/>
          <a:p>
            <a:r>
              <a:rPr lang="tr-TR" dirty="0" err="1"/>
              <a:t>Sorokin</a:t>
            </a:r>
            <a:r>
              <a:rPr lang="tr-TR" dirty="0"/>
              <a:t> V, </a:t>
            </a:r>
            <a:r>
              <a:rPr lang="tr-TR" dirty="0" err="1"/>
              <a:t>MacLaren</a:t>
            </a:r>
            <a:r>
              <a:rPr lang="tr-TR" dirty="0"/>
              <a:t> G, </a:t>
            </a:r>
            <a:r>
              <a:rPr lang="tr-TR" dirty="0" err="1"/>
              <a:t>Vidanapathirana</a:t>
            </a:r>
            <a:r>
              <a:rPr lang="tr-TR" dirty="0"/>
              <a:t> PC, </a:t>
            </a:r>
            <a:r>
              <a:rPr lang="tr-TR" dirty="0" err="1"/>
              <a:t>Delnoij</a:t>
            </a:r>
            <a:r>
              <a:rPr lang="tr-TR" dirty="0"/>
              <a:t> T, </a:t>
            </a:r>
            <a:r>
              <a:rPr lang="tr-TR" dirty="0" err="1"/>
              <a:t>Lorusso</a:t>
            </a:r>
            <a:r>
              <a:rPr lang="tr-TR" dirty="0"/>
              <a:t> R. </a:t>
            </a:r>
            <a:r>
              <a:rPr lang="tr-TR" dirty="0" err="1"/>
              <a:t>Choosing</a:t>
            </a:r>
            <a:r>
              <a:rPr lang="tr-TR" dirty="0"/>
              <a:t> </a:t>
            </a:r>
            <a:r>
              <a:rPr lang="tr-TR" dirty="0" err="1"/>
              <a:t>the</a:t>
            </a:r>
            <a:r>
              <a:rPr lang="tr-TR" dirty="0"/>
              <a:t> </a:t>
            </a:r>
            <a:r>
              <a:rPr lang="tr-TR" dirty="0" err="1"/>
              <a:t>appropriate</a:t>
            </a:r>
            <a:r>
              <a:rPr lang="tr-TR" dirty="0"/>
              <a:t> </a:t>
            </a:r>
            <a:r>
              <a:rPr lang="tr-TR" dirty="0" err="1"/>
              <a:t>configuration</a:t>
            </a:r>
            <a:r>
              <a:rPr lang="tr-TR" dirty="0"/>
              <a:t> </a:t>
            </a:r>
            <a:r>
              <a:rPr lang="tr-TR" dirty="0" err="1"/>
              <a:t>and</a:t>
            </a:r>
            <a:r>
              <a:rPr lang="tr-TR" dirty="0"/>
              <a:t> </a:t>
            </a:r>
            <a:r>
              <a:rPr lang="tr-TR" dirty="0" err="1"/>
              <a:t>cannulation</a:t>
            </a:r>
            <a:r>
              <a:rPr lang="tr-TR" dirty="0"/>
              <a:t> </a:t>
            </a:r>
            <a:r>
              <a:rPr lang="tr-TR" dirty="0" err="1"/>
              <a:t>strategies</a:t>
            </a:r>
            <a:r>
              <a:rPr lang="tr-TR" dirty="0"/>
              <a:t> </a:t>
            </a:r>
            <a:r>
              <a:rPr lang="tr-TR" dirty="0" err="1"/>
              <a:t>for</a:t>
            </a:r>
            <a:r>
              <a:rPr lang="tr-TR" dirty="0"/>
              <a:t> </a:t>
            </a:r>
            <a:r>
              <a:rPr lang="tr-TR" dirty="0" err="1"/>
              <a:t>extracorporeal</a:t>
            </a:r>
            <a:r>
              <a:rPr lang="tr-TR" dirty="0"/>
              <a:t> </a:t>
            </a:r>
            <a:r>
              <a:rPr lang="tr-TR" dirty="0" err="1"/>
              <a:t>membrane</a:t>
            </a:r>
            <a:r>
              <a:rPr lang="tr-TR" dirty="0"/>
              <a:t> </a:t>
            </a:r>
            <a:r>
              <a:rPr lang="tr-TR" dirty="0" err="1"/>
              <a:t>oxygenation</a:t>
            </a:r>
            <a:r>
              <a:rPr lang="tr-TR" dirty="0"/>
              <a:t>: </a:t>
            </a:r>
            <a:r>
              <a:rPr lang="tr-TR" dirty="0" err="1"/>
              <a:t>the</a:t>
            </a:r>
            <a:r>
              <a:rPr lang="tr-TR" dirty="0"/>
              <a:t> </a:t>
            </a:r>
            <a:r>
              <a:rPr lang="tr-TR" dirty="0" err="1"/>
              <a:t>potential</a:t>
            </a:r>
            <a:r>
              <a:rPr lang="tr-TR" dirty="0"/>
              <a:t> </a:t>
            </a:r>
            <a:r>
              <a:rPr lang="tr-TR" dirty="0" err="1"/>
              <a:t>dynamic</a:t>
            </a:r>
            <a:r>
              <a:rPr lang="tr-TR" dirty="0"/>
              <a:t> </a:t>
            </a:r>
            <a:r>
              <a:rPr lang="tr-TR" dirty="0" err="1"/>
              <a:t>process</a:t>
            </a:r>
            <a:r>
              <a:rPr lang="tr-TR" dirty="0"/>
              <a:t> of organ </a:t>
            </a:r>
            <a:r>
              <a:rPr lang="tr-TR" dirty="0" err="1"/>
              <a:t>support</a:t>
            </a:r>
            <a:r>
              <a:rPr lang="tr-TR" dirty="0"/>
              <a:t> </a:t>
            </a:r>
            <a:r>
              <a:rPr lang="tr-TR" dirty="0" err="1"/>
              <a:t>and</a:t>
            </a:r>
            <a:r>
              <a:rPr lang="tr-TR" dirty="0"/>
              <a:t> </a:t>
            </a:r>
            <a:r>
              <a:rPr lang="tr-TR" dirty="0" err="1"/>
              <a:t>importance</a:t>
            </a:r>
            <a:r>
              <a:rPr lang="tr-TR" dirty="0"/>
              <a:t> of </a:t>
            </a:r>
            <a:r>
              <a:rPr lang="tr-TR" dirty="0" err="1"/>
              <a:t>hybrid</a:t>
            </a:r>
            <a:r>
              <a:rPr lang="tr-TR" dirty="0"/>
              <a:t> </a:t>
            </a:r>
            <a:r>
              <a:rPr lang="tr-TR" dirty="0" err="1"/>
              <a:t>modes</a:t>
            </a:r>
            <a:r>
              <a:rPr lang="tr-TR" dirty="0"/>
              <a:t>. </a:t>
            </a:r>
            <a:r>
              <a:rPr lang="tr-TR" dirty="0" err="1"/>
              <a:t>Eur</a:t>
            </a:r>
            <a:r>
              <a:rPr lang="tr-TR" dirty="0"/>
              <a:t> J </a:t>
            </a:r>
            <a:r>
              <a:rPr lang="tr-TR" dirty="0" err="1"/>
              <a:t>Heart</a:t>
            </a:r>
            <a:r>
              <a:rPr lang="tr-TR" dirty="0"/>
              <a:t> Fail. 2017;19 </a:t>
            </a:r>
            <a:r>
              <a:rPr lang="tr-TR" dirty="0" err="1"/>
              <a:t>Suppl</a:t>
            </a:r>
            <a:r>
              <a:rPr lang="tr-TR" dirty="0"/>
              <a:t> 2:75–83. </a:t>
            </a:r>
          </a:p>
        </p:txBody>
      </p:sp>
    </p:spTree>
    <p:extLst>
      <p:ext uri="{BB962C8B-B14F-4D97-AF65-F5344CB8AC3E}">
        <p14:creationId xmlns:p14="http://schemas.microsoft.com/office/powerpoint/2010/main" val="3358870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rotWithShape="1">
          <a:blip r:embed="rId2"/>
          <a:srcRect l="35281" t="13423" r="19265" b="40988"/>
          <a:stretch/>
        </p:blipFill>
        <p:spPr>
          <a:xfrm>
            <a:off x="1767380" y="1180407"/>
            <a:ext cx="8781960" cy="4954386"/>
          </a:xfrm>
          <a:prstGeom prst="rect">
            <a:avLst/>
          </a:prstGeom>
        </p:spPr>
      </p:pic>
    </p:spTree>
    <p:extLst>
      <p:ext uri="{BB962C8B-B14F-4D97-AF65-F5344CB8AC3E}">
        <p14:creationId xmlns:p14="http://schemas.microsoft.com/office/powerpoint/2010/main" val="726521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Olgu</a:t>
            </a:r>
          </a:p>
        </p:txBody>
      </p:sp>
      <p:sp>
        <p:nvSpPr>
          <p:cNvPr id="3" name="İçerik Yer Tutucusu 2"/>
          <p:cNvSpPr>
            <a:spLocks noGrp="1"/>
          </p:cNvSpPr>
          <p:nvPr>
            <p:ph sz="half" idx="1"/>
          </p:nvPr>
        </p:nvSpPr>
        <p:spPr/>
        <p:txBody>
          <a:bodyPr/>
          <a:lstStyle/>
          <a:p>
            <a:r>
              <a:rPr lang="tr-TR" dirty="0">
                <a:solidFill>
                  <a:srgbClr val="002060"/>
                </a:solidFill>
              </a:rPr>
              <a:t>COVID-19 </a:t>
            </a:r>
            <a:r>
              <a:rPr lang="tr-TR" dirty="0" err="1">
                <a:solidFill>
                  <a:srgbClr val="002060"/>
                </a:solidFill>
              </a:rPr>
              <a:t>pandemisi</a:t>
            </a:r>
            <a:r>
              <a:rPr lang="tr-TR" dirty="0">
                <a:solidFill>
                  <a:srgbClr val="002060"/>
                </a:solidFill>
              </a:rPr>
              <a:t> </a:t>
            </a:r>
          </a:p>
          <a:p>
            <a:r>
              <a:rPr lang="tr-TR" dirty="0">
                <a:solidFill>
                  <a:srgbClr val="002060"/>
                </a:solidFill>
              </a:rPr>
              <a:t>Tedaviye </a:t>
            </a:r>
            <a:r>
              <a:rPr lang="tr-TR" dirty="0" err="1">
                <a:solidFill>
                  <a:srgbClr val="002060"/>
                </a:solidFill>
              </a:rPr>
              <a:t>dirençli</a:t>
            </a:r>
            <a:r>
              <a:rPr lang="tr-TR" dirty="0">
                <a:solidFill>
                  <a:srgbClr val="002060"/>
                </a:solidFill>
              </a:rPr>
              <a:t> </a:t>
            </a:r>
          </a:p>
          <a:p>
            <a:r>
              <a:rPr lang="tr-TR" dirty="0">
                <a:solidFill>
                  <a:srgbClr val="002060"/>
                </a:solidFill>
              </a:rPr>
              <a:t>Ağır </a:t>
            </a:r>
            <a:r>
              <a:rPr lang="tr-TR" dirty="0" err="1">
                <a:solidFill>
                  <a:srgbClr val="002060"/>
                </a:solidFill>
              </a:rPr>
              <a:t>hipoksi</a:t>
            </a:r>
            <a:r>
              <a:rPr lang="tr-TR" dirty="0">
                <a:solidFill>
                  <a:srgbClr val="002060"/>
                </a:solidFill>
              </a:rPr>
              <a:t> ve dolaşım şoku </a:t>
            </a:r>
          </a:p>
          <a:p>
            <a:r>
              <a:rPr lang="tr-TR" dirty="0">
                <a:solidFill>
                  <a:srgbClr val="002060"/>
                </a:solidFill>
              </a:rPr>
              <a:t>YBÜ ye kabul </a:t>
            </a:r>
          </a:p>
          <a:p>
            <a:pPr marL="0" indent="0">
              <a:buNone/>
            </a:pPr>
            <a:endParaRPr lang="tr-TR" dirty="0"/>
          </a:p>
        </p:txBody>
      </p:sp>
      <p:pic>
        <p:nvPicPr>
          <p:cNvPr id="5" name="İçerik Yer Tutucusu 4"/>
          <p:cNvPicPr>
            <a:picLocks noGrp="1" noChangeAspect="1"/>
          </p:cNvPicPr>
          <p:nvPr>
            <p:ph sz="half" idx="2"/>
          </p:nvPr>
        </p:nvPicPr>
        <p:blipFill rotWithShape="1">
          <a:blip r:embed="rId2"/>
          <a:srcRect l="33654" t="29158" r="45523" b="37240"/>
          <a:stretch/>
        </p:blipFill>
        <p:spPr>
          <a:xfrm>
            <a:off x="7647892" y="1140889"/>
            <a:ext cx="3420143" cy="3104540"/>
          </a:xfrm>
          <a:prstGeom prst="rect">
            <a:avLst/>
          </a:prstGeom>
        </p:spPr>
      </p:pic>
    </p:spTree>
    <p:extLst>
      <p:ext uri="{BB962C8B-B14F-4D97-AF65-F5344CB8AC3E}">
        <p14:creationId xmlns:p14="http://schemas.microsoft.com/office/powerpoint/2010/main" val="2304501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Olgu</a:t>
            </a:r>
          </a:p>
        </p:txBody>
      </p:sp>
      <p:sp>
        <p:nvSpPr>
          <p:cNvPr id="3" name="İçerik Yer Tutucusu 2"/>
          <p:cNvSpPr>
            <a:spLocks noGrp="1"/>
          </p:cNvSpPr>
          <p:nvPr>
            <p:ph idx="1"/>
          </p:nvPr>
        </p:nvSpPr>
        <p:spPr/>
        <p:txBody>
          <a:bodyPr>
            <a:normAutofit fontScale="92500" lnSpcReduction="20000"/>
          </a:bodyPr>
          <a:lstStyle/>
          <a:p>
            <a:r>
              <a:rPr lang="tr-TR" dirty="0">
                <a:solidFill>
                  <a:srgbClr val="002060"/>
                </a:solidFill>
              </a:rPr>
              <a:t>26 </a:t>
            </a:r>
            <a:r>
              <a:rPr lang="tr-TR" dirty="0" err="1">
                <a:solidFill>
                  <a:srgbClr val="002060"/>
                </a:solidFill>
              </a:rPr>
              <a:t>yaşında</a:t>
            </a:r>
            <a:r>
              <a:rPr lang="tr-TR" dirty="0">
                <a:solidFill>
                  <a:srgbClr val="002060"/>
                </a:solidFill>
              </a:rPr>
              <a:t>, ek </a:t>
            </a:r>
            <a:r>
              <a:rPr lang="tr-TR" dirty="0" err="1">
                <a:solidFill>
                  <a:srgbClr val="002060"/>
                </a:solidFill>
              </a:rPr>
              <a:t>hastalığı</a:t>
            </a:r>
            <a:r>
              <a:rPr lang="tr-TR" dirty="0">
                <a:solidFill>
                  <a:srgbClr val="002060"/>
                </a:solidFill>
              </a:rPr>
              <a:t> olmayan (ASA I), </a:t>
            </a:r>
          </a:p>
          <a:p>
            <a:r>
              <a:rPr lang="tr-TR" dirty="0">
                <a:solidFill>
                  <a:srgbClr val="002060"/>
                </a:solidFill>
              </a:rPr>
              <a:t>COVID-19 </a:t>
            </a:r>
            <a:r>
              <a:rPr lang="tr-TR" dirty="0" err="1">
                <a:solidFill>
                  <a:srgbClr val="002060"/>
                </a:solidFill>
              </a:rPr>
              <a:t>aşısı</a:t>
            </a:r>
            <a:r>
              <a:rPr lang="tr-TR" dirty="0">
                <a:solidFill>
                  <a:srgbClr val="002060"/>
                </a:solidFill>
              </a:rPr>
              <a:t> yapılmamış, </a:t>
            </a:r>
          </a:p>
          <a:p>
            <a:r>
              <a:rPr lang="tr-TR" dirty="0" err="1">
                <a:solidFill>
                  <a:srgbClr val="002060"/>
                </a:solidFill>
              </a:rPr>
              <a:t>Sectio</a:t>
            </a:r>
            <a:r>
              <a:rPr lang="tr-TR" dirty="0">
                <a:solidFill>
                  <a:srgbClr val="002060"/>
                </a:solidFill>
              </a:rPr>
              <a:t> ile canlı bir doğum yaptıktan 1 hafta sonra, </a:t>
            </a:r>
          </a:p>
          <a:p>
            <a:r>
              <a:rPr lang="tr-TR" dirty="0">
                <a:solidFill>
                  <a:srgbClr val="002060"/>
                </a:solidFill>
              </a:rPr>
              <a:t>SARS CoV-2 PCR (+), </a:t>
            </a:r>
          </a:p>
          <a:p>
            <a:r>
              <a:rPr lang="tr-TR" dirty="0" err="1">
                <a:solidFill>
                  <a:srgbClr val="002060"/>
                </a:solidFill>
              </a:rPr>
              <a:t>Toraks</a:t>
            </a:r>
            <a:r>
              <a:rPr lang="tr-TR" dirty="0">
                <a:solidFill>
                  <a:srgbClr val="002060"/>
                </a:solidFill>
              </a:rPr>
              <a:t> tomografisi,</a:t>
            </a:r>
          </a:p>
          <a:p>
            <a:r>
              <a:rPr lang="tr-TR" dirty="0" err="1">
                <a:solidFill>
                  <a:srgbClr val="002060"/>
                </a:solidFill>
              </a:rPr>
              <a:t>Yüksek</a:t>
            </a:r>
            <a:r>
              <a:rPr lang="tr-TR" dirty="0">
                <a:solidFill>
                  <a:srgbClr val="002060"/>
                </a:solidFill>
              </a:rPr>
              <a:t> </a:t>
            </a:r>
            <a:r>
              <a:rPr lang="tr-TR" dirty="0" err="1">
                <a:solidFill>
                  <a:srgbClr val="002060"/>
                </a:solidFill>
              </a:rPr>
              <a:t>akıs</a:t>
            </a:r>
            <a:r>
              <a:rPr lang="tr-TR" dirty="0">
                <a:solidFill>
                  <a:srgbClr val="002060"/>
                </a:solidFill>
              </a:rPr>
              <a:t>̧ nazal </a:t>
            </a:r>
            <a:r>
              <a:rPr lang="tr-TR" dirty="0" err="1">
                <a:solidFill>
                  <a:srgbClr val="002060"/>
                </a:solidFill>
              </a:rPr>
              <a:t>kanül</a:t>
            </a:r>
            <a:r>
              <a:rPr lang="tr-TR" dirty="0">
                <a:solidFill>
                  <a:srgbClr val="002060"/>
                </a:solidFill>
              </a:rPr>
              <a:t> (HFNC)</a:t>
            </a:r>
          </a:p>
          <a:p>
            <a:r>
              <a:rPr lang="tr-TR" dirty="0">
                <a:solidFill>
                  <a:srgbClr val="002060"/>
                </a:solidFill>
              </a:rPr>
              <a:t>3 </a:t>
            </a:r>
            <a:r>
              <a:rPr lang="tr-TR" dirty="0" err="1">
                <a:solidFill>
                  <a:srgbClr val="002060"/>
                </a:solidFill>
              </a:rPr>
              <a:t>gün</a:t>
            </a:r>
            <a:r>
              <a:rPr lang="tr-TR" dirty="0">
                <a:solidFill>
                  <a:srgbClr val="002060"/>
                </a:solidFill>
              </a:rPr>
              <a:t> </a:t>
            </a:r>
            <a:r>
              <a:rPr lang="tr-TR" dirty="0" err="1">
                <a:solidFill>
                  <a:srgbClr val="002060"/>
                </a:solidFill>
              </a:rPr>
              <a:t>pulse</a:t>
            </a:r>
            <a:r>
              <a:rPr lang="tr-TR" dirty="0">
                <a:solidFill>
                  <a:srgbClr val="002060"/>
                </a:solidFill>
              </a:rPr>
              <a:t> </a:t>
            </a:r>
            <a:r>
              <a:rPr lang="tr-TR" dirty="0" err="1">
                <a:solidFill>
                  <a:srgbClr val="002060"/>
                </a:solidFill>
              </a:rPr>
              <a:t>steroid</a:t>
            </a:r>
            <a:r>
              <a:rPr lang="tr-TR" dirty="0">
                <a:solidFill>
                  <a:srgbClr val="002060"/>
                </a:solidFill>
              </a:rPr>
              <a:t> olarak 250 mg/</a:t>
            </a:r>
            <a:r>
              <a:rPr lang="tr-TR" dirty="0" err="1">
                <a:solidFill>
                  <a:srgbClr val="002060"/>
                </a:solidFill>
              </a:rPr>
              <a:t>gün</a:t>
            </a:r>
            <a:r>
              <a:rPr lang="tr-TR" dirty="0">
                <a:solidFill>
                  <a:srgbClr val="002060"/>
                </a:solidFill>
              </a:rPr>
              <a:t> </a:t>
            </a:r>
            <a:r>
              <a:rPr lang="tr-TR" dirty="0" err="1">
                <a:solidFill>
                  <a:srgbClr val="002060"/>
                </a:solidFill>
              </a:rPr>
              <a:t>metilprednizolon</a:t>
            </a:r>
            <a:r>
              <a:rPr lang="tr-TR" dirty="0">
                <a:solidFill>
                  <a:srgbClr val="002060"/>
                </a:solidFill>
              </a:rPr>
              <a:t>,</a:t>
            </a:r>
          </a:p>
          <a:p>
            <a:r>
              <a:rPr lang="tr-TR" dirty="0">
                <a:solidFill>
                  <a:srgbClr val="002060"/>
                </a:solidFill>
              </a:rPr>
              <a:t>16. </a:t>
            </a:r>
            <a:r>
              <a:rPr lang="tr-TR" dirty="0" err="1">
                <a:solidFill>
                  <a:srgbClr val="002060"/>
                </a:solidFill>
              </a:rPr>
              <a:t>gününde</a:t>
            </a:r>
            <a:r>
              <a:rPr lang="tr-TR" dirty="0">
                <a:solidFill>
                  <a:srgbClr val="002060"/>
                </a:solidFill>
              </a:rPr>
              <a:t> 800 mg </a:t>
            </a:r>
            <a:r>
              <a:rPr lang="tr-TR" dirty="0" err="1">
                <a:solidFill>
                  <a:srgbClr val="002060"/>
                </a:solidFill>
              </a:rPr>
              <a:t>tocilizumab</a:t>
            </a:r>
            <a:r>
              <a:rPr lang="tr-TR" dirty="0">
                <a:solidFill>
                  <a:srgbClr val="002060"/>
                </a:solidFill>
              </a:rPr>
              <a:t>,</a:t>
            </a:r>
          </a:p>
          <a:p>
            <a:r>
              <a:rPr lang="tr-TR" dirty="0">
                <a:solidFill>
                  <a:srgbClr val="002060"/>
                </a:solidFill>
              </a:rPr>
              <a:t>22. </a:t>
            </a:r>
            <a:r>
              <a:rPr lang="tr-TR" dirty="0" err="1">
                <a:solidFill>
                  <a:srgbClr val="002060"/>
                </a:solidFill>
              </a:rPr>
              <a:t>gün</a:t>
            </a:r>
            <a:r>
              <a:rPr lang="tr-TR" dirty="0">
                <a:solidFill>
                  <a:srgbClr val="002060"/>
                </a:solidFill>
              </a:rPr>
              <a:t> ciddi </a:t>
            </a:r>
            <a:r>
              <a:rPr lang="tr-TR" dirty="0" err="1">
                <a:solidFill>
                  <a:srgbClr val="002060"/>
                </a:solidFill>
              </a:rPr>
              <a:t>desaturasyon</a:t>
            </a:r>
            <a:r>
              <a:rPr lang="tr-TR" dirty="0">
                <a:solidFill>
                  <a:srgbClr val="002060"/>
                </a:solidFill>
              </a:rPr>
              <a:t> (SpO2 %82),</a:t>
            </a:r>
          </a:p>
          <a:p>
            <a:r>
              <a:rPr lang="tr-TR" dirty="0">
                <a:solidFill>
                  <a:srgbClr val="002060"/>
                </a:solidFill>
              </a:rPr>
              <a:t>Hızlı klinik bozulma.</a:t>
            </a:r>
          </a:p>
        </p:txBody>
      </p:sp>
    </p:spTree>
    <p:extLst>
      <p:ext uri="{BB962C8B-B14F-4D97-AF65-F5344CB8AC3E}">
        <p14:creationId xmlns:p14="http://schemas.microsoft.com/office/powerpoint/2010/main" val="861361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93531" y="145317"/>
            <a:ext cx="10515600" cy="1325563"/>
          </a:xfrm>
        </p:spPr>
        <p:txBody>
          <a:bodyPr>
            <a:normAutofit/>
          </a:bodyPr>
          <a:lstStyle/>
          <a:p>
            <a:r>
              <a:rPr lang="tr-TR" sz="2800" dirty="0">
                <a:solidFill>
                  <a:srgbClr val="0070C0"/>
                </a:solidFill>
              </a:rPr>
              <a:t>HIZLI İLERLEME </a:t>
            </a:r>
            <a:br>
              <a:rPr lang="tr-TR" sz="2800" dirty="0">
                <a:solidFill>
                  <a:srgbClr val="0070C0"/>
                </a:solidFill>
              </a:rPr>
            </a:br>
            <a:r>
              <a:rPr lang="tr-TR" sz="2800" dirty="0">
                <a:solidFill>
                  <a:srgbClr val="0070C0"/>
                </a:solidFill>
              </a:rPr>
              <a:t>                        1.GÜN                                                 2.GÜN</a:t>
            </a:r>
          </a:p>
        </p:txBody>
      </p:sp>
      <p:pic>
        <p:nvPicPr>
          <p:cNvPr id="6" name="İçerik Yer Tutucusu 5"/>
          <p:cNvPicPr>
            <a:picLocks noGrp="1" noChangeAspect="1"/>
          </p:cNvPicPr>
          <p:nvPr>
            <p:ph idx="1"/>
          </p:nvPr>
        </p:nvPicPr>
        <p:blipFill rotWithShape="1">
          <a:blip r:embed="rId2"/>
          <a:srcRect l="8907" t="19412"/>
          <a:stretch/>
        </p:blipFill>
        <p:spPr>
          <a:xfrm>
            <a:off x="1438311" y="1470880"/>
            <a:ext cx="9626040" cy="4790194"/>
          </a:xfrm>
          <a:prstGeom prst="rect">
            <a:avLst/>
          </a:prstGeom>
        </p:spPr>
      </p:pic>
    </p:spTree>
    <p:extLst>
      <p:ext uri="{BB962C8B-B14F-4D97-AF65-F5344CB8AC3E}">
        <p14:creationId xmlns:p14="http://schemas.microsoft.com/office/powerpoint/2010/main" val="37543773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70C1E17-294B-1346-8E95-83038114A74D}"/>
              </a:ext>
            </a:extLst>
          </p:cNvPr>
          <p:cNvSpPr>
            <a:spLocks noGrp="1"/>
          </p:cNvSpPr>
          <p:nvPr>
            <p:ph type="title"/>
          </p:nvPr>
        </p:nvSpPr>
        <p:spPr/>
        <p:txBody>
          <a:bodyPr/>
          <a:lstStyle/>
          <a:p>
            <a:r>
              <a:rPr lang="tr-TR" dirty="0"/>
              <a:t>USG</a:t>
            </a:r>
          </a:p>
        </p:txBody>
      </p:sp>
      <p:sp>
        <p:nvSpPr>
          <p:cNvPr id="3" name="İçerik Yer Tutucusu 2">
            <a:extLst>
              <a:ext uri="{FF2B5EF4-FFF2-40B4-BE49-F238E27FC236}">
                <a16:creationId xmlns:a16="http://schemas.microsoft.com/office/drawing/2014/main" id="{F082DD83-4DF3-8648-A883-5ACFB4222D6F}"/>
              </a:ext>
            </a:extLst>
          </p:cNvPr>
          <p:cNvSpPr>
            <a:spLocks noGrp="1"/>
          </p:cNvSpPr>
          <p:nvPr>
            <p:ph idx="1"/>
          </p:nvPr>
        </p:nvSpPr>
        <p:spPr/>
        <p:txBody>
          <a:bodyPr/>
          <a:lstStyle/>
          <a:p>
            <a:r>
              <a:rPr lang="tr-TR" dirty="0"/>
              <a:t>Hasta başı TORAKS USG DAHA HIZLI SONUÇ VERİR.</a:t>
            </a:r>
          </a:p>
        </p:txBody>
      </p:sp>
    </p:spTree>
    <p:extLst>
      <p:ext uri="{BB962C8B-B14F-4D97-AF65-F5344CB8AC3E}">
        <p14:creationId xmlns:p14="http://schemas.microsoft.com/office/powerpoint/2010/main" val="1504474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90954" y="373917"/>
            <a:ext cx="10515600" cy="1325563"/>
          </a:xfrm>
        </p:spPr>
        <p:txBody>
          <a:bodyPr>
            <a:noAutofit/>
          </a:bodyPr>
          <a:lstStyle/>
          <a:p>
            <a:r>
              <a:rPr lang="tr-TR" sz="2400" dirty="0">
                <a:solidFill>
                  <a:srgbClr val="0070C0"/>
                </a:solidFill>
              </a:rPr>
              <a:t>Hastanın YBÜ ye kabul edildiğinde akciğer tomografisi Kovid-19 </a:t>
            </a:r>
            <a:r>
              <a:rPr lang="tr-TR" sz="2400" dirty="0" err="1">
                <a:solidFill>
                  <a:srgbClr val="0070C0"/>
                </a:solidFill>
              </a:rPr>
              <a:t>pnomoni</a:t>
            </a:r>
            <a:r>
              <a:rPr lang="tr-TR" sz="2400" dirty="0">
                <a:solidFill>
                  <a:srgbClr val="0070C0"/>
                </a:solidFill>
              </a:rPr>
              <a:t> bulguları.</a:t>
            </a:r>
          </a:p>
        </p:txBody>
      </p:sp>
      <p:pic>
        <p:nvPicPr>
          <p:cNvPr id="4" name="İçerik Yer Tutucusu 3"/>
          <p:cNvPicPr>
            <a:picLocks noGrp="1" noChangeAspect="1"/>
          </p:cNvPicPr>
          <p:nvPr>
            <p:ph idx="1"/>
          </p:nvPr>
        </p:nvPicPr>
        <p:blipFill>
          <a:blip r:embed="rId2"/>
          <a:stretch>
            <a:fillRect/>
          </a:stretch>
        </p:blipFill>
        <p:spPr>
          <a:xfrm>
            <a:off x="2530097" y="1401239"/>
            <a:ext cx="7237314" cy="4952496"/>
          </a:xfrm>
          <a:prstGeom prst="rect">
            <a:avLst/>
          </a:prstGeom>
        </p:spPr>
      </p:pic>
    </p:spTree>
    <p:extLst>
      <p:ext uri="{BB962C8B-B14F-4D97-AF65-F5344CB8AC3E}">
        <p14:creationId xmlns:p14="http://schemas.microsoft.com/office/powerpoint/2010/main" val="3459285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Olgu</a:t>
            </a:r>
          </a:p>
        </p:txBody>
      </p:sp>
      <p:sp>
        <p:nvSpPr>
          <p:cNvPr id="3" name="İçerik Yer Tutucusu 2"/>
          <p:cNvSpPr>
            <a:spLocks noGrp="1"/>
          </p:cNvSpPr>
          <p:nvPr>
            <p:ph idx="1"/>
          </p:nvPr>
        </p:nvSpPr>
        <p:spPr/>
        <p:txBody>
          <a:bodyPr>
            <a:normAutofit/>
          </a:bodyPr>
          <a:lstStyle/>
          <a:p>
            <a:r>
              <a:rPr lang="tr-TR" sz="4000" dirty="0" err="1">
                <a:solidFill>
                  <a:srgbClr val="002060"/>
                </a:solidFill>
              </a:rPr>
              <a:t>Orotrakeal</a:t>
            </a:r>
            <a:r>
              <a:rPr lang="tr-TR" sz="4000" dirty="0">
                <a:solidFill>
                  <a:srgbClr val="002060"/>
                </a:solidFill>
              </a:rPr>
              <a:t> </a:t>
            </a:r>
            <a:r>
              <a:rPr lang="tr-TR" sz="4000" dirty="0" err="1">
                <a:solidFill>
                  <a:srgbClr val="002060"/>
                </a:solidFill>
              </a:rPr>
              <a:t>entube</a:t>
            </a:r>
            <a:r>
              <a:rPr lang="tr-TR" sz="4000" dirty="0">
                <a:solidFill>
                  <a:srgbClr val="002060"/>
                </a:solidFill>
              </a:rPr>
              <a:t>, </a:t>
            </a:r>
          </a:p>
          <a:p>
            <a:r>
              <a:rPr lang="tr-TR" sz="4000" dirty="0">
                <a:solidFill>
                  <a:srgbClr val="002060"/>
                </a:solidFill>
              </a:rPr>
              <a:t>Mekanik </a:t>
            </a:r>
            <a:r>
              <a:rPr lang="tr-TR" sz="4000" dirty="0" err="1">
                <a:solidFill>
                  <a:srgbClr val="002060"/>
                </a:solidFill>
              </a:rPr>
              <a:t>ventilatör</a:t>
            </a:r>
            <a:r>
              <a:rPr lang="tr-TR" sz="4000" dirty="0">
                <a:solidFill>
                  <a:srgbClr val="002060"/>
                </a:solidFill>
              </a:rPr>
              <a:t>, </a:t>
            </a:r>
          </a:p>
          <a:p>
            <a:r>
              <a:rPr lang="tr-TR" sz="4000" dirty="0">
                <a:solidFill>
                  <a:srgbClr val="002060"/>
                </a:solidFill>
              </a:rPr>
              <a:t>Koruyucu akciğer </a:t>
            </a:r>
            <a:r>
              <a:rPr lang="tr-TR" sz="4000" dirty="0" err="1">
                <a:solidFill>
                  <a:srgbClr val="002060"/>
                </a:solidFill>
              </a:rPr>
              <a:t>ventilasyonu</a:t>
            </a:r>
            <a:r>
              <a:rPr lang="tr-TR" sz="4000" dirty="0">
                <a:solidFill>
                  <a:srgbClr val="002060"/>
                </a:solidFill>
              </a:rPr>
              <a:t>, </a:t>
            </a:r>
          </a:p>
          <a:p>
            <a:r>
              <a:rPr lang="tr-TR" sz="4000" dirty="0" err="1">
                <a:solidFill>
                  <a:srgbClr val="002060"/>
                </a:solidFill>
              </a:rPr>
              <a:t>Prone</a:t>
            </a:r>
            <a:r>
              <a:rPr lang="tr-TR" sz="4000" dirty="0">
                <a:solidFill>
                  <a:srgbClr val="002060"/>
                </a:solidFill>
              </a:rPr>
              <a:t> pozisyonu</a:t>
            </a:r>
          </a:p>
        </p:txBody>
      </p:sp>
    </p:spTree>
    <p:extLst>
      <p:ext uri="{BB962C8B-B14F-4D97-AF65-F5344CB8AC3E}">
        <p14:creationId xmlns:p14="http://schemas.microsoft.com/office/powerpoint/2010/main" val="1899230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AKG ve </a:t>
            </a:r>
            <a:r>
              <a:rPr lang="tr-TR" sz="2800" dirty="0" err="1">
                <a:solidFill>
                  <a:srgbClr val="0070C0"/>
                </a:solidFill>
              </a:rPr>
              <a:t>Lab</a:t>
            </a:r>
            <a:endParaRPr lang="tr-TR" sz="2800" dirty="0">
              <a:solidFill>
                <a:srgbClr val="0070C0"/>
              </a:solidFill>
            </a:endParaRPr>
          </a:p>
        </p:txBody>
      </p:sp>
      <p:sp>
        <p:nvSpPr>
          <p:cNvPr id="3" name="İçerik Yer Tutucusu 2"/>
          <p:cNvSpPr>
            <a:spLocks noGrp="1"/>
          </p:cNvSpPr>
          <p:nvPr>
            <p:ph idx="1"/>
          </p:nvPr>
        </p:nvSpPr>
        <p:spPr/>
        <p:txBody>
          <a:bodyPr/>
          <a:lstStyle/>
          <a:p>
            <a:r>
              <a:rPr lang="tr-TR" dirty="0">
                <a:solidFill>
                  <a:srgbClr val="002060"/>
                </a:solidFill>
              </a:rPr>
              <a:t>Arter kan gazında </a:t>
            </a:r>
          </a:p>
          <a:p>
            <a:pPr marL="0" indent="0">
              <a:buNone/>
            </a:pPr>
            <a:r>
              <a:rPr lang="tr-TR" dirty="0">
                <a:solidFill>
                  <a:srgbClr val="002060"/>
                </a:solidFill>
              </a:rPr>
              <a:t>pH:7.22, pCO2:126 </a:t>
            </a:r>
            <a:r>
              <a:rPr lang="tr-TR" dirty="0" err="1">
                <a:solidFill>
                  <a:srgbClr val="002060"/>
                </a:solidFill>
              </a:rPr>
              <a:t>mmHg</a:t>
            </a:r>
            <a:r>
              <a:rPr lang="tr-TR" dirty="0">
                <a:solidFill>
                  <a:srgbClr val="002060"/>
                </a:solidFill>
              </a:rPr>
              <a:t>, pO2:41.6 </a:t>
            </a:r>
            <a:r>
              <a:rPr lang="tr-TR" dirty="0" err="1">
                <a:solidFill>
                  <a:srgbClr val="002060"/>
                </a:solidFill>
              </a:rPr>
              <a:t>mmHg</a:t>
            </a:r>
            <a:r>
              <a:rPr lang="tr-TR" dirty="0">
                <a:solidFill>
                  <a:srgbClr val="002060"/>
                </a:solidFill>
              </a:rPr>
              <a:t>, SaO2:%78, HCO3:16.1 </a:t>
            </a:r>
            <a:r>
              <a:rPr lang="tr-TR" dirty="0" err="1">
                <a:solidFill>
                  <a:srgbClr val="002060"/>
                </a:solidFill>
              </a:rPr>
              <a:t>mmol</a:t>
            </a:r>
            <a:r>
              <a:rPr lang="tr-TR" dirty="0">
                <a:solidFill>
                  <a:srgbClr val="002060"/>
                </a:solidFill>
              </a:rPr>
              <a:t>/L, </a:t>
            </a:r>
          </a:p>
          <a:p>
            <a:r>
              <a:rPr lang="tr-TR" dirty="0" err="1">
                <a:solidFill>
                  <a:srgbClr val="002060"/>
                </a:solidFill>
              </a:rPr>
              <a:t>Lab</a:t>
            </a:r>
            <a:r>
              <a:rPr lang="tr-TR" dirty="0">
                <a:solidFill>
                  <a:srgbClr val="002060"/>
                </a:solidFill>
              </a:rPr>
              <a:t>: </a:t>
            </a:r>
          </a:p>
          <a:p>
            <a:pPr marL="0" indent="0">
              <a:buNone/>
            </a:pPr>
            <a:r>
              <a:rPr lang="tr-TR" dirty="0">
                <a:solidFill>
                  <a:srgbClr val="002060"/>
                </a:solidFill>
              </a:rPr>
              <a:t>LDH: 972 u/L, CRP:6.9 mg/L, ferritin:461 </a:t>
            </a:r>
            <a:r>
              <a:rPr lang="el-GR" dirty="0">
                <a:solidFill>
                  <a:srgbClr val="002060"/>
                </a:solidFill>
              </a:rPr>
              <a:t>μ</a:t>
            </a:r>
            <a:r>
              <a:rPr lang="tr-TR" dirty="0">
                <a:solidFill>
                  <a:srgbClr val="002060"/>
                </a:solidFill>
              </a:rPr>
              <a:t>g/L, </a:t>
            </a:r>
            <a:r>
              <a:rPr lang="tr-TR" dirty="0" err="1">
                <a:solidFill>
                  <a:srgbClr val="002060"/>
                </a:solidFill>
              </a:rPr>
              <a:t>procalcitonin</a:t>
            </a:r>
            <a:r>
              <a:rPr lang="tr-TR" dirty="0">
                <a:solidFill>
                  <a:srgbClr val="002060"/>
                </a:solidFill>
              </a:rPr>
              <a:t>: 0.09</a:t>
            </a:r>
            <a:r>
              <a:rPr lang="el-GR" dirty="0">
                <a:solidFill>
                  <a:srgbClr val="002060"/>
                </a:solidFill>
              </a:rPr>
              <a:t>μ</a:t>
            </a:r>
            <a:r>
              <a:rPr lang="tr-TR" dirty="0">
                <a:solidFill>
                  <a:srgbClr val="002060"/>
                </a:solidFill>
              </a:rPr>
              <a:t>g/L, WBC:32370</a:t>
            </a:r>
            <a:r>
              <a:rPr lang="el-GR" dirty="0">
                <a:solidFill>
                  <a:srgbClr val="002060"/>
                </a:solidFill>
              </a:rPr>
              <a:t>μ</a:t>
            </a:r>
            <a:r>
              <a:rPr lang="tr-TR" dirty="0">
                <a:solidFill>
                  <a:srgbClr val="002060"/>
                </a:solidFill>
              </a:rPr>
              <a:t>L</a:t>
            </a:r>
            <a:endParaRPr lang="tr-TR" dirty="0"/>
          </a:p>
        </p:txBody>
      </p:sp>
    </p:spTree>
    <p:extLst>
      <p:ext uri="{BB962C8B-B14F-4D97-AF65-F5344CB8AC3E}">
        <p14:creationId xmlns:p14="http://schemas.microsoft.com/office/powerpoint/2010/main" val="4085560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93531" y="145317"/>
            <a:ext cx="10515600" cy="1325563"/>
          </a:xfrm>
        </p:spPr>
        <p:txBody>
          <a:bodyPr>
            <a:normAutofit/>
          </a:bodyPr>
          <a:lstStyle/>
          <a:p>
            <a:r>
              <a:rPr lang="tr-TR" sz="2800" dirty="0">
                <a:solidFill>
                  <a:srgbClr val="0070C0"/>
                </a:solidFill>
              </a:rPr>
              <a:t>HIZLI İLERLEME</a:t>
            </a:r>
          </a:p>
        </p:txBody>
      </p:sp>
      <p:pic>
        <p:nvPicPr>
          <p:cNvPr id="6" name="İçerik Yer Tutucusu 5"/>
          <p:cNvPicPr>
            <a:picLocks noGrp="1" noChangeAspect="1"/>
          </p:cNvPicPr>
          <p:nvPr>
            <p:ph idx="1"/>
          </p:nvPr>
        </p:nvPicPr>
        <p:blipFill rotWithShape="1">
          <a:blip r:embed="rId2"/>
          <a:srcRect l="8907" t="19412"/>
          <a:stretch/>
        </p:blipFill>
        <p:spPr>
          <a:xfrm>
            <a:off x="1438311" y="1470880"/>
            <a:ext cx="9626040" cy="4790194"/>
          </a:xfrm>
          <a:prstGeom prst="rect">
            <a:avLst/>
          </a:prstGeom>
        </p:spPr>
      </p:pic>
    </p:spTree>
    <p:extLst>
      <p:ext uri="{BB962C8B-B14F-4D97-AF65-F5344CB8AC3E}">
        <p14:creationId xmlns:p14="http://schemas.microsoft.com/office/powerpoint/2010/main" val="14196804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Olgu</a:t>
            </a:r>
          </a:p>
        </p:txBody>
      </p:sp>
      <p:sp>
        <p:nvSpPr>
          <p:cNvPr id="3" name="İçerik Yer Tutucusu 2"/>
          <p:cNvSpPr>
            <a:spLocks noGrp="1"/>
          </p:cNvSpPr>
          <p:nvPr>
            <p:ph idx="1"/>
          </p:nvPr>
        </p:nvSpPr>
        <p:spPr/>
        <p:txBody>
          <a:bodyPr/>
          <a:lstStyle/>
          <a:p>
            <a:r>
              <a:rPr lang="tr-TR" dirty="0">
                <a:solidFill>
                  <a:srgbClr val="002060"/>
                </a:solidFill>
              </a:rPr>
              <a:t>A/C </a:t>
            </a:r>
            <a:r>
              <a:rPr lang="tr-TR" dirty="0" err="1">
                <a:solidFill>
                  <a:srgbClr val="002060"/>
                </a:solidFill>
              </a:rPr>
              <a:t>modda</a:t>
            </a:r>
            <a:r>
              <a:rPr lang="tr-TR" dirty="0">
                <a:solidFill>
                  <a:srgbClr val="002060"/>
                </a:solidFill>
              </a:rPr>
              <a:t>, </a:t>
            </a:r>
          </a:p>
          <a:p>
            <a:r>
              <a:rPr lang="tr-TR" dirty="0" err="1">
                <a:solidFill>
                  <a:srgbClr val="002060"/>
                </a:solidFill>
              </a:rPr>
              <a:t>prone</a:t>
            </a:r>
            <a:r>
              <a:rPr lang="tr-TR" dirty="0">
                <a:solidFill>
                  <a:srgbClr val="002060"/>
                </a:solidFill>
              </a:rPr>
              <a:t> pozisyon</a:t>
            </a:r>
          </a:p>
          <a:p>
            <a:r>
              <a:rPr lang="tr-TR" dirty="0" err="1">
                <a:solidFill>
                  <a:srgbClr val="002060"/>
                </a:solidFill>
              </a:rPr>
              <a:t>Metilprednizolon</a:t>
            </a:r>
            <a:r>
              <a:rPr lang="tr-TR" dirty="0">
                <a:solidFill>
                  <a:srgbClr val="002060"/>
                </a:solidFill>
              </a:rPr>
              <a:t> 2x80 mg</a:t>
            </a:r>
          </a:p>
          <a:p>
            <a:r>
              <a:rPr lang="tr-TR" dirty="0">
                <a:solidFill>
                  <a:srgbClr val="002060"/>
                </a:solidFill>
              </a:rPr>
              <a:t>İkinci </a:t>
            </a:r>
            <a:r>
              <a:rPr lang="tr-TR" dirty="0" err="1">
                <a:solidFill>
                  <a:srgbClr val="002060"/>
                </a:solidFill>
              </a:rPr>
              <a:t>gününde</a:t>
            </a:r>
            <a:r>
              <a:rPr lang="tr-TR" dirty="0">
                <a:solidFill>
                  <a:srgbClr val="002060"/>
                </a:solidFill>
              </a:rPr>
              <a:t> </a:t>
            </a:r>
            <a:r>
              <a:rPr lang="tr-TR" dirty="0" err="1">
                <a:solidFill>
                  <a:srgbClr val="002060"/>
                </a:solidFill>
              </a:rPr>
              <a:t>dirençli</a:t>
            </a:r>
            <a:r>
              <a:rPr lang="tr-TR" dirty="0">
                <a:solidFill>
                  <a:srgbClr val="002060"/>
                </a:solidFill>
              </a:rPr>
              <a:t> 38.4 °C </a:t>
            </a:r>
            <a:r>
              <a:rPr lang="tr-TR" dirty="0" err="1">
                <a:solidFill>
                  <a:srgbClr val="002060"/>
                </a:solidFill>
              </a:rPr>
              <a:t>ates</a:t>
            </a:r>
            <a:r>
              <a:rPr lang="tr-TR" dirty="0">
                <a:solidFill>
                  <a:srgbClr val="002060"/>
                </a:solidFill>
              </a:rPr>
              <a:t>̧, </a:t>
            </a:r>
          </a:p>
          <a:p>
            <a:r>
              <a:rPr lang="tr-TR" dirty="0">
                <a:solidFill>
                  <a:srgbClr val="002060"/>
                </a:solidFill>
              </a:rPr>
              <a:t>161 atım/</a:t>
            </a:r>
            <a:r>
              <a:rPr lang="tr-TR" dirty="0" err="1">
                <a:solidFill>
                  <a:srgbClr val="002060"/>
                </a:solidFill>
              </a:rPr>
              <a:t>dk</a:t>
            </a:r>
            <a:r>
              <a:rPr lang="tr-TR" dirty="0">
                <a:solidFill>
                  <a:srgbClr val="002060"/>
                </a:solidFill>
              </a:rPr>
              <a:t> nabız ve derin hipotansiyon</a:t>
            </a:r>
          </a:p>
          <a:p>
            <a:r>
              <a:rPr lang="tr-TR" dirty="0">
                <a:solidFill>
                  <a:srgbClr val="002060"/>
                </a:solidFill>
              </a:rPr>
              <a:t>Septik </a:t>
            </a:r>
            <a:r>
              <a:rPr lang="tr-TR" dirty="0" err="1">
                <a:solidFill>
                  <a:srgbClr val="002060"/>
                </a:solidFill>
              </a:rPr>
              <a:t>şok</a:t>
            </a:r>
            <a:endParaRPr lang="tr-TR" dirty="0">
              <a:solidFill>
                <a:srgbClr val="002060"/>
              </a:solidFill>
            </a:endParaRPr>
          </a:p>
        </p:txBody>
      </p:sp>
    </p:spTree>
    <p:extLst>
      <p:ext uri="{BB962C8B-B14F-4D97-AF65-F5344CB8AC3E}">
        <p14:creationId xmlns:p14="http://schemas.microsoft.com/office/powerpoint/2010/main" val="2595655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2E02CE0-EE76-B247-ADA7-B1B57DA719AB}"/>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ECF4352B-2343-BA42-B460-51DB53F72C91}"/>
              </a:ext>
            </a:extLst>
          </p:cNvPr>
          <p:cNvPicPr>
            <a:picLocks noGrp="1" noChangeAspect="1"/>
          </p:cNvPicPr>
          <p:nvPr>
            <p:ph idx="1"/>
          </p:nvPr>
        </p:nvPicPr>
        <p:blipFill rotWithShape="1">
          <a:blip r:embed="rId2"/>
          <a:srcRect t="10222" b="41778"/>
          <a:stretch/>
        </p:blipFill>
        <p:spPr>
          <a:xfrm>
            <a:off x="2449286" y="304030"/>
            <a:ext cx="6248400" cy="6335011"/>
          </a:xfrm>
          <a:prstGeom prst="rect">
            <a:avLst/>
          </a:prstGeom>
        </p:spPr>
      </p:pic>
    </p:spTree>
    <p:extLst>
      <p:ext uri="{BB962C8B-B14F-4D97-AF65-F5344CB8AC3E}">
        <p14:creationId xmlns:p14="http://schemas.microsoft.com/office/powerpoint/2010/main" val="1752351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9743" y="365125"/>
            <a:ext cx="11234057" cy="1325563"/>
          </a:xfrm>
        </p:spPr>
        <p:txBody>
          <a:bodyPr>
            <a:normAutofit fontScale="90000"/>
          </a:bodyPr>
          <a:lstStyle/>
          <a:p>
            <a:br>
              <a:rPr lang="tr-TR" dirty="0"/>
            </a:br>
            <a:r>
              <a:rPr lang="pt-BR" sz="3100" dirty="0" err="1">
                <a:solidFill>
                  <a:srgbClr val="0070C0"/>
                </a:solidFill>
              </a:rPr>
              <a:t>Hastaya</a:t>
            </a:r>
            <a:r>
              <a:rPr lang="pt-BR" sz="3100" dirty="0">
                <a:solidFill>
                  <a:srgbClr val="0070C0"/>
                </a:solidFill>
              </a:rPr>
              <a:t> </a:t>
            </a:r>
            <a:r>
              <a:rPr lang="pt-BR" sz="3100" dirty="0" err="1">
                <a:solidFill>
                  <a:srgbClr val="0070C0"/>
                </a:solidFill>
              </a:rPr>
              <a:t>prone</a:t>
            </a:r>
            <a:r>
              <a:rPr lang="pt-BR" sz="3100" dirty="0">
                <a:solidFill>
                  <a:srgbClr val="0070C0"/>
                </a:solidFill>
              </a:rPr>
              <a:t> </a:t>
            </a:r>
            <a:br>
              <a:rPr lang="pt-BR" sz="3100" dirty="0">
                <a:solidFill>
                  <a:srgbClr val="0070C0"/>
                </a:solidFill>
              </a:rPr>
            </a:br>
            <a:r>
              <a:rPr lang="pt-BR" sz="3100" dirty="0" err="1">
                <a:solidFill>
                  <a:srgbClr val="0070C0"/>
                </a:solidFill>
              </a:rPr>
              <a:t>poziyonu</a:t>
            </a:r>
            <a:r>
              <a:rPr lang="pt-BR" sz="3100" dirty="0">
                <a:solidFill>
                  <a:srgbClr val="0070C0"/>
                </a:solidFill>
              </a:rPr>
              <a:t> verilmesi.</a:t>
            </a:r>
            <a:br>
              <a:rPr lang="pt-BR" dirty="0">
                <a:solidFill>
                  <a:srgbClr val="002060"/>
                </a:solidFill>
              </a:rPr>
            </a:br>
            <a:endParaRPr lang="tr-TR" dirty="0">
              <a:solidFill>
                <a:srgbClr val="002060"/>
              </a:solidFill>
            </a:endParaRPr>
          </a:p>
        </p:txBody>
      </p:sp>
      <p:pic>
        <p:nvPicPr>
          <p:cNvPr id="5" name="İçerik Yer Tutucusu 4"/>
          <p:cNvPicPr>
            <a:picLocks noGrp="1" noChangeAspect="1"/>
          </p:cNvPicPr>
          <p:nvPr>
            <p:ph idx="1"/>
          </p:nvPr>
        </p:nvPicPr>
        <p:blipFill>
          <a:blip r:embed="rId2"/>
          <a:stretch>
            <a:fillRect/>
          </a:stretch>
        </p:blipFill>
        <p:spPr>
          <a:xfrm>
            <a:off x="5041760" y="106865"/>
            <a:ext cx="4700954" cy="6671781"/>
          </a:xfrm>
          <a:prstGeom prst="rect">
            <a:avLst/>
          </a:prstGeom>
        </p:spPr>
      </p:pic>
    </p:spTree>
    <p:extLst>
      <p:ext uri="{BB962C8B-B14F-4D97-AF65-F5344CB8AC3E}">
        <p14:creationId xmlns:p14="http://schemas.microsoft.com/office/powerpoint/2010/main" val="30629789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LAB</a:t>
            </a:r>
          </a:p>
        </p:txBody>
      </p:sp>
      <p:pic>
        <p:nvPicPr>
          <p:cNvPr id="6" name="İçerik Yer Tutucusu 2"/>
          <p:cNvPicPr>
            <a:picLocks noGrp="1" noChangeAspect="1"/>
          </p:cNvPicPr>
          <p:nvPr>
            <p:ph idx="1"/>
          </p:nvPr>
        </p:nvPicPr>
        <p:blipFill rotWithShape="1">
          <a:blip r:embed="rId2"/>
          <a:srcRect l="30527" t="29775" r="48764" b="6374"/>
          <a:stretch/>
        </p:blipFill>
        <p:spPr>
          <a:xfrm>
            <a:off x="1922895" y="365125"/>
            <a:ext cx="3491787" cy="6055790"/>
          </a:xfrm>
          <a:prstGeom prst="rect">
            <a:avLst/>
          </a:prstGeom>
        </p:spPr>
      </p:pic>
    </p:spTree>
    <p:extLst>
      <p:ext uri="{BB962C8B-B14F-4D97-AF65-F5344CB8AC3E}">
        <p14:creationId xmlns:p14="http://schemas.microsoft.com/office/powerpoint/2010/main" val="1343885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nSpc>
                <a:spcPct val="107000"/>
              </a:lnSpc>
              <a:spcAft>
                <a:spcPts val="800"/>
              </a:spcAft>
            </a:pPr>
            <a:r>
              <a:rPr lang="tr-TR" dirty="0" err="1">
                <a:latin typeface="Calibri" panose="020F0502020204030204" pitchFamily="34" charset="0"/>
                <a:ea typeface="Calibri" panose="020F0502020204030204" pitchFamily="34" charset="0"/>
                <a:cs typeface="Times New Roman" panose="02020603050405020304" pitchFamily="18" charset="0"/>
              </a:rPr>
              <a:t>The</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Murray</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Score</a:t>
            </a:r>
            <a:r>
              <a:rPr lang="tr-TR" dirty="0">
                <a:latin typeface="Calibri" panose="020F0502020204030204" pitchFamily="34" charset="0"/>
                <a:ea typeface="Calibri" panose="020F0502020204030204" pitchFamily="34" charset="0"/>
                <a:cs typeface="Times New Roman" panose="02020603050405020304" pitchFamily="18" charset="0"/>
              </a:rPr>
              <a:t> is </a:t>
            </a:r>
            <a:r>
              <a:rPr lang="tr-TR" dirty="0" err="1">
                <a:latin typeface="Calibri" panose="020F0502020204030204" pitchFamily="34" charset="0"/>
                <a:ea typeface="Calibri" panose="020F0502020204030204" pitchFamily="34" charset="0"/>
                <a:cs typeface="Times New Roman" panose="02020603050405020304" pitchFamily="18" charset="0"/>
              </a:rPr>
              <a:t>used</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to</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grade</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the</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severity</a:t>
            </a:r>
            <a:r>
              <a:rPr lang="tr-TR" dirty="0">
                <a:latin typeface="Calibri" panose="020F0502020204030204" pitchFamily="34" charset="0"/>
                <a:ea typeface="Calibri" panose="020F0502020204030204" pitchFamily="34" charset="0"/>
                <a:cs typeface="Times New Roman" panose="02020603050405020304" pitchFamily="18" charset="0"/>
              </a:rPr>
              <a:t> of </a:t>
            </a:r>
            <a:r>
              <a:rPr lang="tr-TR" dirty="0" err="1">
                <a:latin typeface="Calibri" panose="020F0502020204030204" pitchFamily="34" charset="0"/>
                <a:ea typeface="Calibri" panose="020F0502020204030204" pitchFamily="34" charset="0"/>
                <a:cs typeface="Times New Roman" panose="02020603050405020304" pitchFamily="18" charset="0"/>
              </a:rPr>
              <a:t>lung</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injury</a:t>
            </a:r>
            <a:r>
              <a:rPr lang="tr-TR" dirty="0">
                <a:latin typeface="Calibri" panose="020F0502020204030204" pitchFamily="34" charset="0"/>
                <a:ea typeface="Calibri" panose="020F0502020204030204" pitchFamily="34" charset="0"/>
                <a:cs typeface="Times New Roman" panose="02020603050405020304" pitchFamily="18" charset="0"/>
              </a:rPr>
              <a:t> in </a:t>
            </a:r>
            <a:r>
              <a:rPr lang="tr-TR" dirty="0" err="1">
                <a:latin typeface="Calibri" panose="020F0502020204030204" pitchFamily="34" charset="0"/>
                <a:ea typeface="Calibri" panose="020F0502020204030204" pitchFamily="34" charset="0"/>
                <a:cs typeface="Times New Roman" panose="02020603050405020304" pitchFamily="18" charset="0"/>
              </a:rPr>
              <a:t>acute</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respiratory</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distress</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syndrome</a:t>
            </a:r>
            <a:r>
              <a:rPr lang="tr-TR" dirty="0">
                <a:latin typeface="Calibri" panose="020F0502020204030204" pitchFamily="34" charset="0"/>
                <a:ea typeface="Calibri" panose="020F0502020204030204" pitchFamily="34" charset="0"/>
                <a:cs typeface="Times New Roman" panose="02020603050405020304" pitchFamily="18" charset="0"/>
              </a:rPr>
              <a:t> (ARDS). </a:t>
            </a:r>
          </a:p>
          <a:p>
            <a:pPr>
              <a:lnSpc>
                <a:spcPct val="107000"/>
              </a:lnSpc>
              <a:spcAft>
                <a:spcPts val="800"/>
              </a:spcAft>
            </a:pPr>
            <a:r>
              <a:rPr lang="tr-TR" dirty="0">
                <a:latin typeface="Calibri" panose="020F0502020204030204" pitchFamily="34" charset="0"/>
                <a:ea typeface="Calibri" panose="020F0502020204030204" pitchFamily="34" charset="0"/>
                <a:cs typeface="Times New Roman" panose="02020603050405020304" pitchFamily="18" charset="0"/>
              </a:rPr>
              <a:t>A </a:t>
            </a:r>
            <a:r>
              <a:rPr lang="tr-TR" dirty="0" err="1">
                <a:latin typeface="Calibri" panose="020F0502020204030204" pitchFamily="34" charset="0"/>
                <a:ea typeface="Calibri" panose="020F0502020204030204" pitchFamily="34" charset="0"/>
                <a:cs typeface="Times New Roman" panose="02020603050405020304" pitchFamily="18" charset="0"/>
              </a:rPr>
              <a:t>score</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greater</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than</a:t>
            </a:r>
            <a:r>
              <a:rPr lang="tr-TR" dirty="0">
                <a:latin typeface="Calibri" panose="020F0502020204030204" pitchFamily="34" charset="0"/>
                <a:ea typeface="Calibri" panose="020F0502020204030204" pitchFamily="34" charset="0"/>
                <a:cs typeface="Times New Roman" panose="02020603050405020304" pitchFamily="18" charset="0"/>
              </a:rPr>
              <a:t> 2.5 </a:t>
            </a:r>
            <a:r>
              <a:rPr lang="tr-TR" dirty="0" err="1">
                <a:latin typeface="Calibri" panose="020F0502020204030204" pitchFamily="34" charset="0"/>
                <a:ea typeface="Calibri" panose="020F0502020204030204" pitchFamily="34" charset="0"/>
                <a:cs typeface="Times New Roman" panose="02020603050405020304" pitchFamily="18" charset="0"/>
              </a:rPr>
              <a:t>will</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indicate</a:t>
            </a:r>
            <a:r>
              <a:rPr lang="tr-TR" dirty="0">
                <a:latin typeface="Calibri" panose="020F0502020204030204" pitchFamily="34" charset="0"/>
                <a:ea typeface="Calibri" panose="020F0502020204030204" pitchFamily="34" charset="0"/>
                <a:cs typeface="Times New Roman" panose="02020603050405020304" pitchFamily="18" charset="0"/>
              </a:rPr>
              <a:t> ARDS, a </a:t>
            </a:r>
            <a:r>
              <a:rPr lang="tr-TR" dirty="0" err="1">
                <a:latin typeface="Calibri" panose="020F0502020204030204" pitchFamily="34" charset="0"/>
                <a:ea typeface="Calibri" panose="020F0502020204030204" pitchFamily="34" charset="0"/>
                <a:cs typeface="Times New Roman" panose="02020603050405020304" pitchFamily="18" charset="0"/>
              </a:rPr>
              <a:t>score</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between</a:t>
            </a:r>
            <a:r>
              <a:rPr lang="tr-TR" dirty="0">
                <a:latin typeface="Calibri" panose="020F0502020204030204" pitchFamily="34" charset="0"/>
                <a:ea typeface="Calibri" panose="020F0502020204030204" pitchFamily="34" charset="0"/>
                <a:cs typeface="Times New Roman" panose="02020603050405020304" pitchFamily="18" charset="0"/>
              </a:rPr>
              <a:t> 1-2.5 </a:t>
            </a:r>
            <a:r>
              <a:rPr lang="tr-TR" dirty="0" err="1">
                <a:latin typeface="Calibri" panose="020F0502020204030204" pitchFamily="34" charset="0"/>
                <a:ea typeface="Calibri" panose="020F0502020204030204" pitchFamily="34" charset="0"/>
                <a:cs typeface="Times New Roman" panose="02020603050405020304" pitchFamily="18" charset="0"/>
              </a:rPr>
              <a:t>indicates</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mild</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to</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moderate</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lung</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injury</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and</a:t>
            </a:r>
            <a:r>
              <a:rPr lang="tr-TR" dirty="0">
                <a:latin typeface="Calibri" panose="020F0502020204030204" pitchFamily="34" charset="0"/>
                <a:ea typeface="Calibri" panose="020F0502020204030204" pitchFamily="34" charset="0"/>
                <a:cs typeface="Times New Roman" panose="02020603050405020304" pitchFamily="18" charset="0"/>
              </a:rPr>
              <a:t> a </a:t>
            </a:r>
            <a:r>
              <a:rPr lang="tr-TR" dirty="0" err="1">
                <a:latin typeface="Calibri" panose="020F0502020204030204" pitchFamily="34" charset="0"/>
                <a:ea typeface="Calibri" panose="020F0502020204030204" pitchFamily="34" charset="0"/>
                <a:cs typeface="Times New Roman" panose="02020603050405020304" pitchFamily="18" charset="0"/>
              </a:rPr>
              <a:t>score</a:t>
            </a:r>
            <a:r>
              <a:rPr lang="tr-TR" dirty="0">
                <a:latin typeface="Calibri" panose="020F0502020204030204" pitchFamily="34" charset="0"/>
                <a:ea typeface="Calibri" panose="020F0502020204030204" pitchFamily="34" charset="0"/>
                <a:cs typeface="Times New Roman" panose="02020603050405020304" pitchFamily="18" charset="0"/>
              </a:rPr>
              <a:t> of </a:t>
            </a:r>
            <a:r>
              <a:rPr lang="tr-TR" dirty="0" err="1">
                <a:latin typeface="Calibri" panose="020F0502020204030204" pitchFamily="34" charset="0"/>
                <a:ea typeface="Calibri" panose="020F0502020204030204" pitchFamily="34" charset="0"/>
                <a:cs typeface="Times New Roman" panose="02020603050405020304" pitchFamily="18" charset="0"/>
              </a:rPr>
              <a:t>zero</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rules</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out</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lung</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injury</a:t>
            </a:r>
            <a:r>
              <a:rPr lang="tr-TR" dirty="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tr-TR" dirty="0" err="1">
                <a:latin typeface="Calibri" panose="020F0502020204030204" pitchFamily="34" charset="0"/>
                <a:ea typeface="Calibri" panose="020F0502020204030204" pitchFamily="34" charset="0"/>
                <a:cs typeface="Times New Roman" panose="02020603050405020304" pitchFamily="18" charset="0"/>
              </a:rPr>
              <a:t>Calculated</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Murray</a:t>
            </a:r>
            <a:r>
              <a:rPr lang="tr-TR" dirty="0">
                <a:latin typeface="Calibri" panose="020F0502020204030204" pitchFamily="34" charset="0"/>
                <a:ea typeface="Calibri" panose="020F0502020204030204" pitchFamily="34" charset="0"/>
                <a:cs typeface="Times New Roman" panose="02020603050405020304" pitchFamily="18" charset="0"/>
              </a:rPr>
              <a:t> </a:t>
            </a:r>
            <a:r>
              <a:rPr lang="tr-TR" dirty="0" err="1">
                <a:latin typeface="Calibri" panose="020F0502020204030204" pitchFamily="34" charset="0"/>
                <a:ea typeface="Calibri" panose="020F0502020204030204" pitchFamily="34" charset="0"/>
                <a:cs typeface="Times New Roman" panose="02020603050405020304" pitchFamily="18" charset="0"/>
              </a:rPr>
              <a:t>Score</a:t>
            </a:r>
            <a:r>
              <a:rPr lang="tr-TR" dirty="0">
                <a:latin typeface="Calibri" panose="020F0502020204030204" pitchFamily="34" charset="0"/>
                <a:ea typeface="Calibri" panose="020F0502020204030204" pitchFamily="34" charset="0"/>
                <a:cs typeface="Times New Roman" panose="02020603050405020304" pitchFamily="18" charset="0"/>
              </a:rPr>
              <a:t> at 2-3 </a:t>
            </a:r>
            <a:r>
              <a:rPr lang="tr-TR" dirty="0" err="1">
                <a:latin typeface="Calibri" panose="020F0502020204030204" pitchFamily="34" charset="0"/>
                <a:ea typeface="Calibri" panose="020F0502020204030204" pitchFamily="34" charset="0"/>
                <a:cs typeface="Times New Roman" panose="02020603050405020304" pitchFamily="18" charset="0"/>
              </a:rPr>
              <a:t>vv</a:t>
            </a:r>
            <a:r>
              <a:rPr lang="tr-TR" dirty="0">
                <a:latin typeface="Calibri" panose="020F0502020204030204" pitchFamily="34" charset="0"/>
                <a:ea typeface="Calibri" panose="020F0502020204030204" pitchFamily="34" charset="0"/>
                <a:cs typeface="Times New Roman" panose="02020603050405020304" pitchFamily="18" charset="0"/>
              </a:rPr>
              <a:t> ECMO is </a:t>
            </a:r>
            <a:r>
              <a:rPr lang="tr-TR" dirty="0" err="1">
                <a:latin typeface="Calibri" panose="020F0502020204030204" pitchFamily="34" charset="0"/>
                <a:ea typeface="Calibri" panose="020F0502020204030204" pitchFamily="34" charset="0"/>
                <a:cs typeface="Times New Roman" panose="02020603050405020304" pitchFamily="18" charset="0"/>
              </a:rPr>
              <a:t>indicated</a:t>
            </a:r>
            <a:r>
              <a:rPr lang="tr-TR" dirty="0">
                <a:latin typeface="Calibri" panose="020F0502020204030204" pitchFamily="34" charset="0"/>
                <a:ea typeface="Calibri" panose="020F0502020204030204" pitchFamily="34" charset="0"/>
                <a:cs typeface="Times New Roman" panose="02020603050405020304" pitchFamily="18" charset="0"/>
              </a:rPr>
              <a:t>.</a:t>
            </a:r>
          </a:p>
          <a:p>
            <a:endParaRPr lang="tr-TR" dirty="0"/>
          </a:p>
        </p:txBody>
      </p:sp>
    </p:spTree>
    <p:extLst>
      <p:ext uri="{BB962C8B-B14F-4D97-AF65-F5344CB8AC3E}">
        <p14:creationId xmlns:p14="http://schemas.microsoft.com/office/powerpoint/2010/main" val="2071372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Olgu</a:t>
            </a:r>
          </a:p>
        </p:txBody>
      </p:sp>
      <p:sp>
        <p:nvSpPr>
          <p:cNvPr id="3" name="İçerik Yer Tutucusu 2"/>
          <p:cNvSpPr>
            <a:spLocks noGrp="1"/>
          </p:cNvSpPr>
          <p:nvPr>
            <p:ph idx="1"/>
          </p:nvPr>
        </p:nvSpPr>
        <p:spPr/>
        <p:txBody>
          <a:bodyPr/>
          <a:lstStyle/>
          <a:p>
            <a:r>
              <a:rPr lang="tr-TR" dirty="0" err="1">
                <a:solidFill>
                  <a:srgbClr val="002060"/>
                </a:solidFill>
              </a:rPr>
              <a:t>Hipoksi</a:t>
            </a:r>
            <a:r>
              <a:rPr lang="tr-TR" dirty="0">
                <a:solidFill>
                  <a:srgbClr val="002060"/>
                </a:solidFill>
              </a:rPr>
              <a:t> ve dolaşım </a:t>
            </a:r>
            <a:r>
              <a:rPr lang="tr-TR" dirty="0" err="1">
                <a:solidFill>
                  <a:srgbClr val="002060"/>
                </a:solidFill>
              </a:rPr>
              <a:t>şoku</a:t>
            </a:r>
            <a:endParaRPr lang="tr-TR" dirty="0">
              <a:solidFill>
                <a:srgbClr val="002060"/>
              </a:solidFill>
            </a:endParaRPr>
          </a:p>
          <a:p>
            <a:r>
              <a:rPr lang="tr-TR" dirty="0">
                <a:solidFill>
                  <a:srgbClr val="002060"/>
                </a:solidFill>
              </a:rPr>
              <a:t>Son kurtarıcı tedavi olarak </a:t>
            </a:r>
            <a:r>
              <a:rPr lang="tr-TR" dirty="0" err="1">
                <a:solidFill>
                  <a:srgbClr val="002060"/>
                </a:solidFill>
              </a:rPr>
              <a:t>CytoSorb</a:t>
            </a:r>
            <a:r>
              <a:rPr lang="tr-TR" dirty="0">
                <a:solidFill>
                  <a:srgbClr val="002060"/>
                </a:solidFill>
              </a:rPr>
              <a:t> ile birlikte </a:t>
            </a:r>
          </a:p>
          <a:p>
            <a:r>
              <a:rPr lang="tr-TR" dirty="0" err="1">
                <a:solidFill>
                  <a:srgbClr val="002060"/>
                </a:solidFill>
              </a:rPr>
              <a:t>vvEKMO</a:t>
            </a:r>
            <a:r>
              <a:rPr lang="tr-TR" dirty="0">
                <a:solidFill>
                  <a:srgbClr val="002060"/>
                </a:solidFill>
              </a:rPr>
              <a:t> uygulaması </a:t>
            </a:r>
          </a:p>
        </p:txBody>
      </p:sp>
    </p:spTree>
    <p:extLst>
      <p:ext uri="{BB962C8B-B14F-4D97-AF65-F5344CB8AC3E}">
        <p14:creationId xmlns:p14="http://schemas.microsoft.com/office/powerpoint/2010/main" val="1714443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solidFill>
                <a:srgbClr val="002060"/>
              </a:solidFill>
            </a:endParaRPr>
          </a:p>
        </p:txBody>
      </p:sp>
      <p:pic>
        <p:nvPicPr>
          <p:cNvPr id="5" name="İçerik Yer Tutucusu 2"/>
          <p:cNvPicPr>
            <a:picLocks noGrp="1" noChangeAspect="1"/>
          </p:cNvPicPr>
          <p:nvPr>
            <p:ph sz="half" idx="1"/>
          </p:nvPr>
        </p:nvPicPr>
        <p:blipFill rotWithShape="1">
          <a:blip r:embed="rId2"/>
          <a:srcRect l="32518" t="29775" r="48639" b="6374"/>
          <a:stretch/>
        </p:blipFill>
        <p:spPr>
          <a:xfrm>
            <a:off x="2807678" y="365125"/>
            <a:ext cx="3288322" cy="6267793"/>
          </a:xfrm>
          <a:prstGeom prst="rect">
            <a:avLst/>
          </a:prstGeom>
        </p:spPr>
      </p:pic>
      <p:pic>
        <p:nvPicPr>
          <p:cNvPr id="6" name="İçerik Yer Tutucusu 3"/>
          <p:cNvPicPr>
            <a:picLocks noGrp="1" noChangeAspect="1"/>
          </p:cNvPicPr>
          <p:nvPr>
            <p:ph sz="half" idx="2"/>
          </p:nvPr>
        </p:nvPicPr>
        <p:blipFill rotWithShape="1">
          <a:blip r:embed="rId3"/>
          <a:srcRect l="32345" t="28448" r="45845" b="11105"/>
          <a:stretch/>
        </p:blipFill>
        <p:spPr>
          <a:xfrm>
            <a:off x="6462346" y="414612"/>
            <a:ext cx="4009291" cy="6250421"/>
          </a:xfrm>
          <a:prstGeom prst="rect">
            <a:avLst/>
          </a:prstGeom>
        </p:spPr>
      </p:pic>
    </p:spTree>
    <p:extLst>
      <p:ext uri="{BB962C8B-B14F-4D97-AF65-F5344CB8AC3E}">
        <p14:creationId xmlns:p14="http://schemas.microsoft.com/office/powerpoint/2010/main" val="13716183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Olgu</a:t>
            </a:r>
          </a:p>
        </p:txBody>
      </p:sp>
      <p:sp>
        <p:nvSpPr>
          <p:cNvPr id="3" name="İçerik Yer Tutucusu 2"/>
          <p:cNvSpPr>
            <a:spLocks noGrp="1"/>
          </p:cNvSpPr>
          <p:nvPr>
            <p:ph idx="1"/>
          </p:nvPr>
        </p:nvSpPr>
        <p:spPr/>
        <p:txBody>
          <a:bodyPr>
            <a:normAutofit/>
          </a:bodyPr>
          <a:lstStyle/>
          <a:p>
            <a:r>
              <a:rPr lang="tr-TR" sz="4000" dirty="0">
                <a:solidFill>
                  <a:srgbClr val="002060"/>
                </a:solidFill>
              </a:rPr>
              <a:t>BIS, </a:t>
            </a:r>
          </a:p>
          <a:p>
            <a:r>
              <a:rPr lang="tr-TR" sz="4000" dirty="0" err="1">
                <a:solidFill>
                  <a:srgbClr val="002060"/>
                </a:solidFill>
              </a:rPr>
              <a:t>Near</a:t>
            </a:r>
            <a:r>
              <a:rPr lang="tr-TR" sz="4000" dirty="0">
                <a:solidFill>
                  <a:srgbClr val="002060"/>
                </a:solidFill>
              </a:rPr>
              <a:t> </a:t>
            </a:r>
            <a:r>
              <a:rPr lang="tr-TR" sz="4000" dirty="0" err="1">
                <a:solidFill>
                  <a:srgbClr val="002060"/>
                </a:solidFill>
              </a:rPr>
              <a:t>İnfrared</a:t>
            </a:r>
            <a:r>
              <a:rPr lang="tr-TR" sz="4000" dirty="0">
                <a:solidFill>
                  <a:srgbClr val="002060"/>
                </a:solidFill>
              </a:rPr>
              <a:t> </a:t>
            </a:r>
            <a:r>
              <a:rPr lang="tr-TR" sz="4000" dirty="0" err="1">
                <a:solidFill>
                  <a:srgbClr val="002060"/>
                </a:solidFill>
              </a:rPr>
              <a:t>Spektrofotometre</a:t>
            </a:r>
            <a:r>
              <a:rPr lang="tr-TR" sz="4000" dirty="0">
                <a:solidFill>
                  <a:srgbClr val="002060"/>
                </a:solidFill>
              </a:rPr>
              <a:t> (NIRS)</a:t>
            </a:r>
          </a:p>
          <a:p>
            <a:endParaRPr lang="tr-TR" sz="4000" dirty="0">
              <a:solidFill>
                <a:srgbClr val="002060"/>
              </a:solidFill>
            </a:endParaRPr>
          </a:p>
          <a:p>
            <a:pPr marL="0" indent="0">
              <a:buNone/>
            </a:pPr>
            <a:endParaRPr lang="tr-TR" sz="4000" dirty="0">
              <a:solidFill>
                <a:srgbClr val="002060"/>
              </a:solidFill>
            </a:endParaRPr>
          </a:p>
          <a:p>
            <a:pPr marL="0" indent="0">
              <a:buNone/>
            </a:pPr>
            <a:r>
              <a:rPr lang="en-US" sz="800" dirty="0">
                <a:solidFill>
                  <a:srgbClr val="002060"/>
                </a:solidFill>
              </a:rPr>
              <a:t>1.	W. Guan et al., “Clinical Characteristics of Coronavirus Disease 2019 in China,” N. Engl. J. Med., vol. 382, no. 18, pp. 1708–1720, Apr. 2020, </a:t>
            </a:r>
            <a:r>
              <a:rPr lang="en-US" sz="800" dirty="0" err="1">
                <a:solidFill>
                  <a:srgbClr val="002060"/>
                </a:solidFill>
              </a:rPr>
              <a:t>doi</a:t>
            </a:r>
            <a:r>
              <a:rPr lang="en-US" sz="800" dirty="0">
                <a:solidFill>
                  <a:srgbClr val="002060"/>
                </a:solidFill>
              </a:rPr>
              <a:t>: 10.1056/NEJMoa2002032.</a:t>
            </a:r>
            <a:endParaRPr lang="tr-TR" sz="800" dirty="0">
              <a:solidFill>
                <a:srgbClr val="002060"/>
              </a:solidFill>
            </a:endParaRPr>
          </a:p>
        </p:txBody>
      </p:sp>
    </p:spTree>
    <p:extLst>
      <p:ext uri="{BB962C8B-B14F-4D97-AF65-F5344CB8AC3E}">
        <p14:creationId xmlns:p14="http://schemas.microsoft.com/office/powerpoint/2010/main" val="36229460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838200" y="1825625"/>
            <a:ext cx="5166946" cy="4351338"/>
          </a:xfrm>
        </p:spPr>
        <p:txBody>
          <a:bodyPr/>
          <a:lstStyle/>
          <a:p>
            <a:r>
              <a:rPr lang="tr-TR" dirty="0"/>
              <a:t>Tam destek-</a:t>
            </a:r>
            <a:r>
              <a:rPr lang="tr-TR" dirty="0" err="1"/>
              <a:t>full</a:t>
            </a:r>
            <a:r>
              <a:rPr lang="tr-TR" dirty="0"/>
              <a:t> debi!!!</a:t>
            </a:r>
          </a:p>
          <a:p>
            <a:endParaRPr lang="tr-TR" dirty="0"/>
          </a:p>
        </p:txBody>
      </p:sp>
      <p:pic>
        <p:nvPicPr>
          <p:cNvPr id="4" name="Resim 3"/>
          <p:cNvPicPr/>
          <p:nvPr/>
        </p:nvPicPr>
        <p:blipFill rotWithShape="1">
          <a:blip r:embed="rId3"/>
          <a:srcRect l="27300" t="26177" r="53176" b="50660"/>
          <a:stretch/>
        </p:blipFill>
        <p:spPr bwMode="auto">
          <a:xfrm>
            <a:off x="6716486" y="1878216"/>
            <a:ext cx="4408713" cy="300946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42134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A06C418-8131-9F48-8EFD-0B5E6AA02D8C}"/>
              </a:ext>
            </a:extLst>
          </p:cNvPr>
          <p:cNvSpPr>
            <a:spLocks noGrp="1"/>
          </p:cNvSpPr>
          <p:nvPr>
            <p:ph type="title"/>
          </p:nvPr>
        </p:nvSpPr>
        <p:spPr/>
        <p:txBody>
          <a:bodyPr>
            <a:normAutofit/>
          </a:bodyPr>
          <a:lstStyle/>
          <a:p>
            <a:r>
              <a:rPr lang="tr-TR" sz="2800" dirty="0">
                <a:solidFill>
                  <a:srgbClr val="0070C0"/>
                </a:solidFill>
              </a:rPr>
              <a:t>Başlangıç</a:t>
            </a:r>
          </a:p>
        </p:txBody>
      </p:sp>
      <p:sp>
        <p:nvSpPr>
          <p:cNvPr id="3" name="İçerik Yer Tutucusu 2">
            <a:extLst>
              <a:ext uri="{FF2B5EF4-FFF2-40B4-BE49-F238E27FC236}">
                <a16:creationId xmlns:a16="http://schemas.microsoft.com/office/drawing/2014/main" id="{FC6856DA-4D22-C14B-8B4B-5C7470C2E1A3}"/>
              </a:ext>
            </a:extLst>
          </p:cNvPr>
          <p:cNvSpPr>
            <a:spLocks noGrp="1"/>
          </p:cNvSpPr>
          <p:nvPr>
            <p:ph idx="1"/>
          </p:nvPr>
        </p:nvSpPr>
        <p:spPr/>
        <p:txBody>
          <a:bodyPr/>
          <a:lstStyle/>
          <a:p>
            <a:pPr marL="0" indent="0">
              <a:buNone/>
            </a:pPr>
            <a:r>
              <a:rPr lang="tr-TR" dirty="0"/>
              <a:t>Hassas</a:t>
            </a:r>
          </a:p>
        </p:txBody>
      </p:sp>
      <p:pic>
        <p:nvPicPr>
          <p:cNvPr id="4" name="Resim 3">
            <a:extLst>
              <a:ext uri="{FF2B5EF4-FFF2-40B4-BE49-F238E27FC236}">
                <a16:creationId xmlns:a16="http://schemas.microsoft.com/office/drawing/2014/main" id="{BF868C82-B53F-7D47-A300-CCA8CDAB9182}"/>
              </a:ext>
            </a:extLst>
          </p:cNvPr>
          <p:cNvPicPr>
            <a:picLocks noChangeAspect="1"/>
          </p:cNvPicPr>
          <p:nvPr/>
        </p:nvPicPr>
        <p:blipFill rotWithShape="1">
          <a:blip r:embed="rId2"/>
          <a:srcRect t="11429"/>
          <a:stretch/>
        </p:blipFill>
        <p:spPr>
          <a:xfrm>
            <a:off x="4167187" y="365125"/>
            <a:ext cx="3857625" cy="6074229"/>
          </a:xfrm>
          <a:prstGeom prst="rect">
            <a:avLst/>
          </a:prstGeom>
        </p:spPr>
      </p:pic>
    </p:spTree>
    <p:extLst>
      <p:ext uri="{BB962C8B-B14F-4D97-AF65-F5344CB8AC3E}">
        <p14:creationId xmlns:p14="http://schemas.microsoft.com/office/powerpoint/2010/main" val="33240378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rotWithShape="1">
          <a:blip r:embed="rId2"/>
          <a:srcRect l="35281" t="13423" r="19265" b="40988"/>
          <a:stretch/>
        </p:blipFill>
        <p:spPr>
          <a:xfrm>
            <a:off x="1767380" y="1180407"/>
            <a:ext cx="8781960" cy="4954386"/>
          </a:xfrm>
          <a:prstGeom prst="rect">
            <a:avLst/>
          </a:prstGeom>
        </p:spPr>
      </p:pic>
    </p:spTree>
    <p:extLst>
      <p:ext uri="{BB962C8B-B14F-4D97-AF65-F5344CB8AC3E}">
        <p14:creationId xmlns:p14="http://schemas.microsoft.com/office/powerpoint/2010/main" val="27883097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Tedavi</a:t>
            </a:r>
          </a:p>
        </p:txBody>
      </p:sp>
      <p:sp>
        <p:nvSpPr>
          <p:cNvPr id="3" name="İçerik Yer Tutucusu 2"/>
          <p:cNvSpPr>
            <a:spLocks noGrp="1"/>
          </p:cNvSpPr>
          <p:nvPr>
            <p:ph idx="1"/>
          </p:nvPr>
        </p:nvSpPr>
        <p:spPr/>
        <p:txBody>
          <a:bodyPr>
            <a:normAutofit/>
          </a:bodyPr>
          <a:lstStyle/>
          <a:p>
            <a:r>
              <a:rPr lang="tr-TR" dirty="0"/>
              <a:t>Ampirik </a:t>
            </a:r>
            <a:r>
              <a:rPr lang="tr-TR" dirty="0" err="1"/>
              <a:t>Teikoplanin</a:t>
            </a:r>
            <a:r>
              <a:rPr lang="tr-TR" dirty="0"/>
              <a:t>, </a:t>
            </a:r>
            <a:r>
              <a:rPr lang="tr-TR" dirty="0" err="1"/>
              <a:t>Meropenem</a:t>
            </a:r>
            <a:r>
              <a:rPr lang="tr-TR" dirty="0"/>
              <a:t>, </a:t>
            </a:r>
          </a:p>
          <a:p>
            <a:r>
              <a:rPr lang="tr-TR" dirty="0" err="1"/>
              <a:t>Noradrenalin</a:t>
            </a:r>
            <a:r>
              <a:rPr lang="tr-TR" dirty="0"/>
              <a:t> 0,5mcg/kg/</a:t>
            </a:r>
            <a:r>
              <a:rPr lang="tr-TR" dirty="0" err="1"/>
              <a:t>dk</a:t>
            </a:r>
            <a:r>
              <a:rPr lang="tr-TR" dirty="0"/>
              <a:t>, </a:t>
            </a:r>
          </a:p>
          <a:p>
            <a:r>
              <a:rPr lang="tr-TR" dirty="0" err="1"/>
              <a:t>Terlipressin</a:t>
            </a:r>
            <a:r>
              <a:rPr lang="tr-TR" dirty="0"/>
              <a:t> 2 gr/gün </a:t>
            </a:r>
            <a:r>
              <a:rPr lang="tr-TR" dirty="0" err="1"/>
              <a:t>infüzyon</a:t>
            </a:r>
            <a:endParaRPr lang="tr-TR" dirty="0"/>
          </a:p>
        </p:txBody>
      </p:sp>
      <p:pic>
        <p:nvPicPr>
          <p:cNvPr id="4" name="Resim 3">
            <a:extLst>
              <a:ext uri="{FF2B5EF4-FFF2-40B4-BE49-F238E27FC236}">
                <a16:creationId xmlns:a16="http://schemas.microsoft.com/office/drawing/2014/main" id="{7E208D74-90DC-F54A-BB0B-87018C0983DE}"/>
              </a:ext>
            </a:extLst>
          </p:cNvPr>
          <p:cNvPicPr/>
          <p:nvPr/>
        </p:nvPicPr>
        <p:blipFill rotWithShape="1">
          <a:blip r:embed="rId3"/>
          <a:srcRect l="32720" t="34730" r="44241" b="36765"/>
          <a:stretch/>
        </p:blipFill>
        <p:spPr bwMode="auto">
          <a:xfrm>
            <a:off x="6945084" y="1451202"/>
            <a:ext cx="3524877" cy="379571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517504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err="1">
                <a:solidFill>
                  <a:srgbClr val="0070C0"/>
                </a:solidFill>
              </a:rPr>
              <a:t>Px</a:t>
            </a:r>
            <a:r>
              <a:rPr lang="tr-TR" sz="2800" dirty="0">
                <a:solidFill>
                  <a:srgbClr val="0070C0"/>
                </a:solidFill>
              </a:rPr>
              <a:t>-dren</a:t>
            </a:r>
            <a:br>
              <a:rPr lang="tr-TR" sz="2800" dirty="0">
                <a:solidFill>
                  <a:srgbClr val="0070C0"/>
                </a:solidFill>
              </a:rPr>
            </a:br>
            <a:endParaRPr lang="tr-TR" sz="2800" dirty="0">
              <a:solidFill>
                <a:srgbClr val="0070C0"/>
              </a:solidFill>
            </a:endParaRPr>
          </a:p>
        </p:txBody>
      </p:sp>
      <p:pic>
        <p:nvPicPr>
          <p:cNvPr id="4" name="İçerik Yer Tutucusu 3"/>
          <p:cNvPicPr>
            <a:picLocks noGrp="1"/>
          </p:cNvPicPr>
          <p:nvPr>
            <p:ph idx="1"/>
          </p:nvPr>
        </p:nvPicPr>
        <p:blipFill rotWithShape="1">
          <a:blip r:embed="rId2"/>
          <a:srcRect l="73296" t="28824" r="3210" b="32647"/>
          <a:stretch/>
        </p:blipFill>
        <p:spPr bwMode="auto">
          <a:xfrm>
            <a:off x="3951514" y="239485"/>
            <a:ext cx="6531429" cy="64443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585433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solidFill>
                <a:srgbClr val="002060"/>
              </a:solidFill>
            </a:endParaRPr>
          </a:p>
        </p:txBody>
      </p:sp>
      <p:pic>
        <p:nvPicPr>
          <p:cNvPr id="5" name="İçerik Yer Tutucusu 4"/>
          <p:cNvPicPr>
            <a:picLocks noGrp="1" noChangeAspect="1"/>
          </p:cNvPicPr>
          <p:nvPr>
            <p:ph sz="half" idx="1"/>
          </p:nvPr>
        </p:nvPicPr>
        <p:blipFill rotWithShape="1">
          <a:blip r:embed="rId2"/>
          <a:srcRect l="32451" t="30666" r="53733" b="6588"/>
          <a:stretch/>
        </p:blipFill>
        <p:spPr>
          <a:xfrm>
            <a:off x="6631960" y="181978"/>
            <a:ext cx="2501153" cy="6389369"/>
          </a:xfrm>
          <a:prstGeom prst="rect">
            <a:avLst/>
          </a:prstGeom>
        </p:spPr>
      </p:pic>
      <p:pic>
        <p:nvPicPr>
          <p:cNvPr id="6" name="İçerik Yer Tutucusu 5"/>
          <p:cNvPicPr>
            <a:picLocks noGrp="1" noChangeAspect="1"/>
          </p:cNvPicPr>
          <p:nvPr>
            <p:ph sz="half" idx="2"/>
          </p:nvPr>
        </p:nvPicPr>
        <p:blipFill rotWithShape="1">
          <a:blip r:embed="rId3"/>
          <a:srcRect l="32499" t="30968" r="54016" b="6588"/>
          <a:stretch/>
        </p:blipFill>
        <p:spPr>
          <a:xfrm>
            <a:off x="3374571" y="200369"/>
            <a:ext cx="2460185" cy="6407678"/>
          </a:xfrm>
          <a:prstGeom prst="rect">
            <a:avLst/>
          </a:prstGeom>
        </p:spPr>
      </p:pic>
    </p:spTree>
    <p:extLst>
      <p:ext uri="{BB962C8B-B14F-4D97-AF65-F5344CB8AC3E}">
        <p14:creationId xmlns:p14="http://schemas.microsoft.com/office/powerpoint/2010/main" val="32960316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a:t>Antibiyoterapi</a:t>
            </a:r>
            <a:r>
              <a:rPr lang="tr-TR" dirty="0"/>
              <a:t> </a:t>
            </a:r>
          </a:p>
          <a:p>
            <a:r>
              <a:rPr lang="tr-TR" dirty="0" err="1"/>
              <a:t>Metilprednizolon</a:t>
            </a:r>
            <a:r>
              <a:rPr lang="tr-TR" dirty="0"/>
              <a:t> tedavisi</a:t>
            </a:r>
          </a:p>
          <a:p>
            <a:r>
              <a:rPr lang="tr-TR" dirty="0" err="1"/>
              <a:t>Kültür</a:t>
            </a:r>
            <a:r>
              <a:rPr lang="tr-TR" dirty="0"/>
              <a:t> Gr (-) </a:t>
            </a:r>
            <a:r>
              <a:rPr lang="tr-TR" dirty="0" err="1"/>
              <a:t>üreme</a:t>
            </a:r>
            <a:r>
              <a:rPr lang="tr-TR" dirty="0"/>
              <a:t>, </a:t>
            </a:r>
          </a:p>
          <a:p>
            <a:r>
              <a:rPr lang="tr-TR" dirty="0" err="1"/>
              <a:t>vvEKMO</a:t>
            </a:r>
            <a:r>
              <a:rPr lang="tr-TR" dirty="0"/>
              <a:t> 3 kez değiştirildi</a:t>
            </a:r>
          </a:p>
          <a:p>
            <a:r>
              <a:rPr lang="tr-TR" dirty="0"/>
              <a:t>39 gün takip sonrası </a:t>
            </a:r>
            <a:r>
              <a:rPr lang="tr-TR" dirty="0" err="1"/>
              <a:t>vvEKMO’dan</a:t>
            </a:r>
            <a:r>
              <a:rPr lang="tr-TR" dirty="0"/>
              <a:t> ayrıldı. </a:t>
            </a:r>
          </a:p>
          <a:p>
            <a:r>
              <a:rPr lang="tr-TR" dirty="0"/>
              <a:t>Halen </a:t>
            </a:r>
            <a:r>
              <a:rPr lang="tr-TR" dirty="0" err="1"/>
              <a:t>trakeostomize</a:t>
            </a:r>
            <a:r>
              <a:rPr lang="tr-TR" dirty="0"/>
              <a:t> GKS 13 ve YBÜ den 71.günde </a:t>
            </a:r>
          </a:p>
          <a:p>
            <a:r>
              <a:rPr lang="tr-TR" dirty="0"/>
              <a:t>Eve taburcu edildi. </a:t>
            </a:r>
          </a:p>
        </p:txBody>
      </p:sp>
    </p:spTree>
    <p:extLst>
      <p:ext uri="{BB962C8B-B14F-4D97-AF65-F5344CB8AC3E}">
        <p14:creationId xmlns:p14="http://schemas.microsoft.com/office/powerpoint/2010/main" val="40593535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pPr marL="0" indent="0" algn="ctr">
              <a:buNone/>
            </a:pPr>
            <a:r>
              <a:rPr lang="tr-TR" sz="4800" dirty="0">
                <a:solidFill>
                  <a:srgbClr val="7030A0"/>
                </a:solidFill>
              </a:rPr>
              <a:t>3.Sorun Çözüm</a:t>
            </a:r>
            <a:endParaRPr lang="tr-TR" dirty="0"/>
          </a:p>
        </p:txBody>
      </p:sp>
    </p:spTree>
    <p:extLst>
      <p:ext uri="{BB962C8B-B14F-4D97-AF65-F5344CB8AC3E}">
        <p14:creationId xmlns:p14="http://schemas.microsoft.com/office/powerpoint/2010/main" val="21281402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65F2A79-D991-C14B-8288-D1EA9B552E40}"/>
              </a:ext>
            </a:extLst>
          </p:cNvPr>
          <p:cNvSpPr>
            <a:spLocks noGrp="1"/>
          </p:cNvSpPr>
          <p:nvPr>
            <p:ph type="title"/>
          </p:nvPr>
        </p:nvSpPr>
        <p:spPr>
          <a:xfrm>
            <a:off x="324196" y="365125"/>
            <a:ext cx="11029604" cy="3510189"/>
          </a:xfrm>
        </p:spPr>
        <p:txBody>
          <a:bodyPr>
            <a:normAutofit/>
          </a:bodyPr>
          <a:lstStyle/>
          <a:p>
            <a:r>
              <a:rPr lang="tr-TR" sz="2800" dirty="0">
                <a:solidFill>
                  <a:srgbClr val="0070C0"/>
                </a:solidFill>
              </a:rPr>
              <a:t>ECMO VV/VA</a:t>
            </a:r>
            <a:br>
              <a:rPr lang="tr-TR" sz="2800" dirty="0">
                <a:solidFill>
                  <a:srgbClr val="0070C0"/>
                </a:solidFill>
              </a:rPr>
            </a:br>
            <a:r>
              <a:rPr lang="tr-TR" sz="2800" dirty="0">
                <a:solidFill>
                  <a:srgbClr val="0070C0"/>
                </a:solidFill>
              </a:rPr>
              <a:t>ELSO 2021</a:t>
            </a:r>
            <a:br>
              <a:rPr lang="tr-TR" sz="2800" dirty="0">
                <a:solidFill>
                  <a:srgbClr val="0070C0"/>
                </a:solidFill>
              </a:rPr>
            </a:br>
            <a:r>
              <a:rPr lang="tr-TR" sz="2800" dirty="0">
                <a:solidFill>
                  <a:srgbClr val="0070C0"/>
                </a:solidFill>
              </a:rPr>
              <a:t>½</a:t>
            </a:r>
            <a:br>
              <a:rPr lang="tr-TR" sz="2800" dirty="0">
                <a:solidFill>
                  <a:srgbClr val="0070C0"/>
                </a:solidFill>
              </a:rPr>
            </a:br>
            <a:r>
              <a:rPr lang="tr-TR" sz="2800" dirty="0">
                <a:solidFill>
                  <a:srgbClr val="0070C0"/>
                </a:solidFill>
              </a:rPr>
              <a:t>1/3</a:t>
            </a:r>
            <a:br>
              <a:rPr lang="tr-TR" sz="2800" dirty="0">
                <a:solidFill>
                  <a:srgbClr val="0070C0"/>
                </a:solidFill>
              </a:rPr>
            </a:br>
            <a:r>
              <a:rPr lang="tr-TR" sz="2800" dirty="0">
                <a:solidFill>
                  <a:srgbClr val="0070C0"/>
                </a:solidFill>
              </a:rPr>
              <a:t>1/4</a:t>
            </a:r>
            <a:br>
              <a:rPr lang="tr-TR" sz="2800" dirty="0">
                <a:solidFill>
                  <a:srgbClr val="0070C0"/>
                </a:solidFill>
              </a:rPr>
            </a:br>
            <a:endParaRPr lang="tr-TR" sz="2800" dirty="0">
              <a:solidFill>
                <a:srgbClr val="0070C0"/>
              </a:solidFill>
            </a:endParaRPr>
          </a:p>
        </p:txBody>
      </p:sp>
      <p:pic>
        <p:nvPicPr>
          <p:cNvPr id="5" name="İçerik Yer Tutucusu 4"/>
          <p:cNvPicPr>
            <a:picLocks noGrp="1" noChangeAspect="1"/>
          </p:cNvPicPr>
          <p:nvPr>
            <p:ph idx="1"/>
          </p:nvPr>
        </p:nvPicPr>
        <p:blipFill rotWithShape="1">
          <a:blip r:embed="rId2"/>
          <a:srcRect t="9669" r="28250"/>
          <a:stretch/>
        </p:blipFill>
        <p:spPr>
          <a:xfrm>
            <a:off x="3999037" y="229288"/>
            <a:ext cx="3834909" cy="6437426"/>
          </a:xfrm>
          <a:prstGeom prst="rect">
            <a:avLst/>
          </a:prstGeom>
        </p:spPr>
      </p:pic>
    </p:spTree>
    <p:extLst>
      <p:ext uri="{BB962C8B-B14F-4D97-AF65-F5344CB8AC3E}">
        <p14:creationId xmlns:p14="http://schemas.microsoft.com/office/powerpoint/2010/main" val="31491926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KAN ve Kan Ü. REPL.</a:t>
            </a:r>
          </a:p>
        </p:txBody>
      </p:sp>
      <p:sp>
        <p:nvSpPr>
          <p:cNvPr id="3" name="İçerik Yer Tutucusu 2"/>
          <p:cNvSpPr>
            <a:spLocks noGrp="1"/>
          </p:cNvSpPr>
          <p:nvPr>
            <p:ph idx="1"/>
          </p:nvPr>
        </p:nvSpPr>
        <p:spPr/>
        <p:txBody>
          <a:bodyPr>
            <a:normAutofit fontScale="92500" lnSpcReduction="20000"/>
          </a:bodyPr>
          <a:lstStyle/>
          <a:p>
            <a:r>
              <a:rPr lang="tr-TR" dirty="0">
                <a:solidFill>
                  <a:schemeClr val="accent6">
                    <a:lumMod val="50000"/>
                  </a:schemeClr>
                </a:solidFill>
              </a:rPr>
              <a:t>PLT DÜZEYİ</a:t>
            </a:r>
          </a:p>
          <a:p>
            <a:pPr marL="0" indent="0">
              <a:buNone/>
            </a:pPr>
            <a:r>
              <a:rPr lang="tr-TR" dirty="0"/>
              <a:t>1.GÜN 292-167 </a:t>
            </a:r>
          </a:p>
          <a:p>
            <a:pPr marL="0" indent="0">
              <a:buNone/>
            </a:pPr>
            <a:r>
              <a:rPr lang="tr-TR" dirty="0"/>
              <a:t>2.GÜN 157</a:t>
            </a:r>
          </a:p>
          <a:p>
            <a:pPr marL="0" indent="0">
              <a:buNone/>
            </a:pPr>
            <a:r>
              <a:rPr lang="tr-TR" dirty="0"/>
              <a:t>3.GÜN 146-140</a:t>
            </a:r>
          </a:p>
          <a:p>
            <a:pPr marL="0" indent="0">
              <a:buNone/>
            </a:pPr>
            <a:r>
              <a:rPr lang="tr-TR" dirty="0"/>
              <a:t>4.GÜN 120-114</a:t>
            </a:r>
          </a:p>
          <a:p>
            <a:pPr marL="0" indent="0">
              <a:buNone/>
            </a:pPr>
            <a:r>
              <a:rPr lang="tr-TR" dirty="0"/>
              <a:t>5.GÜN 109</a:t>
            </a:r>
          </a:p>
          <a:p>
            <a:r>
              <a:rPr lang="tr-TR" dirty="0">
                <a:solidFill>
                  <a:srgbClr val="C00000"/>
                </a:solidFill>
              </a:rPr>
              <a:t>ES REPLASMANI </a:t>
            </a:r>
            <a:r>
              <a:rPr lang="tr-TR" dirty="0"/>
              <a:t>Hedef </a:t>
            </a:r>
            <a:r>
              <a:rPr lang="tr-TR" dirty="0" err="1"/>
              <a:t>Hb</a:t>
            </a:r>
            <a:r>
              <a:rPr lang="tr-TR" dirty="0"/>
              <a:t>: 8 gr/dl</a:t>
            </a:r>
          </a:p>
          <a:p>
            <a:pPr marL="0" indent="0">
              <a:buNone/>
            </a:pPr>
            <a:r>
              <a:rPr lang="tr-TR" dirty="0"/>
              <a:t>2.GÜN 1 Ü</a:t>
            </a:r>
          </a:p>
          <a:p>
            <a:pPr marL="0" indent="0">
              <a:buNone/>
            </a:pPr>
            <a:r>
              <a:rPr lang="tr-TR" dirty="0"/>
              <a:t>4.GÜN 1 Ü</a:t>
            </a:r>
          </a:p>
          <a:p>
            <a:pPr marL="0" indent="0">
              <a:buNone/>
            </a:pPr>
            <a:r>
              <a:rPr lang="tr-TR" dirty="0"/>
              <a:t>5.GÜN 1+1 Ü</a:t>
            </a:r>
          </a:p>
          <a:p>
            <a:pPr marL="0" indent="0">
              <a:buNone/>
            </a:pPr>
            <a:endParaRPr lang="tr-TR" dirty="0"/>
          </a:p>
        </p:txBody>
      </p:sp>
    </p:spTree>
    <p:extLst>
      <p:ext uri="{BB962C8B-B14F-4D97-AF65-F5344CB8AC3E}">
        <p14:creationId xmlns:p14="http://schemas.microsoft.com/office/powerpoint/2010/main" val="13861673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PX</a:t>
            </a:r>
          </a:p>
        </p:txBody>
      </p:sp>
      <p:pic>
        <p:nvPicPr>
          <p:cNvPr id="5" name="İçerik Yer Tutucusu 4"/>
          <p:cNvPicPr>
            <a:picLocks noGrp="1" noChangeAspect="1"/>
          </p:cNvPicPr>
          <p:nvPr>
            <p:ph idx="1"/>
          </p:nvPr>
        </p:nvPicPr>
        <p:blipFill rotWithShape="1">
          <a:blip r:embed="rId2"/>
          <a:srcRect l="30072" t="15227" r="34353" b="15466"/>
          <a:stretch/>
        </p:blipFill>
        <p:spPr>
          <a:xfrm>
            <a:off x="4400921" y="369223"/>
            <a:ext cx="5921248" cy="6488777"/>
          </a:xfrm>
          <a:prstGeom prst="rect">
            <a:avLst/>
          </a:prstGeom>
        </p:spPr>
      </p:pic>
    </p:spTree>
    <p:extLst>
      <p:ext uri="{BB962C8B-B14F-4D97-AF65-F5344CB8AC3E}">
        <p14:creationId xmlns:p14="http://schemas.microsoft.com/office/powerpoint/2010/main" val="4450690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93531" y="145317"/>
            <a:ext cx="10515600" cy="1325563"/>
          </a:xfrm>
        </p:spPr>
        <p:txBody>
          <a:bodyPr>
            <a:normAutofit/>
          </a:bodyPr>
          <a:lstStyle/>
          <a:p>
            <a:r>
              <a:rPr lang="tr-TR" sz="2800" dirty="0">
                <a:solidFill>
                  <a:srgbClr val="0070C0"/>
                </a:solidFill>
              </a:rPr>
              <a:t>HIZLI İLERLEME</a:t>
            </a:r>
            <a:br>
              <a:rPr lang="tr-TR" sz="2800" dirty="0">
                <a:solidFill>
                  <a:srgbClr val="0070C0"/>
                </a:solidFill>
              </a:rPr>
            </a:br>
            <a:r>
              <a:rPr lang="tr-TR" sz="2800" dirty="0">
                <a:solidFill>
                  <a:srgbClr val="0070C0"/>
                </a:solidFill>
              </a:rPr>
              <a:t>15-20 </a:t>
            </a:r>
            <a:r>
              <a:rPr lang="tr-TR" sz="2800" dirty="0" err="1">
                <a:solidFill>
                  <a:srgbClr val="0070C0"/>
                </a:solidFill>
              </a:rPr>
              <a:t>dk</a:t>
            </a:r>
            <a:endParaRPr lang="tr-TR" sz="2800" dirty="0">
              <a:solidFill>
                <a:srgbClr val="0070C0"/>
              </a:solidFill>
            </a:endParaRPr>
          </a:p>
        </p:txBody>
      </p:sp>
      <p:pic>
        <p:nvPicPr>
          <p:cNvPr id="6" name="İçerik Yer Tutucusu 5"/>
          <p:cNvPicPr>
            <a:picLocks noGrp="1" noChangeAspect="1"/>
          </p:cNvPicPr>
          <p:nvPr>
            <p:ph idx="1"/>
          </p:nvPr>
        </p:nvPicPr>
        <p:blipFill rotWithShape="1">
          <a:blip r:embed="rId2"/>
          <a:srcRect t="19800"/>
          <a:stretch/>
        </p:blipFill>
        <p:spPr>
          <a:xfrm>
            <a:off x="1781908" y="1546860"/>
            <a:ext cx="8484576" cy="4135962"/>
          </a:xfrm>
          <a:prstGeom prst="rect">
            <a:avLst/>
          </a:prstGeom>
        </p:spPr>
      </p:pic>
    </p:spTree>
    <p:extLst>
      <p:ext uri="{BB962C8B-B14F-4D97-AF65-F5344CB8AC3E}">
        <p14:creationId xmlns:p14="http://schemas.microsoft.com/office/powerpoint/2010/main" val="41074669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2748189"/>
          </a:xfrm>
        </p:spPr>
        <p:txBody>
          <a:bodyPr>
            <a:normAutofit/>
          </a:bodyPr>
          <a:lstStyle/>
          <a:p>
            <a:r>
              <a:rPr lang="tr-TR" sz="2800" dirty="0">
                <a:solidFill>
                  <a:srgbClr val="0070C0"/>
                </a:solidFill>
              </a:rPr>
              <a:t>YBÜ ye kabul </a:t>
            </a:r>
            <a:br>
              <a:rPr lang="tr-TR" sz="2800" dirty="0">
                <a:solidFill>
                  <a:srgbClr val="0070C0"/>
                </a:solidFill>
              </a:rPr>
            </a:br>
            <a:r>
              <a:rPr lang="tr-TR" sz="2800" dirty="0">
                <a:solidFill>
                  <a:srgbClr val="0070C0"/>
                </a:solidFill>
              </a:rPr>
              <a:t>PA akciğer </a:t>
            </a:r>
            <a:br>
              <a:rPr lang="tr-TR" sz="2800" dirty="0">
                <a:solidFill>
                  <a:srgbClr val="0070C0"/>
                </a:solidFill>
              </a:rPr>
            </a:br>
            <a:r>
              <a:rPr lang="tr-TR" sz="2800" dirty="0" err="1">
                <a:solidFill>
                  <a:srgbClr val="0070C0"/>
                </a:solidFill>
              </a:rPr>
              <a:t>grafisi</a:t>
            </a:r>
            <a:r>
              <a:rPr lang="tr-TR" sz="2800" dirty="0">
                <a:solidFill>
                  <a:srgbClr val="0070C0"/>
                </a:solidFill>
              </a:rPr>
              <a:t> yaygın </a:t>
            </a:r>
            <a:r>
              <a:rPr lang="tr-TR" sz="2800" dirty="0" err="1">
                <a:solidFill>
                  <a:srgbClr val="0070C0"/>
                </a:solidFill>
              </a:rPr>
              <a:t>pnomoni</a:t>
            </a:r>
            <a:r>
              <a:rPr lang="tr-TR" sz="2800" dirty="0">
                <a:solidFill>
                  <a:srgbClr val="0070C0"/>
                </a:solidFill>
              </a:rPr>
              <a:t> </a:t>
            </a:r>
            <a:br>
              <a:rPr lang="tr-TR" sz="2800" dirty="0">
                <a:solidFill>
                  <a:srgbClr val="0070C0"/>
                </a:solidFill>
              </a:rPr>
            </a:br>
            <a:br>
              <a:rPr lang="tr-TR" sz="2800" dirty="0">
                <a:solidFill>
                  <a:srgbClr val="0070C0"/>
                </a:solidFill>
              </a:rPr>
            </a:br>
            <a:r>
              <a:rPr lang="tr-TR" sz="2800" dirty="0" err="1">
                <a:solidFill>
                  <a:srgbClr val="0070C0"/>
                </a:solidFill>
              </a:rPr>
              <a:t>Toraks</a:t>
            </a:r>
            <a:r>
              <a:rPr lang="tr-TR" sz="2800" dirty="0">
                <a:solidFill>
                  <a:srgbClr val="0070C0"/>
                </a:solidFill>
              </a:rPr>
              <a:t> USG</a:t>
            </a:r>
            <a:endParaRPr lang="tr-TR" sz="3600" dirty="0">
              <a:solidFill>
                <a:srgbClr val="002060"/>
              </a:solidFill>
            </a:endParaRPr>
          </a:p>
        </p:txBody>
      </p:sp>
      <p:pic>
        <p:nvPicPr>
          <p:cNvPr id="4" name="İçerik Yer Tutucusu 3"/>
          <p:cNvPicPr>
            <a:picLocks noGrp="1" noChangeAspect="1"/>
          </p:cNvPicPr>
          <p:nvPr>
            <p:ph idx="1"/>
          </p:nvPr>
        </p:nvPicPr>
        <p:blipFill>
          <a:blip r:embed="rId2"/>
          <a:stretch>
            <a:fillRect/>
          </a:stretch>
        </p:blipFill>
        <p:spPr>
          <a:xfrm>
            <a:off x="4796142" y="576943"/>
            <a:ext cx="7341657" cy="6096000"/>
          </a:xfrm>
          <a:prstGeom prst="rect">
            <a:avLst/>
          </a:prstGeom>
        </p:spPr>
      </p:pic>
    </p:spTree>
    <p:extLst>
      <p:ext uri="{BB962C8B-B14F-4D97-AF65-F5344CB8AC3E}">
        <p14:creationId xmlns:p14="http://schemas.microsoft.com/office/powerpoint/2010/main" val="29959900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SCV-ICV</a:t>
            </a:r>
            <a:br>
              <a:rPr lang="tr-TR" sz="2800" dirty="0">
                <a:solidFill>
                  <a:srgbClr val="0070C0"/>
                </a:solidFill>
              </a:rPr>
            </a:br>
            <a:r>
              <a:rPr lang="tr-TR" sz="2800" dirty="0">
                <a:solidFill>
                  <a:srgbClr val="0070C0"/>
                </a:solidFill>
              </a:rPr>
              <a:t>6-12 CM</a:t>
            </a:r>
          </a:p>
        </p:txBody>
      </p:sp>
      <p:pic>
        <p:nvPicPr>
          <p:cNvPr id="4" name="İçerik Yer Tutucusu 3"/>
          <p:cNvPicPr>
            <a:picLocks noGrp="1" noChangeAspect="1"/>
          </p:cNvPicPr>
          <p:nvPr>
            <p:ph idx="1"/>
          </p:nvPr>
        </p:nvPicPr>
        <p:blipFill rotWithShape="1">
          <a:blip r:embed="rId2"/>
          <a:srcRect l="14728" t="16238" r="50265" b="14052"/>
          <a:stretch/>
        </p:blipFill>
        <p:spPr>
          <a:xfrm>
            <a:off x="3577654" y="512896"/>
            <a:ext cx="5531177" cy="6195635"/>
          </a:xfrm>
          <a:prstGeom prst="rect">
            <a:avLst/>
          </a:prstGeom>
        </p:spPr>
      </p:pic>
    </p:spTree>
    <p:extLst>
      <p:ext uri="{BB962C8B-B14F-4D97-AF65-F5344CB8AC3E}">
        <p14:creationId xmlns:p14="http://schemas.microsoft.com/office/powerpoint/2010/main" val="42882234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3100" dirty="0">
                <a:solidFill>
                  <a:srgbClr val="0070C0"/>
                </a:solidFill>
              </a:rPr>
              <a:t>SCV – ICV </a:t>
            </a:r>
            <a:br>
              <a:rPr lang="tr-TR" sz="3100" dirty="0">
                <a:solidFill>
                  <a:srgbClr val="0070C0"/>
                </a:solidFill>
              </a:rPr>
            </a:br>
            <a:r>
              <a:rPr lang="tr-TR" sz="3100" dirty="0">
                <a:solidFill>
                  <a:srgbClr val="0070C0"/>
                </a:solidFill>
              </a:rPr>
              <a:t>6-12 CM</a:t>
            </a:r>
            <a:br>
              <a:rPr lang="tr-TR" dirty="0"/>
            </a:br>
            <a:endParaRPr lang="tr-TR" dirty="0"/>
          </a:p>
        </p:txBody>
      </p:sp>
      <p:sp>
        <p:nvSpPr>
          <p:cNvPr id="3" name="İçerik Yer Tutucusu 2"/>
          <p:cNvSpPr>
            <a:spLocks noGrp="1"/>
          </p:cNvSpPr>
          <p:nvPr>
            <p:ph sz="half" idx="1"/>
          </p:nvPr>
        </p:nvSpPr>
        <p:spPr/>
        <p:txBody>
          <a:bodyPr/>
          <a:lstStyle/>
          <a:p>
            <a:pPr marL="0" indent="0">
              <a:buNone/>
            </a:pPr>
            <a:endParaRPr lang="tr-TR" dirty="0"/>
          </a:p>
        </p:txBody>
      </p:sp>
      <p:pic>
        <p:nvPicPr>
          <p:cNvPr id="5" name="İçerik Yer Tutucusu 4"/>
          <p:cNvPicPr>
            <a:picLocks noGrp="1" noChangeAspect="1"/>
          </p:cNvPicPr>
          <p:nvPr>
            <p:ph sz="half" idx="2"/>
          </p:nvPr>
        </p:nvPicPr>
        <p:blipFill rotWithShape="1">
          <a:blip r:embed="rId2"/>
          <a:srcRect l="40787" t="17882" r="6889" b="18268"/>
          <a:stretch/>
        </p:blipFill>
        <p:spPr>
          <a:xfrm>
            <a:off x="3786780" y="360121"/>
            <a:ext cx="6509012" cy="4890060"/>
          </a:xfrm>
          <a:prstGeom prst="rect">
            <a:avLst/>
          </a:prstGeom>
        </p:spPr>
      </p:pic>
    </p:spTree>
    <p:extLst>
      <p:ext uri="{BB962C8B-B14F-4D97-AF65-F5344CB8AC3E}">
        <p14:creationId xmlns:p14="http://schemas.microsoft.com/office/powerpoint/2010/main" val="35897397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2400" dirty="0">
                <a:solidFill>
                  <a:srgbClr val="FF0000"/>
                </a:solidFill>
              </a:rPr>
              <a:t>Amfizem, </a:t>
            </a:r>
            <a:br>
              <a:rPr lang="tr-TR" sz="2400" dirty="0">
                <a:solidFill>
                  <a:srgbClr val="FF0000"/>
                </a:solidFill>
              </a:rPr>
            </a:br>
            <a:r>
              <a:rPr lang="tr-TR" sz="2400" dirty="0" err="1">
                <a:solidFill>
                  <a:srgbClr val="FF0000"/>
                </a:solidFill>
              </a:rPr>
              <a:t>pnomoni</a:t>
            </a:r>
            <a:r>
              <a:rPr lang="tr-TR" sz="2400" dirty="0">
                <a:solidFill>
                  <a:srgbClr val="FF0000"/>
                </a:solidFill>
              </a:rPr>
              <a:t>.</a:t>
            </a:r>
            <a:br>
              <a:rPr lang="tr-TR" sz="2400" dirty="0">
                <a:solidFill>
                  <a:srgbClr val="FF0000"/>
                </a:solidFill>
              </a:rPr>
            </a:br>
            <a:r>
              <a:rPr lang="tr-TR" sz="2400" dirty="0">
                <a:solidFill>
                  <a:srgbClr val="FF0000"/>
                </a:solidFill>
              </a:rPr>
              <a:t>hava kesesi </a:t>
            </a:r>
            <a:br>
              <a:rPr lang="tr-TR" sz="2400" dirty="0">
                <a:solidFill>
                  <a:srgbClr val="FF0000"/>
                </a:solidFill>
              </a:rPr>
            </a:br>
            <a:r>
              <a:rPr lang="tr-TR" sz="2400" dirty="0">
                <a:solidFill>
                  <a:srgbClr val="FF0000"/>
                </a:solidFill>
              </a:rPr>
              <a:t>PX olabilir</a:t>
            </a:r>
          </a:p>
        </p:txBody>
      </p:sp>
      <p:sp>
        <p:nvSpPr>
          <p:cNvPr id="3" name="İçerik Yer Tutucusu 2"/>
          <p:cNvSpPr>
            <a:spLocks noGrp="1"/>
          </p:cNvSpPr>
          <p:nvPr>
            <p:ph idx="1"/>
          </p:nvPr>
        </p:nvSpPr>
        <p:spPr/>
        <p:txBody>
          <a:bodyPr/>
          <a:lstStyle/>
          <a:p>
            <a:endParaRPr lang="tr-TR" dirty="0"/>
          </a:p>
        </p:txBody>
      </p:sp>
      <p:pic>
        <p:nvPicPr>
          <p:cNvPr id="4" name="Resim 3"/>
          <p:cNvPicPr>
            <a:picLocks noChangeAspect="1"/>
          </p:cNvPicPr>
          <p:nvPr/>
        </p:nvPicPr>
        <p:blipFill rotWithShape="1">
          <a:blip r:embed="rId2"/>
          <a:srcRect l="11352" t="31308" r="46130" b="13799"/>
          <a:stretch/>
        </p:blipFill>
        <p:spPr>
          <a:xfrm>
            <a:off x="2952184" y="365125"/>
            <a:ext cx="8401616" cy="6101409"/>
          </a:xfrm>
          <a:prstGeom prst="rect">
            <a:avLst/>
          </a:prstGeom>
        </p:spPr>
      </p:pic>
    </p:spTree>
    <p:extLst>
      <p:ext uri="{BB962C8B-B14F-4D97-AF65-F5344CB8AC3E}">
        <p14:creationId xmlns:p14="http://schemas.microsoft.com/office/powerpoint/2010/main" val="18074827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4D22415-8F46-B64E-B43E-7F8BB9F870EA}"/>
              </a:ext>
            </a:extLst>
          </p:cNvPr>
          <p:cNvSpPr>
            <a:spLocks noGrp="1"/>
          </p:cNvSpPr>
          <p:nvPr>
            <p:ph type="title"/>
          </p:nvPr>
        </p:nvSpPr>
        <p:spPr/>
        <p:txBody>
          <a:bodyPr/>
          <a:lstStyle/>
          <a:p>
            <a:r>
              <a:rPr lang="tr-TR" dirty="0"/>
              <a:t>Sonuç</a:t>
            </a:r>
          </a:p>
        </p:txBody>
      </p:sp>
      <p:sp>
        <p:nvSpPr>
          <p:cNvPr id="3" name="İçerik Yer Tutucusu 2">
            <a:extLst>
              <a:ext uri="{FF2B5EF4-FFF2-40B4-BE49-F238E27FC236}">
                <a16:creationId xmlns:a16="http://schemas.microsoft.com/office/drawing/2014/main" id="{1920E606-BB3B-DB43-963F-36683C2EE6EC}"/>
              </a:ext>
            </a:extLst>
          </p:cNvPr>
          <p:cNvSpPr>
            <a:spLocks noGrp="1"/>
          </p:cNvSpPr>
          <p:nvPr>
            <p:ph idx="1"/>
          </p:nvPr>
        </p:nvSpPr>
        <p:spPr/>
        <p:txBody>
          <a:bodyPr/>
          <a:lstStyle/>
          <a:p>
            <a:pPr marL="0" indent="0">
              <a:buNone/>
            </a:pPr>
            <a:r>
              <a:rPr lang="tr-TR" dirty="0"/>
              <a:t>1. USG</a:t>
            </a:r>
          </a:p>
          <a:p>
            <a:pPr marL="0" indent="0">
              <a:buNone/>
            </a:pPr>
            <a:r>
              <a:rPr lang="tr-TR" dirty="0"/>
              <a:t>2. Son kurtarma</a:t>
            </a:r>
          </a:p>
        </p:txBody>
      </p:sp>
    </p:spTree>
    <p:extLst>
      <p:ext uri="{BB962C8B-B14F-4D97-AF65-F5344CB8AC3E}">
        <p14:creationId xmlns:p14="http://schemas.microsoft.com/office/powerpoint/2010/main" val="28279417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838200" y="972589"/>
            <a:ext cx="10515600" cy="5204374"/>
          </a:xfrm>
        </p:spPr>
        <p:txBody>
          <a:bodyPr/>
          <a:lstStyle/>
          <a:p>
            <a:pPr marL="0" indent="0" algn="ctr">
              <a:buNone/>
            </a:pPr>
            <a:endParaRPr lang="tr-TR" spc="300" dirty="0">
              <a:solidFill>
                <a:schemeClr val="accent5"/>
              </a:solidFill>
              <a:effectLst>
                <a:outerShdw blurRad="38100" dist="38100" dir="2700000" algn="tl">
                  <a:srgbClr val="000000">
                    <a:alpha val="43137"/>
                  </a:srgbClr>
                </a:outerShdw>
              </a:effectLst>
            </a:endParaRPr>
          </a:p>
          <a:p>
            <a:pPr marL="0" indent="0" algn="ctr">
              <a:buNone/>
            </a:pPr>
            <a:endParaRPr lang="tr-TR" spc="300" dirty="0">
              <a:solidFill>
                <a:schemeClr val="accent5"/>
              </a:solidFill>
              <a:effectLst>
                <a:outerShdw blurRad="38100" dist="38100" dir="2700000" algn="tl">
                  <a:srgbClr val="000000">
                    <a:alpha val="43137"/>
                  </a:srgbClr>
                </a:outerShdw>
              </a:effectLst>
            </a:endParaRPr>
          </a:p>
          <a:p>
            <a:pPr marL="0" indent="0">
              <a:buNone/>
            </a:pPr>
            <a:r>
              <a:rPr lang="tr-TR" sz="3600" spc="300" dirty="0">
                <a:solidFill>
                  <a:schemeClr val="accent5"/>
                </a:solidFill>
                <a:effectLst>
                  <a:outerShdw blurRad="38100" dist="38100" dir="2700000" algn="tl">
                    <a:srgbClr val="000000">
                      <a:alpha val="43137"/>
                    </a:srgbClr>
                  </a:outerShdw>
                </a:effectLst>
              </a:rPr>
              <a:t>KATILIMINIZ İÇİN </a:t>
            </a:r>
          </a:p>
          <a:p>
            <a:pPr marL="0" indent="0">
              <a:buNone/>
            </a:pPr>
            <a:r>
              <a:rPr lang="tr-TR" sz="3600" spc="300" dirty="0">
                <a:solidFill>
                  <a:schemeClr val="accent5"/>
                </a:solidFill>
                <a:effectLst>
                  <a:outerShdw blurRad="38100" dist="38100" dir="2700000" algn="tl">
                    <a:srgbClr val="000000">
                      <a:alpha val="43137"/>
                    </a:srgbClr>
                  </a:outerShdw>
                </a:effectLst>
              </a:rPr>
              <a:t>TEŞEKKÜR EDERİZ</a:t>
            </a:r>
          </a:p>
          <a:p>
            <a:pPr marL="0" indent="0" algn="ctr">
              <a:buNone/>
            </a:pPr>
            <a:r>
              <a:rPr lang="tr-TR" sz="3600" spc="300" dirty="0">
                <a:solidFill>
                  <a:schemeClr val="accent5"/>
                </a:solidFill>
                <a:effectLst>
                  <a:outerShdw blurRad="38100" dist="38100" dir="2700000" algn="tl">
                    <a:srgbClr val="000000">
                      <a:alpha val="43137"/>
                    </a:srgbClr>
                  </a:outerShdw>
                </a:effectLst>
              </a:rPr>
              <a:t>EDERİM</a:t>
            </a:r>
          </a:p>
        </p:txBody>
      </p:sp>
      <p:pic>
        <p:nvPicPr>
          <p:cNvPr id="4" name="Resim 3">
            <a:extLst>
              <a:ext uri="{FF2B5EF4-FFF2-40B4-BE49-F238E27FC236}">
                <a16:creationId xmlns:a16="http://schemas.microsoft.com/office/drawing/2014/main" id="{DFB4B886-B895-A740-BB66-42C16AA83FF5}"/>
              </a:ext>
            </a:extLst>
          </p:cNvPr>
          <p:cNvPicPr>
            <a:picLocks noChangeAspect="1"/>
          </p:cNvPicPr>
          <p:nvPr/>
        </p:nvPicPr>
        <p:blipFill>
          <a:blip r:embed="rId2"/>
          <a:stretch>
            <a:fillRect/>
          </a:stretch>
        </p:blipFill>
        <p:spPr>
          <a:xfrm>
            <a:off x="5203371" y="145776"/>
            <a:ext cx="6858000" cy="6858000"/>
          </a:xfrm>
          <a:prstGeom prst="rect">
            <a:avLst/>
          </a:prstGeom>
        </p:spPr>
      </p:pic>
    </p:spTree>
    <p:extLst>
      <p:ext uri="{BB962C8B-B14F-4D97-AF65-F5344CB8AC3E}">
        <p14:creationId xmlns:p14="http://schemas.microsoft.com/office/powerpoint/2010/main" val="14359830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a:solidFill>
                  <a:srgbClr val="0070C0"/>
                </a:solidFill>
              </a:rPr>
              <a:t>BIS ve </a:t>
            </a:r>
            <a:r>
              <a:rPr lang="tr-TR" sz="2800" dirty="0" err="1">
                <a:solidFill>
                  <a:srgbClr val="0070C0"/>
                </a:solidFill>
              </a:rPr>
              <a:t>Near</a:t>
            </a:r>
            <a:r>
              <a:rPr lang="tr-TR" sz="2800" dirty="0">
                <a:solidFill>
                  <a:srgbClr val="0070C0"/>
                </a:solidFill>
              </a:rPr>
              <a:t> </a:t>
            </a:r>
            <a:r>
              <a:rPr lang="tr-TR" sz="2800" dirty="0" err="1">
                <a:solidFill>
                  <a:srgbClr val="0070C0"/>
                </a:solidFill>
              </a:rPr>
              <a:t>Infrared</a:t>
            </a:r>
            <a:r>
              <a:rPr lang="tr-TR" sz="2800" dirty="0">
                <a:solidFill>
                  <a:srgbClr val="0070C0"/>
                </a:solidFill>
              </a:rPr>
              <a:t> </a:t>
            </a:r>
            <a:r>
              <a:rPr lang="tr-TR" sz="2800" dirty="0" err="1">
                <a:solidFill>
                  <a:srgbClr val="0070C0"/>
                </a:solidFill>
              </a:rPr>
              <a:t>Spectrofotometre</a:t>
            </a:r>
            <a:r>
              <a:rPr lang="tr-TR" sz="2800" dirty="0">
                <a:solidFill>
                  <a:srgbClr val="0070C0"/>
                </a:solidFill>
              </a:rPr>
              <a:t> (NIRS)</a:t>
            </a:r>
          </a:p>
        </p:txBody>
      </p:sp>
      <p:sp>
        <p:nvSpPr>
          <p:cNvPr id="3" name="İçerik Yer Tutucusu 2"/>
          <p:cNvSpPr>
            <a:spLocks noGrp="1"/>
          </p:cNvSpPr>
          <p:nvPr>
            <p:ph idx="1"/>
          </p:nvPr>
        </p:nvSpPr>
        <p:spPr>
          <a:xfrm>
            <a:off x="838200" y="1825625"/>
            <a:ext cx="4498731" cy="4351338"/>
          </a:xfrm>
        </p:spPr>
        <p:txBody>
          <a:bodyPr/>
          <a:lstStyle/>
          <a:p>
            <a:r>
              <a:rPr lang="tr-TR" dirty="0"/>
              <a:t>Dolaşım sistemi, </a:t>
            </a:r>
            <a:r>
              <a:rPr lang="tr-TR" dirty="0" err="1"/>
              <a:t>vvEKMO</a:t>
            </a:r>
            <a:r>
              <a:rPr lang="tr-TR" dirty="0"/>
              <a:t> ve </a:t>
            </a:r>
            <a:r>
              <a:rPr lang="tr-TR" dirty="0" err="1"/>
              <a:t>oksijenasyön</a:t>
            </a:r>
            <a:r>
              <a:rPr lang="tr-TR" dirty="0"/>
              <a:t> yönetimi: NIRS-</a:t>
            </a:r>
            <a:r>
              <a:rPr lang="tr-TR" dirty="0" err="1"/>
              <a:t>Kraniyal</a:t>
            </a:r>
            <a:r>
              <a:rPr lang="tr-TR" dirty="0"/>
              <a:t> ve </a:t>
            </a:r>
            <a:r>
              <a:rPr lang="tr-TR" dirty="0" err="1"/>
              <a:t>periferik</a:t>
            </a:r>
            <a:r>
              <a:rPr lang="tr-TR" dirty="0"/>
              <a:t> yerleşimli </a:t>
            </a:r>
            <a:r>
              <a:rPr lang="tr-TR" dirty="0" err="1"/>
              <a:t>problar</a:t>
            </a:r>
            <a:endParaRPr lang="tr-TR" dirty="0"/>
          </a:p>
          <a:p>
            <a:r>
              <a:rPr lang="tr-TR" dirty="0" err="1"/>
              <a:t>Sedasyon</a:t>
            </a:r>
            <a:r>
              <a:rPr lang="tr-TR" dirty="0"/>
              <a:t> yönetimi: BIS</a:t>
            </a:r>
          </a:p>
        </p:txBody>
      </p:sp>
      <p:pic>
        <p:nvPicPr>
          <p:cNvPr id="4" name="Resim 3"/>
          <p:cNvPicPr/>
          <p:nvPr/>
        </p:nvPicPr>
        <p:blipFill rotWithShape="1">
          <a:blip r:embed="rId3"/>
          <a:srcRect l="22587" t="26051" r="54102" b="32148"/>
          <a:stretch/>
        </p:blipFill>
        <p:spPr bwMode="auto">
          <a:xfrm>
            <a:off x="5987560" y="1900604"/>
            <a:ext cx="2804161" cy="2271590"/>
          </a:xfrm>
          <a:prstGeom prst="rect">
            <a:avLst/>
          </a:prstGeom>
          <a:ln>
            <a:noFill/>
          </a:ln>
          <a:extLst>
            <a:ext uri="{53640926-AAD7-44D8-BBD7-CCE9431645EC}">
              <a14:shadowObscured xmlns:a14="http://schemas.microsoft.com/office/drawing/2010/main"/>
            </a:ext>
          </a:extLst>
        </p:spPr>
      </p:pic>
      <p:pic>
        <p:nvPicPr>
          <p:cNvPr id="5" name="Resim 4"/>
          <p:cNvPicPr/>
          <p:nvPr/>
        </p:nvPicPr>
        <p:blipFill rotWithShape="1">
          <a:blip r:embed="rId4"/>
          <a:srcRect l="22597" t="30252" r="53985" b="28127"/>
          <a:stretch/>
        </p:blipFill>
        <p:spPr bwMode="auto">
          <a:xfrm>
            <a:off x="8791721" y="4172194"/>
            <a:ext cx="2804161" cy="24003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258797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9629" y="365125"/>
            <a:ext cx="11204171" cy="1325563"/>
          </a:xfrm>
        </p:spPr>
        <p:txBody>
          <a:bodyPr>
            <a:normAutofit/>
          </a:bodyPr>
          <a:lstStyle/>
          <a:p>
            <a:r>
              <a:rPr lang="tr-TR" sz="2800" dirty="0">
                <a:solidFill>
                  <a:srgbClr val="0070C0"/>
                </a:solidFill>
              </a:rPr>
              <a:t>ECLS </a:t>
            </a:r>
            <a:r>
              <a:rPr lang="tr-TR" sz="2800" dirty="0" err="1">
                <a:solidFill>
                  <a:srgbClr val="0070C0"/>
                </a:solidFill>
              </a:rPr>
              <a:t>full</a:t>
            </a:r>
            <a:endParaRPr lang="tr-TR" sz="2800" dirty="0">
              <a:solidFill>
                <a:srgbClr val="0070C0"/>
              </a:solidFill>
            </a:endParaRPr>
          </a:p>
        </p:txBody>
      </p:sp>
      <p:pic>
        <p:nvPicPr>
          <p:cNvPr id="4" name="İçerik Yer Tutucusu 3"/>
          <p:cNvPicPr>
            <a:picLocks noGrp="1" noChangeAspect="1"/>
          </p:cNvPicPr>
          <p:nvPr>
            <p:ph idx="1"/>
          </p:nvPr>
        </p:nvPicPr>
        <p:blipFill rotWithShape="1">
          <a:blip r:embed="rId2"/>
          <a:srcRect l="3925" t="21180" b="4144"/>
          <a:stretch/>
        </p:blipFill>
        <p:spPr>
          <a:xfrm>
            <a:off x="2233495" y="606829"/>
            <a:ext cx="9539790" cy="5561215"/>
          </a:xfrm>
          <a:prstGeom prst="rect">
            <a:avLst/>
          </a:prstGeom>
        </p:spPr>
      </p:pic>
    </p:spTree>
    <p:extLst>
      <p:ext uri="{BB962C8B-B14F-4D97-AF65-F5344CB8AC3E}">
        <p14:creationId xmlns:p14="http://schemas.microsoft.com/office/powerpoint/2010/main" val="10358217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en-US" sz="2000" dirty="0"/>
              <a:t>Application of Hybrid Extracorporeal Membrane Oxygenation for the Treatment of Subsequent Shock following Acute Respiratory Distress Syndrome Developing after </a:t>
            </a:r>
            <a:r>
              <a:rPr lang="en-US" sz="4000" dirty="0">
                <a:solidFill>
                  <a:srgbClr val="FF0000"/>
                </a:solidFill>
              </a:rPr>
              <a:t>Firearm Injury</a:t>
            </a:r>
            <a:br>
              <a:rPr lang="en-US" sz="4000" dirty="0">
                <a:solidFill>
                  <a:srgbClr val="FF0000"/>
                </a:solidFill>
              </a:rPr>
            </a:br>
            <a:r>
              <a:rPr lang="en-US" sz="2000" u="sng" dirty="0">
                <a:solidFill>
                  <a:srgbClr val="7030A0"/>
                </a:solidFill>
              </a:rPr>
              <a:t>Yahya </a:t>
            </a:r>
            <a:r>
              <a:rPr lang="en-US" sz="2000" u="sng" dirty="0" err="1">
                <a:solidFill>
                  <a:srgbClr val="7030A0"/>
                </a:solidFill>
              </a:rPr>
              <a:t>Yildiz</a:t>
            </a:r>
            <a:r>
              <a:rPr lang="en-US" sz="2000" u="sng" dirty="0">
                <a:solidFill>
                  <a:srgbClr val="7030A0"/>
                </a:solidFill>
              </a:rPr>
              <a:t> 1</a:t>
            </a:r>
            <a:r>
              <a:rPr lang="en-US" sz="2000" dirty="0"/>
              <a:t>, </a:t>
            </a:r>
            <a:r>
              <a:rPr lang="en-US" sz="2000" dirty="0" err="1"/>
              <a:t>Didem</a:t>
            </a:r>
            <a:r>
              <a:rPr lang="en-US" sz="2000" dirty="0"/>
              <a:t> </a:t>
            </a:r>
            <a:r>
              <a:rPr lang="en-US" sz="2000" dirty="0" err="1"/>
              <a:t>Melis</a:t>
            </a:r>
            <a:r>
              <a:rPr lang="en-US" sz="2000" dirty="0"/>
              <a:t> </a:t>
            </a:r>
            <a:r>
              <a:rPr lang="en-US" sz="2000" dirty="0" err="1"/>
              <a:t>Oztas</a:t>
            </a:r>
            <a:r>
              <a:rPr lang="en-US" sz="2000" dirty="0"/>
              <a:t> 2, Mustafa Ozer </a:t>
            </a:r>
            <a:r>
              <a:rPr lang="en-US" sz="2000" dirty="0" err="1"/>
              <a:t>Ulukan</a:t>
            </a:r>
            <a:r>
              <a:rPr lang="en-US" sz="2000" dirty="0"/>
              <a:t> 3, </a:t>
            </a:r>
            <a:r>
              <a:rPr lang="en-US" sz="2000" dirty="0" err="1"/>
              <a:t>Korhan</a:t>
            </a:r>
            <a:r>
              <a:rPr lang="en-US" sz="2000" dirty="0"/>
              <a:t> </a:t>
            </a:r>
            <a:r>
              <a:rPr lang="en-US" sz="2000" dirty="0" err="1"/>
              <a:t>Erkanli</a:t>
            </a:r>
            <a:r>
              <a:rPr lang="en-US" sz="2000" dirty="0"/>
              <a:t> 3, </a:t>
            </a:r>
            <a:br>
              <a:rPr lang="tr-TR" sz="2000" dirty="0"/>
            </a:br>
            <a:r>
              <a:rPr lang="en-US" sz="2000" dirty="0" err="1"/>
              <a:t>Orcun</a:t>
            </a:r>
            <a:r>
              <a:rPr lang="en-US" sz="2000" dirty="0"/>
              <a:t> </a:t>
            </a:r>
            <a:r>
              <a:rPr lang="en-US" sz="2000" dirty="0" err="1"/>
              <a:t>Unal</a:t>
            </a:r>
            <a:r>
              <a:rPr lang="en-US" sz="2000" dirty="0"/>
              <a:t> 4, Murat </a:t>
            </a:r>
            <a:r>
              <a:rPr lang="en-US" sz="2000" dirty="0" err="1"/>
              <a:t>Ugurlucan</a:t>
            </a:r>
            <a:r>
              <a:rPr lang="en-US" sz="2000" dirty="0"/>
              <a:t> 3, </a:t>
            </a:r>
            <a:r>
              <a:rPr lang="en-US" sz="2000" dirty="0" err="1"/>
              <a:t>Halil</a:t>
            </a:r>
            <a:r>
              <a:rPr lang="en-US" sz="2000" dirty="0"/>
              <a:t> </a:t>
            </a:r>
            <a:r>
              <a:rPr lang="en-US" sz="2000" dirty="0" err="1"/>
              <a:t>Turkoglu</a:t>
            </a:r>
            <a:r>
              <a:rPr lang="en-US" sz="2000" dirty="0"/>
              <a:t> 3</a:t>
            </a:r>
            <a:br>
              <a:rPr lang="en-US" sz="2000" dirty="0"/>
            </a:br>
            <a:endParaRPr lang="tr-TR" sz="2000" dirty="0"/>
          </a:p>
        </p:txBody>
      </p:sp>
      <p:sp>
        <p:nvSpPr>
          <p:cNvPr id="3" name="İçerik Yer Tutucusu 2"/>
          <p:cNvSpPr>
            <a:spLocks noGrp="1"/>
          </p:cNvSpPr>
          <p:nvPr>
            <p:ph idx="1"/>
          </p:nvPr>
        </p:nvSpPr>
        <p:spPr/>
        <p:txBody>
          <a:bodyPr>
            <a:normAutofit fontScale="77500" lnSpcReduction="20000"/>
          </a:bodyPr>
          <a:lstStyle/>
          <a:p>
            <a:r>
              <a:rPr lang="en-US" dirty="0"/>
              <a:t>Case Reports Case Rep Med. 2019 Dec 4;2019:3120912. </a:t>
            </a:r>
            <a:r>
              <a:rPr lang="en-US" dirty="0" err="1"/>
              <a:t>doi</a:t>
            </a:r>
            <a:r>
              <a:rPr lang="en-US" dirty="0"/>
              <a:t>: 10.1155/2019/3120912. </a:t>
            </a:r>
            <a:r>
              <a:rPr lang="en-US" dirty="0" err="1"/>
              <a:t>eCollection</a:t>
            </a:r>
            <a:r>
              <a:rPr lang="en-US" dirty="0"/>
              <a:t> 2019.</a:t>
            </a:r>
          </a:p>
          <a:p>
            <a:r>
              <a:rPr lang="en-US" dirty="0"/>
              <a:t>Affiliations expand</a:t>
            </a:r>
          </a:p>
          <a:p>
            <a:r>
              <a:rPr lang="en-US" dirty="0"/>
              <a:t>PMID: 31871460 PMCID: PMC6913300 DOI: 10.1155/2019/3120912</a:t>
            </a:r>
          </a:p>
          <a:p>
            <a:r>
              <a:rPr lang="en-US" dirty="0"/>
              <a:t>Free PMC article</a:t>
            </a:r>
          </a:p>
          <a:p>
            <a:r>
              <a:rPr lang="en-US" dirty="0"/>
              <a:t>Abstract</a:t>
            </a:r>
          </a:p>
          <a:p>
            <a:r>
              <a:rPr lang="en-US" dirty="0"/>
              <a:t>The use of extracorporeal membrane oxygenation (ECMO) in acute respiratory distress syndrome (ARDS) and cardio-circulatory shock has been widely accepted. In recent years, a variety of novel and exceptional indications for ECMO have been proposed; however, experience with ECMO use in the presence of multiple penetrating injuries is limited. In this report, we present successful ECMO application in a patient with multiple firearm injuries. </a:t>
            </a:r>
            <a:r>
              <a:rPr lang="en-US" dirty="0" err="1"/>
              <a:t>Veno</a:t>
            </a:r>
            <a:r>
              <a:rPr lang="en-US" dirty="0"/>
              <a:t>-venous ECMO was applied for ARDS and converted to the </a:t>
            </a:r>
            <a:r>
              <a:rPr lang="en-US" dirty="0" err="1"/>
              <a:t>venoarterial</a:t>
            </a:r>
            <a:r>
              <a:rPr lang="en-US" dirty="0"/>
              <a:t> mode when the patient developed septic cardiomyopathy. The clinical status of the patient gradually improved, and the patient was discharged from the hospital after 24 days, successfully.</a:t>
            </a:r>
            <a:endParaRPr lang="tr-TR" dirty="0"/>
          </a:p>
        </p:txBody>
      </p:sp>
    </p:spTree>
    <p:extLst>
      <p:ext uri="{BB962C8B-B14F-4D97-AF65-F5344CB8AC3E}">
        <p14:creationId xmlns:p14="http://schemas.microsoft.com/office/powerpoint/2010/main" val="29209941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97FB441-F898-6C42-955F-8D2BB073A8D0}"/>
              </a:ext>
            </a:extLst>
          </p:cNvPr>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62596791-B1F7-4F43-B72F-7FFEAE8CEED9}"/>
              </a:ext>
            </a:extLst>
          </p:cNvPr>
          <p:cNvPicPr>
            <a:picLocks noGrp="1" noChangeAspect="1"/>
          </p:cNvPicPr>
          <p:nvPr>
            <p:ph idx="1"/>
          </p:nvPr>
        </p:nvPicPr>
        <p:blipFill rotWithShape="1">
          <a:blip r:embed="rId2"/>
          <a:srcRect l="31159" t="20132" r="31983" b="21944"/>
          <a:stretch/>
        </p:blipFill>
        <p:spPr>
          <a:xfrm>
            <a:off x="2512416" y="202649"/>
            <a:ext cx="7085462" cy="6263466"/>
          </a:xfrm>
          <a:prstGeom prst="rect">
            <a:avLst/>
          </a:prstGeom>
        </p:spPr>
      </p:pic>
    </p:spTree>
    <p:extLst>
      <p:ext uri="{BB962C8B-B14F-4D97-AF65-F5344CB8AC3E}">
        <p14:creationId xmlns:p14="http://schemas.microsoft.com/office/powerpoint/2010/main" val="20140421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427C0F-2258-244E-933D-F69B2E071367}"/>
              </a:ext>
            </a:extLst>
          </p:cNvPr>
          <p:cNvSpPr>
            <a:spLocks noGrp="1"/>
          </p:cNvSpPr>
          <p:nvPr>
            <p:ph type="title"/>
          </p:nvPr>
        </p:nvSpPr>
        <p:spPr/>
        <p:txBody>
          <a:bodyPr>
            <a:normAutofit/>
          </a:bodyPr>
          <a:lstStyle/>
          <a:p>
            <a:r>
              <a:rPr lang="tr-TR" sz="2200" dirty="0"/>
              <a:t>Erken sonuç</a:t>
            </a:r>
            <a:br>
              <a:rPr lang="tr-TR" sz="2200" dirty="0"/>
            </a:br>
            <a:r>
              <a:rPr lang="tr-TR" sz="2200" dirty="0" err="1"/>
              <a:t>Ekstrakorporeal</a:t>
            </a:r>
            <a:r>
              <a:rPr lang="tr-TR" sz="2200" dirty="0"/>
              <a:t> </a:t>
            </a:r>
            <a:r>
              <a:rPr lang="tr-TR" sz="2200" dirty="0" err="1"/>
              <a:t>Membran</a:t>
            </a:r>
            <a:r>
              <a:rPr lang="tr-TR" sz="2200" dirty="0"/>
              <a:t> </a:t>
            </a:r>
            <a:r>
              <a:rPr lang="tr-TR" sz="2200" dirty="0" err="1"/>
              <a:t>Oksijenasyonu</a:t>
            </a:r>
            <a:r>
              <a:rPr lang="tr-TR" sz="2200" dirty="0"/>
              <a:t> ile Tedavi Edilen </a:t>
            </a:r>
            <a:r>
              <a:rPr lang="tr-TR" sz="2200" dirty="0" err="1"/>
              <a:t>Covid</a:t>
            </a:r>
            <a:r>
              <a:rPr lang="tr-TR" sz="2200" dirty="0"/>
              <a:t> hastalarında Çiftli </a:t>
            </a:r>
            <a:r>
              <a:rPr lang="tr-TR" sz="2200" dirty="0" err="1"/>
              <a:t>Kanülasyon</a:t>
            </a:r>
            <a:r>
              <a:rPr lang="tr-TR" sz="2200" dirty="0"/>
              <a:t> ve Çift </a:t>
            </a:r>
            <a:r>
              <a:rPr lang="tr-TR" sz="2200" dirty="0" err="1"/>
              <a:t>Lümenli</a:t>
            </a:r>
            <a:r>
              <a:rPr lang="tr-TR" sz="2200" dirty="0"/>
              <a:t> </a:t>
            </a:r>
            <a:r>
              <a:rPr lang="tr-TR" sz="2200" dirty="0" err="1"/>
              <a:t>Kanülasyonunun</a:t>
            </a:r>
            <a:r>
              <a:rPr lang="tr-TR" sz="2200" dirty="0"/>
              <a:t> Karşılaştırılması</a:t>
            </a:r>
            <a:br>
              <a:rPr lang="tr-TR" sz="2200" dirty="0"/>
            </a:br>
            <a:endParaRPr lang="tr-TR" sz="2000" dirty="0"/>
          </a:p>
        </p:txBody>
      </p:sp>
      <p:sp>
        <p:nvSpPr>
          <p:cNvPr id="3" name="İçerik Yer Tutucusu 2">
            <a:extLst>
              <a:ext uri="{FF2B5EF4-FFF2-40B4-BE49-F238E27FC236}">
                <a16:creationId xmlns:a16="http://schemas.microsoft.com/office/drawing/2014/main" id="{339C9382-D84B-0E4D-A3AD-2A324B79CF35}"/>
              </a:ext>
            </a:extLst>
          </p:cNvPr>
          <p:cNvSpPr>
            <a:spLocks noGrp="1"/>
          </p:cNvSpPr>
          <p:nvPr>
            <p:ph idx="1"/>
          </p:nvPr>
        </p:nvSpPr>
        <p:spPr/>
        <p:txBody>
          <a:bodyPr>
            <a:normAutofit lnSpcReduction="10000"/>
          </a:bodyPr>
          <a:lstStyle/>
          <a:p>
            <a:r>
              <a:rPr lang="tr-TR" sz="1400" b="1" u="sng" dirty="0"/>
              <a:t>Giriş / Amaç</a:t>
            </a:r>
            <a:r>
              <a:rPr lang="tr-TR" sz="1400" dirty="0"/>
              <a:t>: COVID-19 ile ilişkili </a:t>
            </a:r>
            <a:r>
              <a:rPr lang="tr-TR" sz="1400" dirty="0" err="1"/>
              <a:t>pnömoni</a:t>
            </a:r>
            <a:r>
              <a:rPr lang="tr-TR" sz="1400" dirty="0"/>
              <a:t>, </a:t>
            </a:r>
            <a:r>
              <a:rPr lang="tr-TR" sz="1400" dirty="0" err="1"/>
              <a:t>endotrakeal</a:t>
            </a:r>
            <a:r>
              <a:rPr lang="tr-TR" sz="1400" dirty="0"/>
              <a:t> </a:t>
            </a:r>
            <a:r>
              <a:rPr lang="tr-TR" sz="1400" dirty="0" err="1"/>
              <a:t>entübasyon</a:t>
            </a:r>
            <a:r>
              <a:rPr lang="tr-TR" sz="1400" dirty="0"/>
              <a:t> ve mekanik </a:t>
            </a:r>
            <a:r>
              <a:rPr lang="tr-TR" sz="1400" dirty="0" err="1"/>
              <a:t>ventilasyon</a:t>
            </a:r>
            <a:r>
              <a:rPr lang="tr-TR" sz="1400" dirty="0"/>
              <a:t> gerektiren derin </a:t>
            </a:r>
            <a:r>
              <a:rPr lang="tr-TR" sz="1400" dirty="0" err="1"/>
              <a:t>hipoksemi</a:t>
            </a:r>
            <a:r>
              <a:rPr lang="tr-TR" sz="1400" dirty="0"/>
              <a:t> ile solunum yetmezliğine, </a:t>
            </a:r>
            <a:r>
              <a:rPr lang="tr-TR" sz="1400" dirty="0" err="1"/>
              <a:t>ARDS’ye</a:t>
            </a:r>
            <a:r>
              <a:rPr lang="tr-TR" sz="1400" dirty="0"/>
              <a:t> yol açabilir. Optimal konvansiyonel mekanik </a:t>
            </a:r>
            <a:r>
              <a:rPr lang="tr-TR" sz="1400" dirty="0" err="1"/>
              <a:t>ventilasyon</a:t>
            </a:r>
            <a:r>
              <a:rPr lang="tr-TR" sz="1400" dirty="0"/>
              <a:t> tedavisine yanıt vermeyen hastalar, </a:t>
            </a:r>
            <a:r>
              <a:rPr lang="tr-TR" sz="1400" dirty="0" err="1"/>
              <a:t>venovenöz</a:t>
            </a:r>
            <a:r>
              <a:rPr lang="tr-TR" sz="1400" dirty="0"/>
              <a:t> </a:t>
            </a:r>
            <a:r>
              <a:rPr lang="tr-TR" sz="1400" dirty="0" err="1"/>
              <a:t>ekstrakorporeal</a:t>
            </a:r>
            <a:r>
              <a:rPr lang="tr-TR" sz="1400" dirty="0"/>
              <a:t> </a:t>
            </a:r>
            <a:r>
              <a:rPr lang="tr-TR" sz="1400" dirty="0" err="1"/>
              <a:t>membran</a:t>
            </a:r>
            <a:r>
              <a:rPr lang="tr-TR" sz="1400" dirty="0"/>
              <a:t> </a:t>
            </a:r>
            <a:r>
              <a:rPr lang="tr-TR" sz="1400" dirty="0" err="1"/>
              <a:t>oksijenasyonu</a:t>
            </a:r>
            <a:r>
              <a:rPr lang="tr-TR" sz="1400" dirty="0"/>
              <a:t> (</a:t>
            </a:r>
            <a:r>
              <a:rPr lang="tr-TR" sz="1400" dirty="0" err="1"/>
              <a:t>vv</a:t>
            </a:r>
            <a:r>
              <a:rPr lang="tr-TR" sz="1400" dirty="0"/>
              <a:t> ECMO) uygulaması için aday olabilir. En yaygın uygulanan </a:t>
            </a:r>
            <a:r>
              <a:rPr lang="tr-TR" sz="1400" dirty="0" err="1"/>
              <a:t>kanülasyon</a:t>
            </a:r>
            <a:r>
              <a:rPr lang="tr-TR" sz="1400" dirty="0"/>
              <a:t>, sağ </a:t>
            </a:r>
            <a:r>
              <a:rPr lang="tr-TR" sz="1400" dirty="0" err="1"/>
              <a:t>internal</a:t>
            </a:r>
            <a:r>
              <a:rPr lang="tr-TR" sz="1400" dirty="0"/>
              <a:t> </a:t>
            </a:r>
            <a:r>
              <a:rPr lang="tr-TR" sz="1400" dirty="0" err="1"/>
              <a:t>juguler</a:t>
            </a:r>
            <a:r>
              <a:rPr lang="tr-TR" sz="1400" dirty="0"/>
              <a:t> </a:t>
            </a:r>
            <a:r>
              <a:rPr lang="tr-TR" sz="1400" dirty="0" err="1"/>
              <a:t>vene</a:t>
            </a:r>
            <a:r>
              <a:rPr lang="tr-TR" sz="1400" dirty="0"/>
              <a:t> (IJV) ve </a:t>
            </a:r>
            <a:r>
              <a:rPr lang="tr-TR" sz="1400" dirty="0" err="1"/>
              <a:t>femoral</a:t>
            </a:r>
            <a:r>
              <a:rPr lang="tr-TR" sz="1400" dirty="0"/>
              <a:t> </a:t>
            </a:r>
            <a:r>
              <a:rPr lang="tr-TR" sz="1400" dirty="0" err="1"/>
              <a:t>vene</a:t>
            </a:r>
            <a:r>
              <a:rPr lang="tr-TR" sz="1400" dirty="0"/>
              <a:t>  </a:t>
            </a:r>
            <a:r>
              <a:rPr lang="tr-TR" sz="1400" dirty="0" err="1"/>
              <a:t>kanülün</a:t>
            </a:r>
            <a:r>
              <a:rPr lang="tr-TR" sz="1400" dirty="0"/>
              <a:t> </a:t>
            </a:r>
            <a:r>
              <a:rPr lang="tr-TR" sz="1400" dirty="0" err="1"/>
              <a:t>perkütan</a:t>
            </a:r>
            <a:r>
              <a:rPr lang="tr-TR" sz="1400" dirty="0"/>
              <a:t> yerleştirilmesidir. Alternatif olarak, sağ </a:t>
            </a:r>
            <a:r>
              <a:rPr lang="tr-TR" sz="1400" dirty="0" err="1"/>
              <a:t>IJV’e</a:t>
            </a:r>
            <a:r>
              <a:rPr lang="tr-TR" sz="1400" dirty="0"/>
              <a:t> çift </a:t>
            </a:r>
            <a:r>
              <a:rPr lang="tr-TR" sz="1400" dirty="0" err="1"/>
              <a:t>lümenli</a:t>
            </a:r>
            <a:r>
              <a:rPr lang="tr-TR" sz="1400" dirty="0"/>
              <a:t> ECMO </a:t>
            </a:r>
            <a:r>
              <a:rPr lang="tr-TR" sz="1400" dirty="0" err="1"/>
              <a:t>kanülü</a:t>
            </a:r>
            <a:r>
              <a:rPr lang="tr-TR" sz="1400" dirty="0"/>
              <a:t> </a:t>
            </a:r>
            <a:r>
              <a:rPr lang="tr-TR" sz="1400" dirty="0" err="1"/>
              <a:t>perkütan</a:t>
            </a:r>
            <a:r>
              <a:rPr lang="tr-TR" sz="1400" dirty="0"/>
              <a:t> olarak yerleştirilebilir. Çalışmamızda </a:t>
            </a:r>
            <a:r>
              <a:rPr lang="tr-TR" sz="1400" dirty="0" err="1"/>
              <a:t>vv</a:t>
            </a:r>
            <a:r>
              <a:rPr lang="tr-TR" sz="1400" dirty="0"/>
              <a:t> ECMO uygulanan hastaları ve </a:t>
            </a:r>
            <a:r>
              <a:rPr lang="tr-TR" sz="1400" dirty="0" err="1"/>
              <a:t>ECMO’dan</a:t>
            </a:r>
            <a:r>
              <a:rPr lang="tr-TR" sz="1400" dirty="0"/>
              <a:t> ayrılma oranını incelemeyi amaçladık. </a:t>
            </a:r>
          </a:p>
          <a:p>
            <a:r>
              <a:rPr lang="tr-TR" sz="1400" b="1" u="sng" dirty="0"/>
              <a:t>Gereç ve Yöntem</a:t>
            </a:r>
            <a:r>
              <a:rPr lang="tr-TR" sz="1400" dirty="0"/>
              <a:t>: Etik kurul onayı alındıktan sonra nisan 2020-mayıs 2021 tarihleri arasında COVID-19 tanısı ile yoğun bakımda takip edilen ve ECMO desteği alan hastalar tarandı. Hastaların demografik verileri, ECMO süreleri, ECMO tipi, </a:t>
            </a:r>
            <a:r>
              <a:rPr lang="tr-TR" sz="1400" dirty="0" err="1"/>
              <a:t>kanül</a:t>
            </a:r>
            <a:r>
              <a:rPr lang="tr-TR" sz="1400" dirty="0"/>
              <a:t> tipi, </a:t>
            </a:r>
            <a:r>
              <a:rPr lang="tr-TR" sz="1400" dirty="0" err="1"/>
              <a:t>entübasyon</a:t>
            </a:r>
            <a:r>
              <a:rPr lang="tr-TR" sz="1400" dirty="0"/>
              <a:t> süresi, yoğun bakım ünitesi ve hastanede kalış süreleri, P/F seviyeleri hastane bilgi yönetim sisteminden toplandı ve retrospektif olarak analiz edildi.</a:t>
            </a:r>
          </a:p>
          <a:p>
            <a:r>
              <a:rPr lang="tr-TR" sz="1500" b="1" u="sng" dirty="0"/>
              <a:t>Bulgular</a:t>
            </a:r>
            <a:r>
              <a:rPr lang="tr-TR" sz="1500" dirty="0"/>
              <a:t>: ECMO yapılan </a:t>
            </a:r>
            <a:r>
              <a:rPr lang="tr-TR" sz="1500" dirty="0" err="1"/>
              <a:t>ARDS'li</a:t>
            </a:r>
            <a:r>
              <a:rPr lang="tr-TR" sz="1500" dirty="0"/>
              <a:t> hastaların 4'ü kadın, 24'ü erkekti. </a:t>
            </a:r>
            <a:r>
              <a:rPr lang="tr-TR" sz="1500" dirty="0" err="1"/>
              <a:t>Kanülasyon</a:t>
            </a:r>
            <a:r>
              <a:rPr lang="tr-TR" sz="1500" dirty="0"/>
              <a:t> olarak 4 hastaya çift </a:t>
            </a:r>
            <a:r>
              <a:rPr lang="tr-TR" sz="1500" dirty="0" err="1"/>
              <a:t>lümenli</a:t>
            </a:r>
            <a:r>
              <a:rPr lang="tr-TR" sz="1500" dirty="0"/>
              <a:t> </a:t>
            </a:r>
            <a:r>
              <a:rPr lang="tr-TR" sz="1500" dirty="0" err="1"/>
              <a:t>kanül</a:t>
            </a:r>
            <a:r>
              <a:rPr lang="tr-TR" sz="1500" dirty="0"/>
              <a:t> (%14), 25 hastaya (%86) çiftli </a:t>
            </a:r>
            <a:r>
              <a:rPr lang="tr-TR" sz="1500" dirty="0" err="1"/>
              <a:t>kanülasyon</a:t>
            </a:r>
            <a:r>
              <a:rPr lang="tr-TR" sz="1500" dirty="0"/>
              <a:t> uygulandı. </a:t>
            </a:r>
            <a:r>
              <a:rPr lang="tr-TR" sz="1500" dirty="0" err="1"/>
              <a:t>Hemodinamik</a:t>
            </a:r>
            <a:r>
              <a:rPr lang="tr-TR" sz="1500" dirty="0"/>
              <a:t> parametreler karşılaştırıldığında gruplar arasında istatistiksel olarak anlamlı fark bulunmadı. </a:t>
            </a:r>
            <a:r>
              <a:rPr lang="tr-TR" sz="1500" dirty="0" err="1"/>
              <a:t>Entübasyondan</a:t>
            </a:r>
            <a:r>
              <a:rPr lang="tr-TR" sz="1500" dirty="0"/>
              <a:t> sonra ECMO başlangıcı açısından istatistiksel olarak anlamlı bir fark bulunmadı. Hastalara uygulanan ortalama ECMO süresi 10.6±9.6 gün olarak belirlendi. Çift </a:t>
            </a:r>
            <a:r>
              <a:rPr lang="tr-TR" sz="1500" dirty="0" err="1"/>
              <a:t>lümenli</a:t>
            </a:r>
            <a:r>
              <a:rPr lang="tr-TR" sz="1500" dirty="0"/>
              <a:t> </a:t>
            </a:r>
            <a:r>
              <a:rPr lang="tr-TR" sz="1500" dirty="0" err="1"/>
              <a:t>kanül</a:t>
            </a:r>
            <a:r>
              <a:rPr lang="tr-TR" sz="1500" dirty="0"/>
              <a:t> kullanılan ilk 4 hasta kaybedildi. ECMO uygulanan 28 hastadan 8 hasta </a:t>
            </a:r>
            <a:r>
              <a:rPr lang="tr-TR" sz="1500" dirty="0" err="1"/>
              <a:t>ECMO'dan</a:t>
            </a:r>
            <a:r>
              <a:rPr lang="tr-TR" sz="1500" dirty="0"/>
              <a:t> ayrıldı (%</a:t>
            </a:r>
            <a:r>
              <a:rPr lang="tr-TR" sz="1500"/>
              <a:t>29). Çiftli </a:t>
            </a:r>
            <a:r>
              <a:rPr lang="tr-TR" sz="1500" dirty="0" err="1"/>
              <a:t>kanülasyon</a:t>
            </a:r>
            <a:r>
              <a:rPr lang="tr-TR" sz="1500" dirty="0"/>
              <a:t> uygulanan hastalarda ayrılma oranı 24 hastadan 8 olup %33.3 olarak hesaplandı. Son 10 hastadan 4’ü (%40) ECMO dan ayrıldı.</a:t>
            </a:r>
          </a:p>
          <a:p>
            <a:r>
              <a:rPr lang="tr-TR" sz="1500" b="1" u="sng" dirty="0"/>
              <a:t>Tartışma / Sonuç</a:t>
            </a:r>
            <a:r>
              <a:rPr lang="tr-TR" sz="1500" dirty="0"/>
              <a:t>: </a:t>
            </a:r>
            <a:r>
              <a:rPr lang="tr-TR" sz="1500" dirty="0" err="1"/>
              <a:t>ARDS'de</a:t>
            </a:r>
            <a:r>
              <a:rPr lang="tr-TR" sz="1500" dirty="0"/>
              <a:t> </a:t>
            </a:r>
            <a:r>
              <a:rPr lang="tr-TR" sz="1500" dirty="0" err="1"/>
              <a:t>ECMO'ya</a:t>
            </a:r>
            <a:r>
              <a:rPr lang="tr-TR" sz="1500" dirty="0"/>
              <a:t> erken başlamanın faydalı olabileceği düşünülmektedir. Çalışmamızda </a:t>
            </a:r>
            <a:r>
              <a:rPr lang="tr-TR" sz="1500" dirty="0" err="1"/>
              <a:t>entübasyon</a:t>
            </a:r>
            <a:r>
              <a:rPr lang="tr-TR" sz="1500" dirty="0"/>
              <a:t> sonrası ECMO tedavisine başlama süresi ortalama 3,9±3,5 gün olup, hastalar arasında istatistiksel olarak anlamlı fark bulunmadı. </a:t>
            </a:r>
            <a:r>
              <a:rPr lang="tr-TR" sz="1500" dirty="0" err="1"/>
              <a:t>vvECMO</a:t>
            </a:r>
            <a:r>
              <a:rPr lang="tr-TR" sz="1500" dirty="0"/>
              <a:t> genellikle çift </a:t>
            </a:r>
            <a:r>
              <a:rPr lang="tr-TR" sz="1500" dirty="0" err="1"/>
              <a:t>kanülasyon</a:t>
            </a:r>
            <a:r>
              <a:rPr lang="tr-TR" sz="1500" dirty="0"/>
              <a:t> ile uygulanırken, artık </a:t>
            </a:r>
            <a:r>
              <a:rPr lang="tr-TR" sz="1500" dirty="0" err="1"/>
              <a:t>vv</a:t>
            </a:r>
            <a:r>
              <a:rPr lang="tr-TR" sz="1500" dirty="0"/>
              <a:t> ECMO desteği için tek bir </a:t>
            </a:r>
            <a:r>
              <a:rPr lang="tr-TR" sz="1500" dirty="0" err="1"/>
              <a:t>kanül</a:t>
            </a:r>
            <a:r>
              <a:rPr lang="tr-TR" sz="1500" dirty="0"/>
              <a:t> kullanmak mümkündür. Çift </a:t>
            </a:r>
            <a:r>
              <a:rPr lang="tr-TR" sz="1500" dirty="0" err="1"/>
              <a:t>kanülasyon</a:t>
            </a:r>
            <a:r>
              <a:rPr lang="tr-TR" sz="1500" dirty="0"/>
              <a:t> tekniği </a:t>
            </a:r>
            <a:r>
              <a:rPr lang="tr-TR" sz="1500" dirty="0" err="1"/>
              <a:t>vv</a:t>
            </a:r>
            <a:r>
              <a:rPr lang="tr-TR" sz="1500" dirty="0"/>
              <a:t> ECMO için ilk </a:t>
            </a:r>
            <a:r>
              <a:rPr lang="tr-TR" sz="1500" dirty="0" err="1"/>
              <a:t>tercihdir</a:t>
            </a:r>
            <a:r>
              <a:rPr lang="tr-TR" sz="1500" dirty="0"/>
              <a:t>.  Ancak  çift </a:t>
            </a:r>
            <a:r>
              <a:rPr lang="tr-TR" sz="1500" dirty="0" err="1"/>
              <a:t>lümenli</a:t>
            </a:r>
            <a:r>
              <a:rPr lang="tr-TR" sz="1500" dirty="0"/>
              <a:t> </a:t>
            </a:r>
            <a:r>
              <a:rPr lang="tr-TR" sz="1500" dirty="0" err="1"/>
              <a:t>kanül</a:t>
            </a:r>
            <a:r>
              <a:rPr lang="tr-TR" sz="1500" dirty="0"/>
              <a:t>, </a:t>
            </a:r>
            <a:r>
              <a:rPr lang="tr-TR" sz="1500" dirty="0" err="1"/>
              <a:t>mobilizasyon</a:t>
            </a:r>
            <a:r>
              <a:rPr lang="tr-TR" sz="1500" dirty="0"/>
              <a:t> ve enfeksiyon karşıtlığı açısından çekici bir seçenektir, ancak uygulama zorluğu ve yüksek maliyetler kullanımını sınırlamıştır. ECMO, kritik hastalarda deneyimli ve disiplinli bir ekibin katılımını gerektiren son kurtarıcı tedavidir.</a:t>
            </a:r>
          </a:p>
          <a:p>
            <a:pPr marL="0" indent="0">
              <a:buNone/>
            </a:pPr>
            <a:endParaRPr lang="tr-TR" sz="1500" dirty="0"/>
          </a:p>
          <a:p>
            <a:endParaRPr lang="tr-TR" sz="1400" dirty="0"/>
          </a:p>
          <a:p>
            <a:endParaRPr lang="tr-TR" sz="1400" dirty="0"/>
          </a:p>
        </p:txBody>
      </p:sp>
    </p:spTree>
    <p:extLst>
      <p:ext uri="{BB962C8B-B14F-4D97-AF65-F5344CB8AC3E}">
        <p14:creationId xmlns:p14="http://schemas.microsoft.com/office/powerpoint/2010/main" val="22166526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00E5CD6-4EF6-934E-83A9-6DCAEA8C6B63}"/>
              </a:ext>
            </a:extLst>
          </p:cNvPr>
          <p:cNvSpPr>
            <a:spLocks noGrp="1"/>
          </p:cNvSpPr>
          <p:nvPr>
            <p:ph type="ctrTitle"/>
          </p:nvPr>
        </p:nvSpPr>
        <p:spPr>
          <a:xfrm>
            <a:off x="1524000" y="1122363"/>
            <a:ext cx="9144000" cy="4305848"/>
          </a:xfrm>
        </p:spPr>
        <p:txBody>
          <a:bodyPr>
            <a:normAutofit fontScale="90000"/>
          </a:bodyPr>
          <a:lstStyle/>
          <a:p>
            <a:br>
              <a:rPr lang="tr-TR" dirty="0">
                <a:solidFill>
                  <a:srgbClr val="C00000"/>
                </a:solidFill>
              </a:rPr>
            </a:br>
            <a:br>
              <a:rPr lang="tr-TR" dirty="0">
                <a:solidFill>
                  <a:srgbClr val="C00000"/>
                </a:solidFill>
              </a:rPr>
            </a:br>
            <a:br>
              <a:rPr lang="tr-TR" dirty="0">
                <a:solidFill>
                  <a:srgbClr val="C00000"/>
                </a:solidFill>
              </a:rPr>
            </a:br>
            <a:br>
              <a:rPr lang="tr-TR" dirty="0">
                <a:solidFill>
                  <a:srgbClr val="C00000"/>
                </a:solidFill>
              </a:rPr>
            </a:br>
            <a:br>
              <a:rPr lang="tr-TR" dirty="0">
                <a:solidFill>
                  <a:srgbClr val="C00000"/>
                </a:solidFill>
              </a:rPr>
            </a:br>
            <a:br>
              <a:rPr lang="tr-TR" dirty="0">
                <a:solidFill>
                  <a:srgbClr val="C00000"/>
                </a:solidFill>
              </a:rPr>
            </a:br>
            <a:br>
              <a:rPr lang="tr-TR" dirty="0">
                <a:solidFill>
                  <a:srgbClr val="C00000"/>
                </a:solidFill>
              </a:rPr>
            </a:br>
            <a:endParaRPr lang="tr-TR" dirty="0">
              <a:solidFill>
                <a:srgbClr val="C00000"/>
              </a:solidFill>
            </a:endParaRPr>
          </a:p>
        </p:txBody>
      </p:sp>
      <p:sp>
        <p:nvSpPr>
          <p:cNvPr id="3" name="Alt Başlık 2">
            <a:extLst>
              <a:ext uri="{FF2B5EF4-FFF2-40B4-BE49-F238E27FC236}">
                <a16:creationId xmlns:a16="http://schemas.microsoft.com/office/drawing/2014/main" id="{28C49D0F-FD04-114B-9F38-AFFC992FD70E}"/>
              </a:ext>
            </a:extLst>
          </p:cNvPr>
          <p:cNvSpPr>
            <a:spLocks noGrp="1"/>
          </p:cNvSpPr>
          <p:nvPr>
            <p:ph type="subTitle" idx="1"/>
          </p:nvPr>
        </p:nvSpPr>
        <p:spPr>
          <a:xfrm>
            <a:off x="1524000" y="5677592"/>
            <a:ext cx="9144000" cy="814647"/>
          </a:xfrm>
        </p:spPr>
        <p:txBody>
          <a:bodyPr/>
          <a:lstStyle/>
          <a:p>
            <a:endParaRPr lang="tr-TR" dirty="0"/>
          </a:p>
        </p:txBody>
      </p:sp>
      <p:pic>
        <p:nvPicPr>
          <p:cNvPr id="5" name="Resim 4"/>
          <p:cNvPicPr>
            <a:picLocks noChangeAspect="1"/>
          </p:cNvPicPr>
          <p:nvPr/>
        </p:nvPicPr>
        <p:blipFill rotWithShape="1">
          <a:blip r:embed="rId2"/>
          <a:srcRect l="6797" t="10558" r="20838" b="5854"/>
          <a:stretch/>
        </p:blipFill>
        <p:spPr>
          <a:xfrm>
            <a:off x="694592" y="575567"/>
            <a:ext cx="8721970" cy="5666971"/>
          </a:xfrm>
          <a:prstGeom prst="rect">
            <a:avLst/>
          </a:prstGeom>
        </p:spPr>
      </p:pic>
    </p:spTree>
    <p:extLst>
      <p:ext uri="{BB962C8B-B14F-4D97-AF65-F5344CB8AC3E}">
        <p14:creationId xmlns:p14="http://schemas.microsoft.com/office/powerpoint/2010/main" val="14384037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3689300" y="365124"/>
            <a:ext cx="4276531" cy="6461209"/>
          </a:xfrm>
          <a:prstGeom prst="rect">
            <a:avLst/>
          </a:prstGeom>
        </p:spPr>
      </p:pic>
    </p:spTree>
    <p:extLst>
      <p:ext uri="{BB962C8B-B14F-4D97-AF65-F5344CB8AC3E}">
        <p14:creationId xmlns:p14="http://schemas.microsoft.com/office/powerpoint/2010/main" val="30308023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4AFFFD6-B80E-0945-8FE9-743E402955DF}"/>
              </a:ext>
            </a:extLst>
          </p:cNvPr>
          <p:cNvSpPr>
            <a:spLocks noGrp="1"/>
          </p:cNvSpPr>
          <p:nvPr>
            <p:ph type="title"/>
          </p:nvPr>
        </p:nvSpPr>
        <p:spPr/>
        <p:txBody>
          <a:bodyPr>
            <a:normAutofit/>
          </a:bodyPr>
          <a:lstStyle/>
          <a:p>
            <a:r>
              <a:rPr lang="tr-TR" sz="2800" dirty="0">
                <a:solidFill>
                  <a:srgbClr val="0070C0"/>
                </a:solidFill>
              </a:rPr>
              <a:t>VV EKMO KANÜLÜ </a:t>
            </a:r>
          </a:p>
        </p:txBody>
      </p:sp>
      <p:sp>
        <p:nvSpPr>
          <p:cNvPr id="3" name="İçerik Yer Tutucusu 2">
            <a:extLst>
              <a:ext uri="{FF2B5EF4-FFF2-40B4-BE49-F238E27FC236}">
                <a16:creationId xmlns:a16="http://schemas.microsoft.com/office/drawing/2014/main" id="{2C47E10C-37E1-A440-8550-612A404C3212}"/>
              </a:ext>
            </a:extLst>
          </p:cNvPr>
          <p:cNvSpPr>
            <a:spLocks noGrp="1"/>
          </p:cNvSpPr>
          <p:nvPr>
            <p:ph idx="1"/>
          </p:nvPr>
        </p:nvSpPr>
        <p:spPr/>
        <p:txBody>
          <a:bodyPr/>
          <a:lstStyle/>
          <a:p>
            <a:pPr marL="0" indent="0">
              <a:buNone/>
            </a:pPr>
            <a:r>
              <a:rPr lang="tr-TR" b="1" dirty="0">
                <a:hlinkClick r:id="rId2"/>
              </a:rPr>
              <a:t>Patient‐Specific Atrial Hemodynamics of a Double Lumen Neonatal Cannula in Correct Caval Position</a:t>
            </a:r>
            <a:endParaRPr lang="tr-TR" b="1" dirty="0"/>
          </a:p>
          <a:p>
            <a:pPr marL="0" indent="0">
              <a:buNone/>
            </a:pPr>
            <a:r>
              <a:rPr lang="tr-TR" dirty="0" err="1"/>
              <a:t>Jamil</a:t>
            </a:r>
            <a:r>
              <a:rPr lang="tr-TR" dirty="0"/>
              <a:t> </a:t>
            </a:r>
            <a:r>
              <a:rPr lang="tr-TR" dirty="0" err="1"/>
              <a:t>Muhammad</a:t>
            </a:r>
            <a:r>
              <a:rPr lang="tr-TR" dirty="0"/>
              <a:t>, </a:t>
            </a:r>
            <a:r>
              <a:rPr lang="tr-TR" dirty="0" err="1"/>
              <a:t>Mohammad</a:t>
            </a:r>
            <a:r>
              <a:rPr lang="tr-TR" dirty="0"/>
              <a:t> </a:t>
            </a:r>
            <a:r>
              <a:rPr lang="tr-TR" dirty="0" err="1"/>
              <a:t>Rezaeimoghaddam</a:t>
            </a:r>
            <a:r>
              <a:rPr lang="tr-TR" dirty="0"/>
              <a:t>, </a:t>
            </a:r>
            <a:r>
              <a:rPr lang="tr-TR" dirty="0" err="1"/>
              <a:t>Bilgesu</a:t>
            </a:r>
            <a:r>
              <a:rPr lang="tr-TR" dirty="0"/>
              <a:t> </a:t>
            </a:r>
            <a:r>
              <a:rPr lang="tr-TR" dirty="0" err="1"/>
              <a:t>Cakmak</a:t>
            </a:r>
            <a:r>
              <a:rPr lang="tr-TR" dirty="0"/>
              <a:t>, </a:t>
            </a:r>
            <a:r>
              <a:rPr lang="tr-TR" dirty="0" err="1"/>
              <a:t>Reza</a:t>
            </a:r>
            <a:r>
              <a:rPr lang="tr-TR" dirty="0"/>
              <a:t> </a:t>
            </a:r>
            <a:r>
              <a:rPr lang="tr-TR" dirty="0" err="1"/>
              <a:t>Rasooli</a:t>
            </a:r>
            <a:r>
              <a:rPr lang="tr-TR" dirty="0"/>
              <a:t>, Ece </a:t>
            </a:r>
            <a:r>
              <a:rPr lang="tr-TR" dirty="0" err="1"/>
              <a:t>Salihoglu</a:t>
            </a:r>
            <a:r>
              <a:rPr lang="tr-TR" dirty="0"/>
              <a:t>, </a:t>
            </a:r>
            <a:r>
              <a:rPr lang="tr-TR" u="sng" dirty="0">
                <a:solidFill>
                  <a:srgbClr val="7030A0"/>
                </a:solidFill>
              </a:rPr>
              <a:t>Yahya Yıldız</a:t>
            </a:r>
            <a:r>
              <a:rPr lang="tr-TR" dirty="0"/>
              <a:t>, Kerem Pekkan</a:t>
            </a:r>
          </a:p>
          <a:p>
            <a:pPr marL="0" indent="0">
              <a:buNone/>
            </a:pPr>
            <a:r>
              <a:rPr lang="tr-TR" dirty="0" err="1"/>
              <a:t>Artif</a:t>
            </a:r>
            <a:r>
              <a:rPr lang="tr-TR" dirty="0"/>
              <a:t> </a:t>
            </a:r>
            <a:r>
              <a:rPr lang="tr-TR" dirty="0" err="1"/>
              <a:t>Organs</a:t>
            </a:r>
            <a:r>
              <a:rPr lang="tr-TR" dirty="0"/>
              <a:t>. 2018 </a:t>
            </a:r>
            <a:r>
              <a:rPr lang="tr-TR" dirty="0" err="1"/>
              <a:t>Apr</a:t>
            </a:r>
            <a:r>
              <a:rPr lang="tr-TR" dirty="0"/>
              <a:t>; 42(4): 401–409. </a:t>
            </a:r>
            <a:r>
              <a:rPr lang="tr-TR" dirty="0" err="1"/>
              <a:t>Published</a:t>
            </a:r>
            <a:r>
              <a:rPr lang="tr-TR" dirty="0"/>
              <a:t> online 2018 Mar 23. </a:t>
            </a:r>
            <a:r>
              <a:rPr lang="tr-TR" dirty="0" err="1"/>
              <a:t>doi</a:t>
            </a:r>
            <a:r>
              <a:rPr lang="tr-TR" dirty="0"/>
              <a:t>: 10.1111/aor.13127</a:t>
            </a:r>
          </a:p>
          <a:p>
            <a:pPr marL="0" indent="0">
              <a:buNone/>
            </a:pPr>
            <a:endParaRPr lang="tr-TR" dirty="0"/>
          </a:p>
          <a:p>
            <a:pPr marL="0" indent="0">
              <a:buNone/>
            </a:pPr>
            <a:endParaRPr lang="tr-TR" dirty="0"/>
          </a:p>
        </p:txBody>
      </p:sp>
    </p:spTree>
    <p:extLst>
      <p:ext uri="{BB962C8B-B14F-4D97-AF65-F5344CB8AC3E}">
        <p14:creationId xmlns:p14="http://schemas.microsoft.com/office/powerpoint/2010/main" val="42492344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2417897" y="324981"/>
            <a:ext cx="7112965" cy="6264784"/>
          </a:xfrm>
          <a:prstGeom prst="rect">
            <a:avLst/>
          </a:prstGeom>
        </p:spPr>
      </p:pic>
    </p:spTree>
    <p:extLst>
      <p:ext uri="{BB962C8B-B14F-4D97-AF65-F5344CB8AC3E}">
        <p14:creationId xmlns:p14="http://schemas.microsoft.com/office/powerpoint/2010/main" val="33944009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86287037"/>
              </p:ext>
            </p:extLst>
          </p:nvPr>
        </p:nvGraphicFramePr>
        <p:xfrm>
          <a:off x="838200" y="1825624"/>
          <a:ext cx="10515600" cy="5032375"/>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343475497"/>
                    </a:ext>
                  </a:extLst>
                </a:gridCol>
                <a:gridCol w="5257800">
                  <a:extLst>
                    <a:ext uri="{9D8B030D-6E8A-4147-A177-3AD203B41FA5}">
                      <a16:colId xmlns:a16="http://schemas.microsoft.com/office/drawing/2014/main" val="2564000794"/>
                    </a:ext>
                  </a:extLst>
                </a:gridCol>
              </a:tblGrid>
              <a:tr h="2355580">
                <a:tc>
                  <a:txBody>
                    <a:bodyPr/>
                    <a:lstStyle/>
                    <a:p>
                      <a:endParaRPr lang="tr-TR" dirty="0"/>
                    </a:p>
                    <a:p>
                      <a:endParaRPr lang="tr-TR" dirty="0"/>
                    </a:p>
                    <a:p>
                      <a:endParaRPr lang="tr-TR" dirty="0"/>
                    </a:p>
                    <a:p>
                      <a:endParaRPr lang="tr-TR" dirty="0"/>
                    </a:p>
                    <a:p>
                      <a:endParaRPr lang="tr-TR" dirty="0"/>
                    </a:p>
                    <a:p>
                      <a:endParaRPr lang="tr-TR" dirty="0"/>
                    </a:p>
                    <a:p>
                      <a:endParaRPr lang="tr-TR" dirty="0"/>
                    </a:p>
                  </a:txBody>
                  <a:tcPr/>
                </a:tc>
                <a:tc>
                  <a:txBody>
                    <a:bodyPr/>
                    <a:lstStyle/>
                    <a:p>
                      <a:endParaRPr lang="tr-TR" dirty="0"/>
                    </a:p>
                  </a:txBody>
                  <a:tcPr/>
                </a:tc>
                <a:extLst>
                  <a:ext uri="{0D108BD9-81ED-4DB2-BD59-A6C34878D82A}">
                    <a16:rowId xmlns:a16="http://schemas.microsoft.com/office/drawing/2014/main" val="1286695820"/>
                  </a:ext>
                </a:extLst>
              </a:tr>
              <a:tr h="2676795">
                <a:tc>
                  <a:txBody>
                    <a:bodyPr/>
                    <a:lstStyle/>
                    <a:p>
                      <a:endParaRPr lang="tr-TR" dirty="0"/>
                    </a:p>
                    <a:p>
                      <a:endParaRPr lang="tr-TR" dirty="0"/>
                    </a:p>
                    <a:p>
                      <a:endParaRPr lang="tr-TR" dirty="0"/>
                    </a:p>
                    <a:p>
                      <a:endParaRPr lang="tr-TR" dirty="0"/>
                    </a:p>
                    <a:p>
                      <a:endParaRPr lang="tr-TR" dirty="0"/>
                    </a:p>
                    <a:p>
                      <a:endParaRPr lang="tr-TR" dirty="0"/>
                    </a:p>
                    <a:p>
                      <a:endParaRPr lang="tr-TR" dirty="0"/>
                    </a:p>
                    <a:p>
                      <a:endParaRPr lang="tr-TR" dirty="0"/>
                    </a:p>
                  </a:txBody>
                  <a:tcPr/>
                </a:tc>
                <a:tc>
                  <a:txBody>
                    <a:bodyPr/>
                    <a:lstStyle/>
                    <a:p>
                      <a:endParaRPr lang="tr-TR" dirty="0"/>
                    </a:p>
                  </a:txBody>
                  <a:tcPr/>
                </a:tc>
                <a:extLst>
                  <a:ext uri="{0D108BD9-81ED-4DB2-BD59-A6C34878D82A}">
                    <a16:rowId xmlns:a16="http://schemas.microsoft.com/office/drawing/2014/main" val="3648291046"/>
                  </a:ext>
                </a:extLst>
              </a:tr>
            </a:tbl>
          </a:graphicData>
        </a:graphic>
      </p:graphicFrame>
      <p:pic>
        <p:nvPicPr>
          <p:cNvPr id="6" name="Picture 1" descr="page2image264">
            <a:extLst>
              <a:ext uri="{FF2B5EF4-FFF2-40B4-BE49-F238E27FC236}">
                <a16:creationId xmlns:a16="http://schemas.microsoft.com/office/drawing/2014/main" id="{F779C555-FF8D-564A-A8D6-57F5474A88E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563181" y="-555942"/>
            <a:ext cx="3497365" cy="4947328"/>
          </a:xfrm>
          <a:prstGeom prst="rect">
            <a:avLst/>
          </a:prstGeom>
          <a:noFill/>
          <a:extLst>
            <a:ext uri="{909E8E84-426E-40DD-AFC4-6F175D3DCCD1}">
              <a14:hiddenFill xmlns:a14="http://schemas.microsoft.com/office/drawing/2010/main">
                <a:solidFill>
                  <a:srgbClr val="FFFFFF"/>
                </a:solidFill>
              </a14:hiddenFill>
            </a:ext>
          </a:extLst>
        </p:spPr>
      </p:pic>
      <p:pic>
        <p:nvPicPr>
          <p:cNvPr id="7" name="İçerik Yer Tutucusu 3"/>
          <p:cNvPicPr>
            <a:picLocks noChangeAspect="1"/>
          </p:cNvPicPr>
          <p:nvPr/>
        </p:nvPicPr>
        <p:blipFill rotWithShape="1">
          <a:blip r:embed="rId3"/>
          <a:srcRect l="28902" t="9243" r="29727" b="8993"/>
          <a:stretch/>
        </p:blipFill>
        <p:spPr>
          <a:xfrm>
            <a:off x="1911805" y="3644429"/>
            <a:ext cx="2592506" cy="3191595"/>
          </a:xfrm>
          <a:prstGeom prst="rect">
            <a:avLst/>
          </a:prstGeom>
        </p:spPr>
      </p:pic>
      <p:pic>
        <p:nvPicPr>
          <p:cNvPr id="8" name="İçerik Yer Tutucusu 3"/>
          <p:cNvPicPr>
            <a:picLocks noChangeAspect="1"/>
          </p:cNvPicPr>
          <p:nvPr/>
        </p:nvPicPr>
        <p:blipFill rotWithShape="1">
          <a:blip r:embed="rId4"/>
          <a:srcRect l="28795" t="9625" r="29618" b="8993"/>
          <a:stretch/>
        </p:blipFill>
        <p:spPr>
          <a:xfrm>
            <a:off x="7119960" y="3652153"/>
            <a:ext cx="2899407" cy="3191596"/>
          </a:xfrm>
          <a:prstGeom prst="rect">
            <a:avLst/>
          </a:prstGeom>
        </p:spPr>
      </p:pic>
      <p:pic>
        <p:nvPicPr>
          <p:cNvPr id="9" name="Resim 8"/>
          <p:cNvPicPr>
            <a:picLocks noChangeAspect="1"/>
          </p:cNvPicPr>
          <p:nvPr/>
        </p:nvPicPr>
        <p:blipFill rotWithShape="1">
          <a:blip r:embed="rId5"/>
          <a:srcRect l="14931" t="10380" r="24166" b="14098"/>
          <a:stretch/>
        </p:blipFill>
        <p:spPr>
          <a:xfrm>
            <a:off x="6083096" y="169039"/>
            <a:ext cx="4973136" cy="3468865"/>
          </a:xfrm>
          <a:prstGeom prst="rect">
            <a:avLst/>
          </a:prstGeom>
        </p:spPr>
      </p:pic>
    </p:spTree>
    <p:extLst>
      <p:ext uri="{BB962C8B-B14F-4D97-AF65-F5344CB8AC3E}">
        <p14:creationId xmlns:p14="http://schemas.microsoft.com/office/powerpoint/2010/main" val="234389049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9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0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2550</TotalTime>
  <Words>2486</Words>
  <Application>Microsoft Macintosh PowerPoint</Application>
  <PresentationFormat>Geniş ekran</PresentationFormat>
  <Paragraphs>203</Paragraphs>
  <Slides>74</Slides>
  <Notes>10</Notes>
  <HiddenSlides>0</HiddenSlides>
  <MMClips>0</MMClips>
  <ScaleCrop>false</ScaleCrop>
  <HeadingPairs>
    <vt:vector size="6" baseType="variant">
      <vt:variant>
        <vt:lpstr>Kullanılan Yazı Tipleri</vt:lpstr>
      </vt:variant>
      <vt:variant>
        <vt:i4>4</vt:i4>
      </vt:variant>
      <vt:variant>
        <vt:lpstr>Tema</vt:lpstr>
      </vt:variant>
      <vt:variant>
        <vt:i4>11</vt:i4>
      </vt:variant>
      <vt:variant>
        <vt:lpstr>Slayt Başlıkları</vt:lpstr>
      </vt:variant>
      <vt:variant>
        <vt:i4>74</vt:i4>
      </vt:variant>
    </vt:vector>
  </HeadingPairs>
  <TitlesOfParts>
    <vt:vector size="89" baseType="lpstr">
      <vt:lpstr>Arial</vt:lpstr>
      <vt:lpstr>Calibri</vt:lpstr>
      <vt:lpstr>Calibri Light</vt:lpstr>
      <vt:lpstr>Times New Roman</vt:lpstr>
      <vt:lpstr>Office Teması</vt:lpstr>
      <vt:lpstr>1_Office Teması</vt:lpstr>
      <vt:lpstr>2_Office Teması</vt:lpstr>
      <vt:lpstr>3_Office Teması</vt:lpstr>
      <vt:lpstr>4_Office Teması</vt:lpstr>
      <vt:lpstr>5_Office Teması</vt:lpstr>
      <vt:lpstr>6_Office Teması</vt:lpstr>
      <vt:lpstr>7_Office Teması</vt:lpstr>
      <vt:lpstr>8_Office Teması</vt:lpstr>
      <vt:lpstr>9_Office Teması</vt:lpstr>
      <vt:lpstr>10_Office Teması</vt:lpstr>
      <vt:lpstr>Excalibur Biontec Modena</vt:lpstr>
      <vt:lpstr>PowerPoint Sunusu</vt:lpstr>
      <vt:lpstr> DOÇ. DR. YAHYA YILDIZ</vt:lpstr>
      <vt:lpstr>plan</vt:lpstr>
      <vt:lpstr>         </vt:lpstr>
      <vt:lpstr>ECMO tipleri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vvEKMO zamanı 2021</vt:lpstr>
      <vt:lpstr>PowerPoint Sunusu</vt:lpstr>
      <vt:lpstr>EKMO  yönetimi</vt:lpstr>
      <vt:lpstr>Kan Gazı</vt:lpstr>
      <vt:lpstr>Initial evaluation  and management  of septic shock</vt:lpstr>
      <vt:lpstr>İnotrop ve  Vazoaktif  ajanlar</vt:lpstr>
      <vt:lpstr>İnotrop eşdeğeri =İnotrop skoru, Sempatomimetik Skor</vt:lpstr>
      <vt:lpstr>PowerPoint Sunusu</vt:lpstr>
      <vt:lpstr>Kanülasyon</vt:lpstr>
      <vt:lpstr>EKİP</vt:lpstr>
      <vt:lpstr>USG</vt:lpstr>
      <vt:lpstr>SVK Kanül performansı</vt:lpstr>
      <vt:lpstr>Önce distal besleme kanülü  sonra proksimal kanül yerleştirilir.</vt:lpstr>
      <vt:lpstr>Hibrit Kanülasyon</vt:lpstr>
      <vt:lpstr>PowerPoint Sunusu</vt:lpstr>
      <vt:lpstr>Olgu</vt:lpstr>
      <vt:lpstr>Olgu</vt:lpstr>
      <vt:lpstr>HIZLI İLERLEME                          1.GÜN                                                 2.GÜN</vt:lpstr>
      <vt:lpstr>USG</vt:lpstr>
      <vt:lpstr>Hastanın YBÜ ye kabul edildiğinde akciğer tomografisi Kovid-19 pnomoni bulguları.</vt:lpstr>
      <vt:lpstr>Olgu</vt:lpstr>
      <vt:lpstr>AKG ve Lab</vt:lpstr>
      <vt:lpstr>HIZLI İLERLEME</vt:lpstr>
      <vt:lpstr>Olgu</vt:lpstr>
      <vt:lpstr>PowerPoint Sunusu</vt:lpstr>
      <vt:lpstr> Hastaya prone  poziyonu verilmesi. </vt:lpstr>
      <vt:lpstr>LAB</vt:lpstr>
      <vt:lpstr>PowerPoint Sunusu</vt:lpstr>
      <vt:lpstr>Olgu</vt:lpstr>
      <vt:lpstr>PowerPoint Sunusu</vt:lpstr>
      <vt:lpstr>Olgu</vt:lpstr>
      <vt:lpstr>PowerPoint Sunusu</vt:lpstr>
      <vt:lpstr>Başlangıç</vt:lpstr>
      <vt:lpstr>PowerPoint Sunusu</vt:lpstr>
      <vt:lpstr>Tedavi</vt:lpstr>
      <vt:lpstr>Px-dren </vt:lpstr>
      <vt:lpstr>PowerPoint Sunusu</vt:lpstr>
      <vt:lpstr>PowerPoint Sunusu</vt:lpstr>
      <vt:lpstr>PowerPoint Sunusu</vt:lpstr>
      <vt:lpstr>ECMO VV/VA ELSO 2021 ½ 1/3 1/4 </vt:lpstr>
      <vt:lpstr>KAN ve Kan Ü. REPL.</vt:lpstr>
      <vt:lpstr>PX</vt:lpstr>
      <vt:lpstr>HIZLI İLERLEME 15-20 dk</vt:lpstr>
      <vt:lpstr>YBÜ ye kabul  PA akciğer  grafisi yaygın pnomoni   Toraks USG</vt:lpstr>
      <vt:lpstr>SCV-ICV 6-12 CM</vt:lpstr>
      <vt:lpstr>SCV – ICV  6-12 CM </vt:lpstr>
      <vt:lpstr>Amfizem,  pnomoni. hava kesesi  PX olabilir</vt:lpstr>
      <vt:lpstr>Sonuç</vt:lpstr>
      <vt:lpstr>PowerPoint Sunusu</vt:lpstr>
      <vt:lpstr>BIS ve Near Infrared Spectrofotometre (NIRS)</vt:lpstr>
      <vt:lpstr>ECLS full</vt:lpstr>
      <vt:lpstr>Application of Hybrid Extracorporeal Membrane Oxygenation for the Treatment of Subsequent Shock following Acute Respiratory Distress Syndrome Developing after Firearm Injury Yahya Yildiz 1, Didem Melis Oztas 2, Mustafa Ozer Ulukan 3, Korhan Erkanli 3,  Orcun Unal 4, Murat Ugurlucan 3, Halil Turkoglu 3 </vt:lpstr>
      <vt:lpstr>PowerPoint Sunusu</vt:lpstr>
      <vt:lpstr>Erken sonuç Ekstrakorporeal Membran Oksijenasyonu ile Tedavi Edilen Covid hastalarında Çiftli Kanülasyon ve Çift Lümenli Kanülasyonunun Karşılaştırılması </vt:lpstr>
      <vt:lpstr>       </vt:lpstr>
      <vt:lpstr>PowerPoint Sunusu</vt:lpstr>
      <vt:lpstr>VV EKMO KANÜLÜ </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Yahya YILDIZ</dc:creator>
  <cp:lastModifiedBy>Microsoft Office Kullanıcısı</cp:lastModifiedBy>
  <cp:revision>194</cp:revision>
  <dcterms:created xsi:type="dcterms:W3CDTF">2021-10-25T06:37:39Z</dcterms:created>
  <dcterms:modified xsi:type="dcterms:W3CDTF">2022-05-21T11:08:28Z</dcterms:modified>
</cp:coreProperties>
</file>